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Lst>
  <p:notesMasterIdLst>
    <p:notesMasterId r:id="rId53"/>
  </p:notesMasterIdLst>
  <p:sldIdLst>
    <p:sldId id="256" r:id="rId3"/>
    <p:sldId id="1261" r:id="rId4"/>
    <p:sldId id="1278" r:id="rId5"/>
    <p:sldId id="1258" r:id="rId6"/>
    <p:sldId id="1263" r:id="rId7"/>
    <p:sldId id="1264" r:id="rId8"/>
    <p:sldId id="1280" r:id="rId9"/>
    <p:sldId id="1281" r:id="rId10"/>
    <p:sldId id="1282" r:id="rId11"/>
    <p:sldId id="1328" r:id="rId12"/>
    <p:sldId id="1284" r:id="rId13"/>
    <p:sldId id="1285" r:id="rId14"/>
    <p:sldId id="1286" r:id="rId15"/>
    <p:sldId id="1265" r:id="rId16"/>
    <p:sldId id="1260" r:id="rId17"/>
    <p:sldId id="1266" r:id="rId18"/>
    <p:sldId id="1368" r:id="rId19"/>
    <p:sldId id="1267" r:id="rId20"/>
    <p:sldId id="1269" r:id="rId21"/>
    <p:sldId id="1270" r:id="rId22"/>
    <p:sldId id="1271" r:id="rId23"/>
    <p:sldId id="1272" r:id="rId24"/>
    <p:sldId id="1273" r:id="rId25"/>
    <p:sldId id="1274" r:id="rId26"/>
    <p:sldId id="1275" r:id="rId27"/>
    <p:sldId id="1268" r:id="rId28"/>
    <p:sldId id="1276" r:id="rId29"/>
    <p:sldId id="1277" r:id="rId30"/>
    <p:sldId id="1287" r:id="rId31"/>
    <p:sldId id="1288" r:id="rId32"/>
    <p:sldId id="1289" r:id="rId33"/>
    <p:sldId id="1290" r:id="rId34"/>
    <p:sldId id="1291" r:id="rId35"/>
    <p:sldId id="1292" r:id="rId36"/>
    <p:sldId id="1293" r:id="rId37"/>
    <p:sldId id="1294" r:id="rId38"/>
    <p:sldId id="1312" r:id="rId39"/>
    <p:sldId id="1313" r:id="rId40"/>
    <p:sldId id="1315" r:id="rId41"/>
    <p:sldId id="1317" r:id="rId42"/>
    <p:sldId id="1318" r:id="rId43"/>
    <p:sldId id="1319" r:id="rId44"/>
    <p:sldId id="1320" r:id="rId45"/>
    <p:sldId id="1321" r:id="rId46"/>
    <p:sldId id="1322" r:id="rId47"/>
    <p:sldId id="1323" r:id="rId48"/>
    <p:sldId id="1324" r:id="rId49"/>
    <p:sldId id="1325" r:id="rId50"/>
    <p:sldId id="1326" r:id="rId51"/>
    <p:sldId id="315" r:id="rId5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16E47282-0717-40FD-8C53-4092CDEEC676}">
          <p14:sldIdLst>
            <p14:sldId id="256"/>
            <p14:sldId id="1261"/>
            <p14:sldId id="1278"/>
            <p14:sldId id="1258"/>
            <p14:sldId id="1263"/>
            <p14:sldId id="1264"/>
            <p14:sldId id="1280"/>
            <p14:sldId id="1281"/>
            <p14:sldId id="1282"/>
            <p14:sldId id="1328"/>
            <p14:sldId id="1284"/>
            <p14:sldId id="1285"/>
            <p14:sldId id="1286"/>
            <p14:sldId id="1265"/>
            <p14:sldId id="1260"/>
            <p14:sldId id="1266"/>
            <p14:sldId id="1368"/>
            <p14:sldId id="1267"/>
            <p14:sldId id="1269"/>
            <p14:sldId id="1270"/>
            <p14:sldId id="1271"/>
            <p14:sldId id="1272"/>
            <p14:sldId id="1273"/>
            <p14:sldId id="1274"/>
            <p14:sldId id="1275"/>
            <p14:sldId id="1268"/>
            <p14:sldId id="1276"/>
            <p14:sldId id="1277"/>
            <p14:sldId id="1287"/>
            <p14:sldId id="1288"/>
            <p14:sldId id="1289"/>
            <p14:sldId id="1290"/>
            <p14:sldId id="1291"/>
            <p14:sldId id="1292"/>
            <p14:sldId id="1293"/>
            <p14:sldId id="1294"/>
            <p14:sldId id="1312"/>
            <p14:sldId id="1313"/>
            <p14:sldId id="1315"/>
            <p14:sldId id="1317"/>
            <p14:sldId id="1318"/>
            <p14:sldId id="1319"/>
            <p14:sldId id="1320"/>
            <p14:sldId id="1321"/>
            <p14:sldId id="1322"/>
            <p14:sldId id="1323"/>
            <p14:sldId id="1324"/>
            <p14:sldId id="1325"/>
            <p14:sldId id="1326"/>
            <p14:sldId id="315"/>
          </p14:sldIdLst>
        </p14:section>
        <p14:section name="第六周" id="{41259E0E-964B-46A1-96BA-4439FC9BFE12}">
          <p14:sldIdLst/>
        </p14:section>
        <p14:section name="第七周" id="{EC51992C-173A-4BB1-9089-9C736A433C0A}">
          <p14:sldIdLst/>
        </p14:section>
        <p14:section name="周8" id="{BF5A3F8D-E086-45E6-BD77-BB89C35B9ECC}">
          <p14:sldIdLst/>
        </p14:section>
      </p14:section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ehuan" initials="h" lastIdx="1"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3" autoAdjust="0"/>
    <p:restoredTop sz="90166" autoAdjust="0"/>
  </p:normalViewPr>
  <p:slideViewPr>
    <p:cSldViewPr snapToGrid="0">
      <p:cViewPr varScale="1">
        <p:scale>
          <a:sx n="99" d="100"/>
          <a:sy n="99" d="100"/>
        </p:scale>
        <p:origin x="-1902" y="-90"/>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presProps" Target="pres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notesMaster" Target="notesMasters/notesMaster1.xml"/><Relationship Id="rId58" Type="http://schemas.openxmlformats.org/officeDocument/2006/relationships/tableStyles" Target="tableStyles.xml"/><Relationship Id="rId5" Type="http://schemas.openxmlformats.org/officeDocument/2006/relationships/slide" Target="slides/slide3.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theme" Target="theme/theme1.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4.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5.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7.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51.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287A53-86B6-4D62-905D-EAC8E1898804}" type="datetimeFigureOut">
              <a:rPr lang="zh-CN" altLang="en-US" smtClean="0"/>
              <a:t>2021/10/30</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7A1B270-2DD3-4852-9DC5-35395D70D8A2}" type="slidenum">
              <a:rPr lang="zh-CN" altLang="en-US" smtClean="0"/>
              <a:t>‹#›</a:t>
            </a:fld>
            <a:endParaRPr lang="zh-CN" altLang="en-US"/>
          </a:p>
        </p:txBody>
      </p:sp>
    </p:spTree>
    <p:extLst>
      <p:ext uri="{BB962C8B-B14F-4D97-AF65-F5344CB8AC3E}">
        <p14:creationId xmlns:p14="http://schemas.microsoft.com/office/powerpoint/2010/main" val="31163785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0" name="Google Shape;70;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p:cNvSpPr txBox="1">
            <a:spLocks noGrp="1"/>
          </p:cNvSpPr>
          <p:nvPr>
            <p:ph type="sldNum" sz="quarter"/>
          </p:nvPr>
        </p:nvSpPr>
        <p:spPr>
          <a:xfrm>
            <a:off x="3884613" y="8685213"/>
            <a:ext cx="2971800" cy="457200"/>
          </a:xfrm>
          <a:prstGeom prst="rect">
            <a:avLst/>
          </a:prstGeom>
          <a:noFill/>
          <a:ln w="9525">
            <a:noFill/>
          </a:ln>
        </p:spPr>
        <p:txBody>
          <a:bodyPr anchor="b" anchorCtr="0"/>
          <a:lstStyle/>
          <a:p>
            <a:pPr lvl="0" algn="r" eaLnBrk="1" hangingPunct="1">
              <a:spcBef>
                <a:spcPct val="0"/>
              </a:spcBef>
            </a:pPr>
            <a:fld id="{9A0DB2DC-4C9A-4742-B13C-FB6460FD3503}" type="slidenum">
              <a:rPr lang="ar-SA" altLang="zh-CN" dirty="0">
                <a:ea typeface="宋体" panose="02010600030101010101" pitchFamily="2" charset="-122"/>
              </a:rPr>
              <a:t>19</a:t>
            </a:fld>
            <a:endParaRPr lang="ar-SA" altLang="zh-CN" dirty="0">
              <a:ea typeface="宋体" panose="02010600030101010101" pitchFamily="2" charset="-122"/>
            </a:endParaRPr>
          </a:p>
        </p:txBody>
      </p:sp>
      <p:sp>
        <p:nvSpPr>
          <p:cNvPr id="10243" name="Rectangle 2"/>
          <p:cNvSpPr>
            <a:spLocks noGrp="1" noRot="1" noChangeAspect="1" noTextEdit="1"/>
          </p:cNvSpPr>
          <p:nvPr>
            <p:ph type="sldImg"/>
          </p:nvPr>
        </p:nvSpPr>
        <p:spPr/>
      </p:sp>
      <p:sp>
        <p:nvSpPr>
          <p:cNvPr id="10244" name="Rectangle 3"/>
          <p:cNvSpPr>
            <a:spLocks noGrp="1"/>
          </p:cNvSpPr>
          <p:nvPr>
            <p:ph type="body" idx="1"/>
          </p:nvPr>
        </p:nvSpPr>
        <p:spPr>
          <a:xfrm>
            <a:off x="914400" y="4343400"/>
            <a:ext cx="5029200" cy="4114800"/>
          </a:xfrm>
        </p:spPr>
        <p:txBody>
          <a:bodyPr wrap="square" lIns="91440" tIns="45720" rIns="91440" bIns="45720" anchor="t" anchorCtr="0"/>
          <a:lstStyle/>
          <a:p>
            <a:pPr lvl="0" eaLnBrk="1" hangingPunct="1"/>
            <a:r>
              <a:rPr lang="zh-CN" altLang="en-US" dirty="0">
                <a:ea typeface="宋体" panose="02010600030101010101" pitchFamily="2" charset="-122"/>
              </a:rPr>
              <a:t>首先随便选择一个中心点，然后计算该中心点一定范围之内所有点到中心点的距离向量的平均值，计算该平均值得到一个偏移均值，然后将中心点移动到偏移均值位置，通过这种不断重复的移动，可以使中心点逐步逼近到最佳位置。</a:t>
            </a:r>
            <a:endParaRPr lang="zh-CN" altLang="zh-CN" dirty="0">
              <a:ea typeface="宋体" panose="02010600030101010101" pitchFamily="2" charset="-122"/>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p:cNvSpPr txBox="1">
            <a:spLocks noGrp="1"/>
          </p:cNvSpPr>
          <p:nvPr>
            <p:ph type="sldNum" sz="quarter"/>
          </p:nvPr>
        </p:nvSpPr>
        <p:spPr>
          <a:xfrm>
            <a:off x="3884613" y="8685213"/>
            <a:ext cx="2971800" cy="457200"/>
          </a:xfrm>
          <a:prstGeom prst="rect">
            <a:avLst/>
          </a:prstGeom>
          <a:noFill/>
          <a:ln w="9525">
            <a:noFill/>
          </a:ln>
        </p:spPr>
        <p:txBody>
          <a:bodyPr anchor="b" anchorCtr="0"/>
          <a:lstStyle/>
          <a:p>
            <a:pPr lvl="0" algn="r" eaLnBrk="1" hangingPunct="1">
              <a:spcBef>
                <a:spcPct val="0"/>
              </a:spcBef>
            </a:pPr>
            <a:fld id="{9A0DB2DC-4C9A-4742-B13C-FB6460FD3503}" type="slidenum">
              <a:rPr lang="ar-SA" altLang="zh-CN" dirty="0">
                <a:ea typeface="宋体" panose="02010600030101010101" pitchFamily="2" charset="-122"/>
              </a:rPr>
              <a:t>20</a:t>
            </a:fld>
            <a:endParaRPr lang="ar-SA" altLang="zh-CN" dirty="0">
              <a:ea typeface="宋体" panose="02010600030101010101" pitchFamily="2" charset="-122"/>
            </a:endParaRPr>
          </a:p>
        </p:txBody>
      </p:sp>
      <p:sp>
        <p:nvSpPr>
          <p:cNvPr id="12291" name="Rectangle 2"/>
          <p:cNvSpPr>
            <a:spLocks noGrp="1" noRot="1" noChangeAspect="1" noTextEdit="1"/>
          </p:cNvSpPr>
          <p:nvPr>
            <p:ph type="sldImg"/>
          </p:nvPr>
        </p:nvSpPr>
        <p:spPr/>
      </p:sp>
      <p:sp>
        <p:nvSpPr>
          <p:cNvPr id="12292" name="Rectangle 3"/>
          <p:cNvSpPr>
            <a:spLocks noGrp="1"/>
          </p:cNvSpPr>
          <p:nvPr>
            <p:ph type="body" idx="1"/>
          </p:nvPr>
        </p:nvSpPr>
        <p:spPr>
          <a:xfrm>
            <a:off x="914400" y="4343400"/>
            <a:ext cx="5029200" cy="4114800"/>
          </a:xfrm>
        </p:spPr>
        <p:txBody>
          <a:bodyPr wrap="square" lIns="91440" tIns="45720" rIns="91440" bIns="45720" anchor="t" anchorCtr="0"/>
          <a:lstStyle/>
          <a:p>
            <a:pPr lvl="0" eaLnBrk="1" hangingPunct="1"/>
            <a:endParaRPr lang="zh-CN" altLang="zh-CN" dirty="0">
              <a:ea typeface="宋体" panose="02010600030101010101" pitchFamily="2" charset="-122"/>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7"/>
          <p:cNvSpPr txBox="1">
            <a:spLocks noGrp="1"/>
          </p:cNvSpPr>
          <p:nvPr>
            <p:ph type="sldNum" sz="quarter"/>
          </p:nvPr>
        </p:nvSpPr>
        <p:spPr>
          <a:xfrm>
            <a:off x="3884613" y="8685213"/>
            <a:ext cx="2971800" cy="457200"/>
          </a:xfrm>
          <a:prstGeom prst="rect">
            <a:avLst/>
          </a:prstGeom>
          <a:noFill/>
          <a:ln w="9525">
            <a:noFill/>
          </a:ln>
        </p:spPr>
        <p:txBody>
          <a:bodyPr anchor="b" anchorCtr="0"/>
          <a:lstStyle/>
          <a:p>
            <a:pPr lvl="0" algn="r" eaLnBrk="1" hangingPunct="1">
              <a:spcBef>
                <a:spcPct val="0"/>
              </a:spcBef>
            </a:pPr>
            <a:fld id="{9A0DB2DC-4C9A-4742-B13C-FB6460FD3503}" type="slidenum">
              <a:rPr lang="ar-SA" altLang="zh-CN" dirty="0">
                <a:ea typeface="宋体" panose="02010600030101010101" pitchFamily="2" charset="-122"/>
              </a:rPr>
              <a:t>21</a:t>
            </a:fld>
            <a:endParaRPr lang="ar-SA" altLang="zh-CN" dirty="0">
              <a:ea typeface="宋体" panose="02010600030101010101" pitchFamily="2" charset="-122"/>
            </a:endParaRPr>
          </a:p>
        </p:txBody>
      </p:sp>
      <p:sp>
        <p:nvSpPr>
          <p:cNvPr id="14339" name="Rectangle 2"/>
          <p:cNvSpPr>
            <a:spLocks noGrp="1" noRot="1" noChangeAspect="1" noTextEdit="1"/>
          </p:cNvSpPr>
          <p:nvPr>
            <p:ph type="sldImg"/>
          </p:nvPr>
        </p:nvSpPr>
        <p:spPr/>
      </p:sp>
      <p:sp>
        <p:nvSpPr>
          <p:cNvPr id="14340" name="Rectangle 3"/>
          <p:cNvSpPr>
            <a:spLocks noGrp="1"/>
          </p:cNvSpPr>
          <p:nvPr>
            <p:ph type="body" idx="1"/>
          </p:nvPr>
        </p:nvSpPr>
        <p:spPr>
          <a:xfrm>
            <a:off x="914400" y="4343400"/>
            <a:ext cx="5029200" cy="4114800"/>
          </a:xfrm>
        </p:spPr>
        <p:txBody>
          <a:bodyPr wrap="square" lIns="91440" tIns="45720" rIns="91440" bIns="45720" anchor="t" anchorCtr="0"/>
          <a:lstStyle/>
          <a:p>
            <a:pPr lvl="0" eaLnBrk="1" hangingPunct="1"/>
            <a:endParaRPr lang="zh-CN" altLang="zh-CN" dirty="0">
              <a:ea typeface="宋体" panose="02010600030101010101" pitchFamily="2" charset="-122"/>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p:cNvSpPr txBox="1">
            <a:spLocks noGrp="1"/>
          </p:cNvSpPr>
          <p:nvPr>
            <p:ph type="sldNum" sz="quarter"/>
          </p:nvPr>
        </p:nvSpPr>
        <p:spPr>
          <a:xfrm>
            <a:off x="3884613" y="8685213"/>
            <a:ext cx="2971800" cy="457200"/>
          </a:xfrm>
          <a:prstGeom prst="rect">
            <a:avLst/>
          </a:prstGeom>
          <a:noFill/>
          <a:ln w="9525">
            <a:noFill/>
          </a:ln>
        </p:spPr>
        <p:txBody>
          <a:bodyPr anchor="b" anchorCtr="0"/>
          <a:lstStyle/>
          <a:p>
            <a:pPr lvl="0" algn="r" eaLnBrk="1" hangingPunct="1">
              <a:spcBef>
                <a:spcPct val="0"/>
              </a:spcBef>
            </a:pPr>
            <a:fld id="{9A0DB2DC-4C9A-4742-B13C-FB6460FD3503}" type="slidenum">
              <a:rPr lang="ar-SA" altLang="zh-CN" dirty="0">
                <a:ea typeface="宋体" panose="02010600030101010101" pitchFamily="2" charset="-122"/>
              </a:rPr>
              <a:t>22</a:t>
            </a:fld>
            <a:endParaRPr lang="ar-SA" altLang="zh-CN" dirty="0">
              <a:ea typeface="宋体" panose="02010600030101010101" pitchFamily="2" charset="-122"/>
            </a:endParaRPr>
          </a:p>
        </p:txBody>
      </p:sp>
      <p:sp>
        <p:nvSpPr>
          <p:cNvPr id="16387" name="Rectangle 2"/>
          <p:cNvSpPr>
            <a:spLocks noGrp="1" noRot="1" noChangeAspect="1" noTextEdit="1"/>
          </p:cNvSpPr>
          <p:nvPr>
            <p:ph type="sldImg"/>
          </p:nvPr>
        </p:nvSpPr>
        <p:spPr/>
      </p:sp>
      <p:sp>
        <p:nvSpPr>
          <p:cNvPr id="16388" name="Rectangle 3"/>
          <p:cNvSpPr>
            <a:spLocks noGrp="1"/>
          </p:cNvSpPr>
          <p:nvPr>
            <p:ph type="body" idx="1"/>
          </p:nvPr>
        </p:nvSpPr>
        <p:spPr>
          <a:xfrm>
            <a:off x="914400" y="4343400"/>
            <a:ext cx="5029200" cy="4114800"/>
          </a:xfrm>
        </p:spPr>
        <p:txBody>
          <a:bodyPr wrap="square" lIns="91440" tIns="45720" rIns="91440" bIns="45720" anchor="t" anchorCtr="0"/>
          <a:lstStyle/>
          <a:p>
            <a:pPr lvl="0" eaLnBrk="1" hangingPunct="1"/>
            <a:endParaRPr lang="zh-CN" altLang="zh-CN" dirty="0">
              <a:ea typeface="宋体" panose="02010600030101010101" pitchFamily="2" charset="-122"/>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p:cNvSpPr txBox="1">
            <a:spLocks noGrp="1"/>
          </p:cNvSpPr>
          <p:nvPr>
            <p:ph type="sldNum" sz="quarter"/>
          </p:nvPr>
        </p:nvSpPr>
        <p:spPr>
          <a:xfrm>
            <a:off x="3884613" y="8685213"/>
            <a:ext cx="2971800" cy="457200"/>
          </a:xfrm>
          <a:prstGeom prst="rect">
            <a:avLst/>
          </a:prstGeom>
          <a:noFill/>
          <a:ln w="9525">
            <a:noFill/>
          </a:ln>
        </p:spPr>
        <p:txBody>
          <a:bodyPr anchor="b" anchorCtr="0"/>
          <a:lstStyle/>
          <a:p>
            <a:pPr lvl="0" algn="r" eaLnBrk="1" hangingPunct="1">
              <a:spcBef>
                <a:spcPct val="0"/>
              </a:spcBef>
            </a:pPr>
            <a:fld id="{9A0DB2DC-4C9A-4742-B13C-FB6460FD3503}" type="slidenum">
              <a:rPr lang="ar-SA" altLang="zh-CN" dirty="0">
                <a:ea typeface="宋体" panose="02010600030101010101" pitchFamily="2" charset="-122"/>
              </a:rPr>
              <a:t>23</a:t>
            </a:fld>
            <a:endParaRPr lang="ar-SA" altLang="zh-CN" dirty="0">
              <a:ea typeface="宋体" panose="02010600030101010101" pitchFamily="2" charset="-122"/>
            </a:endParaRPr>
          </a:p>
        </p:txBody>
      </p:sp>
      <p:sp>
        <p:nvSpPr>
          <p:cNvPr id="18435" name="Rectangle 2"/>
          <p:cNvSpPr>
            <a:spLocks noGrp="1" noRot="1" noChangeAspect="1" noTextEdit="1"/>
          </p:cNvSpPr>
          <p:nvPr>
            <p:ph type="sldImg"/>
          </p:nvPr>
        </p:nvSpPr>
        <p:spPr/>
      </p:sp>
      <p:sp>
        <p:nvSpPr>
          <p:cNvPr id="18436" name="Rectangle 3"/>
          <p:cNvSpPr>
            <a:spLocks noGrp="1"/>
          </p:cNvSpPr>
          <p:nvPr>
            <p:ph type="body" idx="1"/>
          </p:nvPr>
        </p:nvSpPr>
        <p:spPr>
          <a:xfrm>
            <a:off x="914400" y="4343400"/>
            <a:ext cx="5029200" cy="4114800"/>
          </a:xfrm>
        </p:spPr>
        <p:txBody>
          <a:bodyPr wrap="square" lIns="91440" tIns="45720" rIns="91440" bIns="45720" anchor="t" anchorCtr="0"/>
          <a:lstStyle/>
          <a:p>
            <a:pPr lvl="0" eaLnBrk="1" hangingPunct="1"/>
            <a:endParaRPr lang="zh-CN" altLang="zh-CN" dirty="0">
              <a:ea typeface="宋体" panose="02010600030101010101" pitchFamily="2" charset="-122"/>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p:cNvSpPr txBox="1">
            <a:spLocks noGrp="1"/>
          </p:cNvSpPr>
          <p:nvPr>
            <p:ph type="sldNum" sz="quarter"/>
          </p:nvPr>
        </p:nvSpPr>
        <p:spPr>
          <a:xfrm>
            <a:off x="3884613" y="8685213"/>
            <a:ext cx="2971800" cy="457200"/>
          </a:xfrm>
          <a:prstGeom prst="rect">
            <a:avLst/>
          </a:prstGeom>
          <a:noFill/>
          <a:ln w="9525">
            <a:noFill/>
          </a:ln>
        </p:spPr>
        <p:txBody>
          <a:bodyPr anchor="b" anchorCtr="0"/>
          <a:lstStyle/>
          <a:p>
            <a:pPr lvl="0" algn="r" eaLnBrk="1" hangingPunct="1">
              <a:spcBef>
                <a:spcPct val="0"/>
              </a:spcBef>
            </a:pPr>
            <a:fld id="{9A0DB2DC-4C9A-4742-B13C-FB6460FD3503}" type="slidenum">
              <a:rPr lang="ar-SA" altLang="zh-CN" dirty="0">
                <a:ea typeface="宋体" panose="02010600030101010101" pitchFamily="2" charset="-122"/>
              </a:rPr>
              <a:t>24</a:t>
            </a:fld>
            <a:endParaRPr lang="ar-SA" altLang="zh-CN" dirty="0">
              <a:ea typeface="宋体" panose="02010600030101010101" pitchFamily="2" charset="-122"/>
            </a:endParaRPr>
          </a:p>
        </p:txBody>
      </p:sp>
      <p:sp>
        <p:nvSpPr>
          <p:cNvPr id="20483" name="Rectangle 2"/>
          <p:cNvSpPr>
            <a:spLocks noGrp="1" noRot="1" noChangeAspect="1" noTextEdit="1"/>
          </p:cNvSpPr>
          <p:nvPr>
            <p:ph type="sldImg"/>
          </p:nvPr>
        </p:nvSpPr>
        <p:spPr/>
      </p:sp>
      <p:sp>
        <p:nvSpPr>
          <p:cNvPr id="20484" name="Rectangle 3"/>
          <p:cNvSpPr>
            <a:spLocks noGrp="1"/>
          </p:cNvSpPr>
          <p:nvPr>
            <p:ph type="body" idx="1"/>
          </p:nvPr>
        </p:nvSpPr>
        <p:spPr>
          <a:xfrm>
            <a:off x="914400" y="4343400"/>
            <a:ext cx="5029200" cy="4114800"/>
          </a:xfrm>
        </p:spPr>
        <p:txBody>
          <a:bodyPr wrap="square" lIns="91440" tIns="45720" rIns="91440" bIns="45720" anchor="t" anchorCtr="0"/>
          <a:lstStyle/>
          <a:p>
            <a:pPr lvl="0" eaLnBrk="1" hangingPunct="1"/>
            <a:endParaRPr lang="zh-CN" altLang="zh-CN" dirty="0">
              <a:ea typeface="宋体" panose="02010600030101010101" pitchFamily="2" charset="-122"/>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p:cNvSpPr txBox="1">
            <a:spLocks noGrp="1"/>
          </p:cNvSpPr>
          <p:nvPr>
            <p:ph type="sldNum" sz="quarter"/>
          </p:nvPr>
        </p:nvSpPr>
        <p:spPr>
          <a:xfrm>
            <a:off x="3884613" y="8685213"/>
            <a:ext cx="2971800" cy="457200"/>
          </a:xfrm>
          <a:prstGeom prst="rect">
            <a:avLst/>
          </a:prstGeom>
          <a:noFill/>
          <a:ln w="9525">
            <a:noFill/>
          </a:ln>
        </p:spPr>
        <p:txBody>
          <a:bodyPr anchor="b" anchorCtr="0"/>
          <a:lstStyle/>
          <a:p>
            <a:pPr lvl="0" algn="r" eaLnBrk="1" hangingPunct="1">
              <a:spcBef>
                <a:spcPct val="0"/>
              </a:spcBef>
            </a:pPr>
            <a:fld id="{9A0DB2DC-4C9A-4742-B13C-FB6460FD3503}" type="slidenum">
              <a:rPr lang="ar-SA" altLang="zh-CN" dirty="0">
                <a:ea typeface="宋体" panose="02010600030101010101" pitchFamily="2" charset="-122"/>
              </a:rPr>
              <a:t>25</a:t>
            </a:fld>
            <a:endParaRPr lang="ar-SA" altLang="zh-CN" dirty="0">
              <a:ea typeface="宋体" panose="02010600030101010101" pitchFamily="2" charset="-122"/>
            </a:endParaRPr>
          </a:p>
        </p:txBody>
      </p:sp>
      <p:sp>
        <p:nvSpPr>
          <p:cNvPr id="22531" name="Rectangle 2"/>
          <p:cNvSpPr>
            <a:spLocks noGrp="1" noRot="1" noChangeAspect="1" noTextEdit="1"/>
          </p:cNvSpPr>
          <p:nvPr>
            <p:ph type="sldImg"/>
          </p:nvPr>
        </p:nvSpPr>
        <p:spPr/>
      </p:sp>
      <p:sp>
        <p:nvSpPr>
          <p:cNvPr id="22532" name="Rectangle 3"/>
          <p:cNvSpPr>
            <a:spLocks noGrp="1"/>
          </p:cNvSpPr>
          <p:nvPr>
            <p:ph type="body" idx="1"/>
          </p:nvPr>
        </p:nvSpPr>
        <p:spPr>
          <a:xfrm>
            <a:off x="914400" y="4343400"/>
            <a:ext cx="5029200" cy="4114800"/>
          </a:xfrm>
        </p:spPr>
        <p:txBody>
          <a:bodyPr wrap="square" lIns="91440" tIns="45720" rIns="91440" bIns="45720" anchor="t" anchorCtr="0"/>
          <a:lstStyle/>
          <a:p>
            <a:pPr lvl="0" eaLnBrk="1" hangingPunct="1"/>
            <a:endParaRPr lang="zh-CN" altLang="zh-CN" dirty="0">
              <a:ea typeface="宋体" panose="02010600030101010101" pitchFamily="2" charset="-122"/>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9"/>
        <p:cNvGrpSpPr/>
        <p:nvPr/>
      </p:nvGrpSpPr>
      <p:grpSpPr>
        <a:xfrm>
          <a:off x="0" y="0"/>
          <a:ext cx="0" cy="0"/>
          <a:chOff x="0" y="0"/>
          <a:chExt cx="0" cy="0"/>
        </a:xfrm>
      </p:grpSpPr>
      <p:sp>
        <p:nvSpPr>
          <p:cNvPr id="590" name="Google Shape;590;g827e664852_0_10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91" name="Google Shape;591;g827e664852_0_10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4" name="矩形 3"/>
          <p:cNvSpPr/>
          <p:nvPr userDrawn="1"/>
        </p:nvSpPr>
        <p:spPr>
          <a:xfrm>
            <a:off x="0" y="6550772"/>
            <a:ext cx="9144000" cy="307228"/>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7" name="矩形 6"/>
          <p:cNvSpPr/>
          <p:nvPr userDrawn="1"/>
        </p:nvSpPr>
        <p:spPr>
          <a:xfrm>
            <a:off x="0" y="1730188"/>
            <a:ext cx="9144000" cy="1259822"/>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itle 1"/>
          <p:cNvSpPr>
            <a:spLocks noGrp="1"/>
          </p:cNvSpPr>
          <p:nvPr>
            <p:ph type="ctrTitle"/>
          </p:nvPr>
        </p:nvSpPr>
        <p:spPr>
          <a:xfrm>
            <a:off x="742950" y="1784396"/>
            <a:ext cx="7772400" cy="1006476"/>
          </a:xfrm>
        </p:spPr>
        <p:txBody>
          <a:bodyPr anchor="b"/>
          <a:lstStyle>
            <a:lvl1pPr algn="ctr">
              <a:defRPr sz="4800">
                <a:latin typeface="微软雅黑" panose="020B0503020204020204" pitchFamily="34" charset="-122"/>
                <a:ea typeface="微软雅黑" panose="020B0503020204020204" pitchFamily="34" charset="-122"/>
              </a:defRPr>
            </a:lvl1pPr>
          </a:lstStyle>
          <a:p>
            <a:r>
              <a:rPr lang="zh-CN" altLang="en-US" dirty="0"/>
              <a:t>单击此处编辑母版标题样式</a:t>
            </a:r>
            <a:endParaRPr lang="en-US" dirty="0"/>
          </a:p>
        </p:txBody>
      </p:sp>
      <p:sp>
        <p:nvSpPr>
          <p:cNvPr id="3" name="Subtitle 2"/>
          <p:cNvSpPr>
            <a:spLocks noGrp="1"/>
          </p:cNvSpPr>
          <p:nvPr>
            <p:ph type="subTitle" idx="1"/>
          </p:nvPr>
        </p:nvSpPr>
        <p:spPr>
          <a:xfrm>
            <a:off x="1143000" y="3239248"/>
            <a:ext cx="6858000" cy="1655762"/>
          </a:xfrm>
        </p:spPr>
        <p:txBody>
          <a:bodyPr/>
          <a:lstStyle>
            <a:lvl1pPr marL="0" indent="0" algn="ctr">
              <a:buNone/>
              <a:defRPr sz="2400">
                <a:latin typeface="微软雅黑" panose="020B0503020204020204" pitchFamily="34" charset="-122"/>
                <a:ea typeface="微软雅黑" panose="020B0503020204020204"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9" name="文本框 8"/>
          <p:cNvSpPr txBox="1"/>
          <p:nvPr userDrawn="1"/>
        </p:nvSpPr>
        <p:spPr>
          <a:xfrm>
            <a:off x="114300" y="6573916"/>
            <a:ext cx="1082348" cy="307777"/>
          </a:xfrm>
          <a:prstGeom prst="rect">
            <a:avLst/>
          </a:prstGeom>
          <a:noFill/>
        </p:spPr>
        <p:txBody>
          <a:bodyPr wrap="none" rtlCol="0">
            <a:spAutoFit/>
          </a:bodyPr>
          <a:lstStyle/>
          <a:p>
            <a:r>
              <a:rPr lang="zh-CN" altLang="en-US" sz="1400" dirty="0">
                <a:solidFill>
                  <a:schemeClr val="bg1"/>
                </a:solidFill>
                <a:latin typeface="微软雅黑" panose="020B0503020204020204" pitchFamily="34" charset="-122"/>
                <a:ea typeface="微软雅黑" panose="020B0503020204020204" pitchFamily="34" charset="-122"/>
              </a:rPr>
              <a:t>计算机视觉</a:t>
            </a:r>
          </a:p>
        </p:txBody>
      </p:sp>
      <p:sp>
        <p:nvSpPr>
          <p:cNvPr id="10" name="文本框 9"/>
          <p:cNvSpPr txBox="1"/>
          <p:nvPr userDrawn="1"/>
        </p:nvSpPr>
        <p:spPr>
          <a:xfrm>
            <a:off x="2787917" y="6573916"/>
            <a:ext cx="3672800" cy="307777"/>
          </a:xfrm>
          <a:prstGeom prst="rect">
            <a:avLst/>
          </a:prstGeom>
          <a:noFill/>
        </p:spPr>
        <p:txBody>
          <a:bodyPr wrap="none" rtlCol="0">
            <a:spAutoFit/>
          </a:bodyPr>
          <a:lstStyle/>
          <a:p>
            <a:r>
              <a:rPr lang="zh-CN" altLang="en-US" sz="1400" dirty="0">
                <a:solidFill>
                  <a:schemeClr val="bg1"/>
                </a:solidFill>
                <a:latin typeface="微软雅黑" panose="020B0503020204020204" pitchFamily="34" charset="-122"/>
                <a:ea typeface="微软雅黑" panose="020B0503020204020204" pitchFamily="34" charset="-122"/>
              </a:rPr>
              <a:t>彭小江，深圳技术大学</a:t>
            </a:r>
            <a:r>
              <a:rPr lang="en-US" altLang="zh-CN" sz="1400" dirty="0">
                <a:solidFill>
                  <a:schemeClr val="bg1"/>
                </a:solidFill>
                <a:latin typeface="微软雅黑" panose="020B0503020204020204" pitchFamily="34" charset="-122"/>
                <a:ea typeface="微软雅黑" panose="020B0503020204020204" pitchFamily="34" charset="-122"/>
              </a:rPr>
              <a:t>-</a:t>
            </a:r>
            <a:r>
              <a:rPr lang="zh-CN" altLang="en-US" sz="1400" dirty="0">
                <a:solidFill>
                  <a:schemeClr val="bg1"/>
                </a:solidFill>
                <a:latin typeface="微软雅黑" panose="020B0503020204020204" pitchFamily="34" charset="-122"/>
                <a:ea typeface="微软雅黑" panose="020B0503020204020204" pitchFamily="34" charset="-122"/>
              </a:rPr>
              <a:t>大数据与互联网学院</a:t>
            </a:r>
          </a:p>
        </p:txBody>
      </p:sp>
      <p:pic>
        <p:nvPicPr>
          <p:cNvPr id="1026" name="Picture 2"/>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l="11463" t="14873" r="10488" b="21724"/>
          <a:stretch>
            <a:fillRect/>
          </a:stretch>
        </p:blipFill>
        <p:spPr bwMode="auto">
          <a:xfrm>
            <a:off x="3640873" y="5144248"/>
            <a:ext cx="1862253" cy="79973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76409787-0A08-433A-AC0E-43C4926F2958}" type="datetime1">
              <a:rPr lang="zh-CN" altLang="en-US" smtClean="0"/>
              <a:t>2021/10/30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4DA8740-04C3-4D9C-9880-E3F61E3A801B}"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2DEB39CB-9C30-4B47-A2A7-E2AC785D398F}" type="datetime1">
              <a:rPr lang="zh-CN" altLang="en-US" smtClean="0"/>
              <a:t>2021/10/30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4DA8740-04C3-4D9C-9880-E3F61E3A801B}"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Content" userDrawn="1">
  <p:cSld name="Title and Content">
    <p:spTree>
      <p:nvGrpSpPr>
        <p:cNvPr id="1" name="Shape 9"/>
        <p:cNvGrpSpPr/>
        <p:nvPr/>
      </p:nvGrpSpPr>
      <p:grpSpPr>
        <a:xfrm>
          <a:off x="0" y="0"/>
          <a:ext cx="0" cy="0"/>
          <a:chOff x="0" y="0"/>
          <a:chExt cx="0" cy="0"/>
        </a:xfrm>
      </p:grpSpPr>
      <p:sp>
        <p:nvSpPr>
          <p:cNvPr id="10" name="Google Shape;10;p2"/>
          <p:cNvSpPr txBox="1">
            <a:spLocks noGrp="1"/>
          </p:cNvSpPr>
          <p:nvPr>
            <p:ph type="title"/>
          </p:nvPr>
        </p:nvSpPr>
        <p:spPr>
          <a:xfrm>
            <a:off x="770965" y="134823"/>
            <a:ext cx="7772400" cy="838200"/>
          </a:xfrm>
          <a:prstGeom prst="rect">
            <a:avLst/>
          </a:prstGeom>
          <a:noFill/>
          <a:ln>
            <a:noFill/>
          </a:ln>
        </p:spPr>
        <p:txBody>
          <a:bodyPr spcFirstLastPara="1" wrap="square" lIns="50800" tIns="50800" rIns="50800" bIns="50800" anchor="ctr" anchorCtr="0">
            <a:noAutofit/>
          </a:bodyPr>
          <a:lstStyle>
            <a:lvl1pPr lvl="0" algn="l">
              <a:lnSpc>
                <a:spcPct val="100000"/>
              </a:lnSpc>
              <a:spcBef>
                <a:spcPts val="0"/>
              </a:spcBef>
              <a:spcAft>
                <a:spcPts val="0"/>
              </a:spcAft>
              <a:buClr>
                <a:srgbClr val="000000"/>
              </a:buClr>
              <a:buSzPts val="1800"/>
              <a:buNone/>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a:endParaRPr/>
          </a:p>
        </p:txBody>
      </p:sp>
      <p:sp>
        <p:nvSpPr>
          <p:cNvPr id="11" name="Google Shape;11;p2"/>
          <p:cNvSpPr txBox="1">
            <a:spLocks noGrp="1"/>
          </p:cNvSpPr>
          <p:nvPr>
            <p:ph type="body" idx="1"/>
          </p:nvPr>
        </p:nvSpPr>
        <p:spPr>
          <a:xfrm>
            <a:off x="770965" y="991301"/>
            <a:ext cx="7772400" cy="5943600"/>
          </a:xfrm>
          <a:prstGeom prst="rect">
            <a:avLst/>
          </a:prstGeom>
          <a:noFill/>
          <a:ln>
            <a:noFill/>
          </a:ln>
        </p:spPr>
        <p:txBody>
          <a:bodyPr spcFirstLastPara="1" wrap="square" lIns="50800" tIns="50800" rIns="50800" bIns="50800" anchor="t" anchorCtr="0">
            <a:noAutofit/>
          </a:bodyPr>
          <a:lstStyle>
            <a:lvl1pPr marL="457200" lvl="0" indent="-228600" algn="l">
              <a:lnSpc>
                <a:spcPct val="100000"/>
              </a:lnSpc>
              <a:spcBef>
                <a:spcPts val="600"/>
              </a:spcBef>
              <a:spcAft>
                <a:spcPts val="0"/>
              </a:spcAft>
              <a:buClr>
                <a:srgbClr val="000000"/>
              </a:buClr>
              <a:buSzPts val="1800"/>
              <a:buNone/>
              <a:defRPr/>
            </a:lvl1pPr>
            <a:lvl2pPr marL="914400" lvl="1" indent="-342900" algn="l">
              <a:lnSpc>
                <a:spcPct val="100000"/>
              </a:lnSpc>
              <a:spcBef>
                <a:spcPts val="600"/>
              </a:spcBef>
              <a:spcAft>
                <a:spcPts val="0"/>
              </a:spcAft>
              <a:buClr>
                <a:srgbClr val="000000"/>
              </a:buClr>
              <a:buSzPts val="1800"/>
              <a:buChar char="•"/>
              <a:defRPr/>
            </a:lvl2pPr>
            <a:lvl3pPr marL="1371600" lvl="2" indent="-342900" algn="l">
              <a:lnSpc>
                <a:spcPct val="100000"/>
              </a:lnSpc>
              <a:spcBef>
                <a:spcPts val="600"/>
              </a:spcBef>
              <a:spcAft>
                <a:spcPts val="0"/>
              </a:spcAft>
              <a:buClr>
                <a:srgbClr val="000000"/>
              </a:buClr>
              <a:buSzPts val="1800"/>
              <a:buChar char="–"/>
              <a:defRPr/>
            </a:lvl3pPr>
            <a:lvl4pPr marL="1828800" lvl="3" indent="-342900" algn="l">
              <a:lnSpc>
                <a:spcPct val="100000"/>
              </a:lnSpc>
              <a:spcBef>
                <a:spcPts val="600"/>
              </a:spcBef>
              <a:spcAft>
                <a:spcPts val="0"/>
              </a:spcAft>
              <a:buClr>
                <a:srgbClr val="000000"/>
              </a:buClr>
              <a:buSzPts val="1800"/>
              <a:buChar char="»"/>
              <a:defRPr/>
            </a:lvl4pPr>
            <a:lvl5pPr marL="2286000" lvl="4" indent="-342900" algn="l">
              <a:lnSpc>
                <a:spcPct val="100000"/>
              </a:lnSpc>
              <a:spcBef>
                <a:spcPts val="600"/>
              </a:spcBef>
              <a:spcAft>
                <a:spcPts val="0"/>
              </a:spcAft>
              <a:buClr>
                <a:srgbClr val="000000"/>
              </a:buClr>
              <a:buSzPts val="1800"/>
              <a:buChar char="»"/>
              <a:defRPr/>
            </a:lvl5pPr>
            <a:lvl6pPr marL="2743200" lvl="5" indent="-342900" algn="l">
              <a:lnSpc>
                <a:spcPct val="100000"/>
              </a:lnSpc>
              <a:spcBef>
                <a:spcPts val="600"/>
              </a:spcBef>
              <a:spcAft>
                <a:spcPts val="0"/>
              </a:spcAft>
              <a:buClr>
                <a:srgbClr val="000000"/>
              </a:buClr>
              <a:buSzPts val="1800"/>
              <a:buChar char="•"/>
              <a:defRPr/>
            </a:lvl6pPr>
            <a:lvl7pPr marL="3200400" lvl="6" indent="-342900" algn="l">
              <a:lnSpc>
                <a:spcPct val="100000"/>
              </a:lnSpc>
              <a:spcBef>
                <a:spcPts val="600"/>
              </a:spcBef>
              <a:spcAft>
                <a:spcPts val="0"/>
              </a:spcAft>
              <a:buClr>
                <a:srgbClr val="000000"/>
              </a:buClr>
              <a:buSzPts val="1800"/>
              <a:buChar char="•"/>
              <a:defRPr/>
            </a:lvl7pPr>
            <a:lvl8pPr marL="3657600" lvl="7" indent="-342900" algn="l">
              <a:lnSpc>
                <a:spcPct val="100000"/>
              </a:lnSpc>
              <a:spcBef>
                <a:spcPts val="600"/>
              </a:spcBef>
              <a:spcAft>
                <a:spcPts val="0"/>
              </a:spcAft>
              <a:buClr>
                <a:srgbClr val="000000"/>
              </a:buClr>
              <a:buSzPts val="1800"/>
              <a:buChar char="•"/>
              <a:defRPr/>
            </a:lvl8pPr>
            <a:lvl9pPr marL="4114800" lvl="8" indent="-342900" algn="l">
              <a:lnSpc>
                <a:spcPct val="100000"/>
              </a:lnSpc>
              <a:spcBef>
                <a:spcPts val="600"/>
              </a:spcBef>
              <a:spcAft>
                <a:spcPts val="0"/>
              </a:spcAft>
              <a:buClr>
                <a:srgbClr val="000000"/>
              </a:buClr>
              <a:buSzPts val="1800"/>
              <a:buChar char="•"/>
              <a:defRPr/>
            </a:lvl9pPr>
          </a:lstStyle>
          <a:p>
            <a:endParaRPr/>
          </a:p>
        </p:txBody>
      </p:sp>
      <p:sp>
        <p:nvSpPr>
          <p:cNvPr id="12" name="Google Shape;12;p2"/>
          <p:cNvSpPr txBox="1">
            <a:spLocks noGrp="1"/>
          </p:cNvSpPr>
          <p:nvPr>
            <p:ph type="sldNum" idx="12"/>
          </p:nvPr>
        </p:nvSpPr>
        <p:spPr>
          <a:xfrm>
            <a:off x="7364729" y="6248400"/>
            <a:ext cx="281941" cy="287087"/>
          </a:xfrm>
          <a:prstGeom prst="rect">
            <a:avLst/>
          </a:prstGeom>
          <a:noFill/>
          <a:ln>
            <a:noFill/>
          </a:ln>
        </p:spPr>
        <p:txBody>
          <a:bodyPr spcFirstLastPara="1" wrap="square" lIns="45700" tIns="45700" rIns="45700" bIns="45700" anchor="t" anchorCtr="0">
            <a:noAutofit/>
          </a:bodyPr>
          <a:lstStyle>
            <a:lvl1pPr marL="0" lvl="0" indent="0" algn="ctr">
              <a:lnSpc>
                <a:spcPct val="100000"/>
              </a:lnSpc>
              <a:spcBef>
                <a:spcPts val="0"/>
              </a:spcBef>
              <a:spcAft>
                <a:spcPts val="0"/>
              </a:spcAft>
              <a:buClr>
                <a:srgbClr val="000000"/>
              </a:buClr>
              <a:buSzPts val="1400"/>
              <a:buFont typeface="Times New Roman" panose="02020603050405020304"/>
              <a:buNone/>
              <a:defRPr sz="1400">
                <a:latin typeface="Times New Roman" panose="02020603050405020304"/>
                <a:ea typeface="Times New Roman" panose="02020603050405020304"/>
                <a:cs typeface="Times New Roman" panose="02020603050405020304"/>
                <a:sym typeface="Times New Roman" panose="02020603050405020304"/>
              </a:defRPr>
            </a:lvl1pPr>
            <a:lvl2pPr marL="0" lvl="1" indent="0" algn="ctr">
              <a:lnSpc>
                <a:spcPct val="100000"/>
              </a:lnSpc>
              <a:spcBef>
                <a:spcPts val="0"/>
              </a:spcBef>
              <a:spcAft>
                <a:spcPts val="0"/>
              </a:spcAft>
              <a:buClr>
                <a:srgbClr val="000000"/>
              </a:buClr>
              <a:buSzPts val="1400"/>
              <a:buFont typeface="Times New Roman" panose="02020603050405020304"/>
              <a:buNone/>
              <a:defRPr sz="1400">
                <a:latin typeface="Times New Roman" panose="02020603050405020304"/>
                <a:ea typeface="Times New Roman" panose="02020603050405020304"/>
                <a:cs typeface="Times New Roman" panose="02020603050405020304"/>
                <a:sym typeface="Times New Roman" panose="02020603050405020304"/>
              </a:defRPr>
            </a:lvl2pPr>
            <a:lvl3pPr marL="0" lvl="2" indent="0" algn="ctr">
              <a:lnSpc>
                <a:spcPct val="100000"/>
              </a:lnSpc>
              <a:spcBef>
                <a:spcPts val="0"/>
              </a:spcBef>
              <a:spcAft>
                <a:spcPts val="0"/>
              </a:spcAft>
              <a:buClr>
                <a:srgbClr val="000000"/>
              </a:buClr>
              <a:buSzPts val="1400"/>
              <a:buFont typeface="Times New Roman" panose="02020603050405020304"/>
              <a:buNone/>
              <a:defRPr sz="1400">
                <a:latin typeface="Times New Roman" panose="02020603050405020304"/>
                <a:ea typeface="Times New Roman" panose="02020603050405020304"/>
                <a:cs typeface="Times New Roman" panose="02020603050405020304"/>
                <a:sym typeface="Times New Roman" panose="02020603050405020304"/>
              </a:defRPr>
            </a:lvl3pPr>
            <a:lvl4pPr marL="0" lvl="3" indent="0" algn="ctr">
              <a:lnSpc>
                <a:spcPct val="100000"/>
              </a:lnSpc>
              <a:spcBef>
                <a:spcPts val="0"/>
              </a:spcBef>
              <a:spcAft>
                <a:spcPts val="0"/>
              </a:spcAft>
              <a:buClr>
                <a:srgbClr val="000000"/>
              </a:buClr>
              <a:buSzPts val="1400"/>
              <a:buFont typeface="Times New Roman" panose="02020603050405020304"/>
              <a:buNone/>
              <a:defRPr sz="1400">
                <a:latin typeface="Times New Roman" panose="02020603050405020304"/>
                <a:ea typeface="Times New Roman" panose="02020603050405020304"/>
                <a:cs typeface="Times New Roman" panose="02020603050405020304"/>
                <a:sym typeface="Times New Roman" panose="02020603050405020304"/>
              </a:defRPr>
            </a:lvl4pPr>
            <a:lvl5pPr marL="0" lvl="4" indent="0" algn="ctr">
              <a:lnSpc>
                <a:spcPct val="100000"/>
              </a:lnSpc>
              <a:spcBef>
                <a:spcPts val="0"/>
              </a:spcBef>
              <a:spcAft>
                <a:spcPts val="0"/>
              </a:spcAft>
              <a:buClr>
                <a:srgbClr val="000000"/>
              </a:buClr>
              <a:buSzPts val="1400"/>
              <a:buFont typeface="Times New Roman" panose="02020603050405020304"/>
              <a:buNone/>
              <a:defRPr sz="1400">
                <a:latin typeface="Times New Roman" panose="02020603050405020304"/>
                <a:ea typeface="Times New Roman" panose="02020603050405020304"/>
                <a:cs typeface="Times New Roman" panose="02020603050405020304"/>
                <a:sym typeface="Times New Roman" panose="02020603050405020304"/>
              </a:defRPr>
            </a:lvl5pPr>
            <a:lvl6pPr marL="0" lvl="5" indent="0" algn="ctr">
              <a:lnSpc>
                <a:spcPct val="100000"/>
              </a:lnSpc>
              <a:spcBef>
                <a:spcPts val="0"/>
              </a:spcBef>
              <a:spcAft>
                <a:spcPts val="0"/>
              </a:spcAft>
              <a:buClr>
                <a:srgbClr val="000000"/>
              </a:buClr>
              <a:buSzPts val="1400"/>
              <a:buFont typeface="Times New Roman" panose="02020603050405020304"/>
              <a:buNone/>
              <a:defRPr sz="1400">
                <a:latin typeface="Times New Roman" panose="02020603050405020304"/>
                <a:ea typeface="Times New Roman" panose="02020603050405020304"/>
                <a:cs typeface="Times New Roman" panose="02020603050405020304"/>
                <a:sym typeface="Times New Roman" panose="02020603050405020304"/>
              </a:defRPr>
            </a:lvl6pPr>
            <a:lvl7pPr marL="0" lvl="6" indent="0" algn="ctr">
              <a:lnSpc>
                <a:spcPct val="100000"/>
              </a:lnSpc>
              <a:spcBef>
                <a:spcPts val="0"/>
              </a:spcBef>
              <a:spcAft>
                <a:spcPts val="0"/>
              </a:spcAft>
              <a:buClr>
                <a:srgbClr val="000000"/>
              </a:buClr>
              <a:buSzPts val="1400"/>
              <a:buFont typeface="Times New Roman" panose="02020603050405020304"/>
              <a:buNone/>
              <a:defRPr sz="1400">
                <a:latin typeface="Times New Roman" panose="02020603050405020304"/>
                <a:ea typeface="Times New Roman" panose="02020603050405020304"/>
                <a:cs typeface="Times New Roman" panose="02020603050405020304"/>
                <a:sym typeface="Times New Roman" panose="02020603050405020304"/>
              </a:defRPr>
            </a:lvl7pPr>
            <a:lvl8pPr marL="0" lvl="7" indent="0" algn="ctr">
              <a:lnSpc>
                <a:spcPct val="100000"/>
              </a:lnSpc>
              <a:spcBef>
                <a:spcPts val="0"/>
              </a:spcBef>
              <a:spcAft>
                <a:spcPts val="0"/>
              </a:spcAft>
              <a:buClr>
                <a:srgbClr val="000000"/>
              </a:buClr>
              <a:buSzPts val="1400"/>
              <a:buFont typeface="Times New Roman" panose="02020603050405020304"/>
              <a:buNone/>
              <a:defRPr sz="1400">
                <a:latin typeface="Times New Roman" panose="02020603050405020304"/>
                <a:ea typeface="Times New Roman" panose="02020603050405020304"/>
                <a:cs typeface="Times New Roman" panose="02020603050405020304"/>
                <a:sym typeface="Times New Roman" panose="02020603050405020304"/>
              </a:defRPr>
            </a:lvl8pPr>
            <a:lvl9pPr marL="0" lvl="8" indent="0" algn="ctr">
              <a:lnSpc>
                <a:spcPct val="100000"/>
              </a:lnSpc>
              <a:spcBef>
                <a:spcPts val="0"/>
              </a:spcBef>
              <a:spcAft>
                <a:spcPts val="0"/>
              </a:spcAft>
              <a:buClr>
                <a:srgbClr val="000000"/>
              </a:buClr>
              <a:buSzPts val="1400"/>
              <a:buFont typeface="Times New Roman" panose="02020603050405020304"/>
              <a:buNone/>
              <a:defRPr sz="1400">
                <a:latin typeface="Times New Roman" panose="02020603050405020304"/>
                <a:ea typeface="Times New Roman" panose="02020603050405020304"/>
                <a:cs typeface="Times New Roman" panose="02020603050405020304"/>
                <a:sym typeface="Times New Roman" panose="02020603050405020304"/>
              </a:defRPr>
            </a:lvl9pPr>
          </a:lstStyle>
          <a:p>
            <a:pPr marL="0" lvl="0" indent="0" algn="ctr" rtl="0">
              <a:spcBef>
                <a:spcPts val="0"/>
              </a:spcBef>
              <a:spcAft>
                <a:spcPts val="0"/>
              </a:spcAft>
              <a:buNone/>
            </a:pPr>
            <a:fld id="{00000000-1234-1234-1234-123412341234}" type="slidenum">
              <a:rPr lang="en-US"/>
              <a:t>‹#›</a:t>
            </a:fld>
            <a:endParaRPr lang="en-US"/>
          </a:p>
        </p:txBody>
      </p:sp>
      <p:sp>
        <p:nvSpPr>
          <p:cNvPr id="5" name="矩形 9"/>
          <p:cNvSpPr/>
          <p:nvPr userDrawn="1"/>
        </p:nvSpPr>
        <p:spPr>
          <a:xfrm>
            <a:off x="0" y="6550772"/>
            <a:ext cx="9144000" cy="307228"/>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pic>
        <p:nvPicPr>
          <p:cNvPr id="6" name="Picture 2"/>
          <p:cNvPicPr>
            <a:picLocks noChangeAspect="1" noChangeArrowheads="1"/>
          </p:cNvPicPr>
          <p:nvPr userDrawn="1"/>
        </p:nvPicPr>
        <p:blipFill rotWithShape="1">
          <a:blip r:embed="rId2" cstate="print">
            <a:biLevel thresh="75000"/>
            <a:extLst>
              <a:ext uri="{28A0092B-C50C-407E-A947-70E740481C1C}">
                <a14:useLocalDpi xmlns:a14="http://schemas.microsoft.com/office/drawing/2010/main" val="0"/>
              </a:ext>
            </a:extLst>
          </a:blip>
          <a:srcRect t="22304" r="-76" b="22818"/>
          <a:stretch>
            <a:fillRect/>
          </a:stretch>
        </p:blipFill>
        <p:spPr bwMode="auto">
          <a:xfrm>
            <a:off x="162604" y="396261"/>
            <a:ext cx="608361" cy="333602"/>
          </a:xfrm>
          <a:prstGeom prst="rect">
            <a:avLst/>
          </a:prstGeom>
          <a:noFill/>
          <a:extLst>
            <a:ext uri="{909E8E84-426E-40DD-AFC4-6F175D3DCCD1}">
              <a14:hiddenFill xmlns:a14="http://schemas.microsoft.com/office/drawing/2010/main">
                <a:solidFill>
                  <a:srgbClr val="FFFFFF"/>
                </a:solidFill>
              </a14:hiddenFill>
            </a:ext>
          </a:extLst>
        </p:spPr>
      </p:pic>
      <p:sp>
        <p:nvSpPr>
          <p:cNvPr id="7" name="Slide Number Placeholder 5"/>
          <p:cNvSpPr txBox="1"/>
          <p:nvPr userDrawn="1"/>
        </p:nvSpPr>
        <p:spPr>
          <a:xfrm>
            <a:off x="6933090" y="6573916"/>
            <a:ext cx="2057400" cy="297402"/>
          </a:xfrm>
          <a:prstGeom prst="rect">
            <a:avLst/>
          </a:prstGeom>
        </p:spPr>
        <p:txBody>
          <a:bodyPr vert="horz" lIns="91440" tIns="45720" rIns="91440" bIns="45720" rtlCol="0" anchor="ctr"/>
          <a:lstStyle>
            <a:defPPr>
              <a:defRPr lang="en-US"/>
            </a:defPPr>
            <a:lvl1pPr marL="0" algn="r" defTabSz="457200" rtl="0" eaLnBrk="1" latinLnBrk="0" hangingPunct="1">
              <a:defRPr sz="11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54DA8740-04C3-4D9C-9880-E3F61E3A801B}" type="slidenum">
              <a:rPr lang="zh-CN" altLang="en-US" smtClean="0"/>
              <a:t>‹#›</a:t>
            </a:fld>
            <a:endParaRPr lang="zh-CN" altLang="en-US" dirty="0"/>
          </a:p>
        </p:txBody>
      </p:sp>
      <p:sp>
        <p:nvSpPr>
          <p:cNvPr id="8" name="文本框 12"/>
          <p:cNvSpPr txBox="1"/>
          <p:nvPr userDrawn="1"/>
        </p:nvSpPr>
        <p:spPr>
          <a:xfrm>
            <a:off x="114300" y="6573916"/>
            <a:ext cx="1082348" cy="307777"/>
          </a:xfrm>
          <a:prstGeom prst="rect">
            <a:avLst/>
          </a:prstGeom>
          <a:noFill/>
        </p:spPr>
        <p:txBody>
          <a:bodyPr wrap="none" rtlCol="0">
            <a:spAutoFit/>
          </a:bodyPr>
          <a:lstStyle/>
          <a:p>
            <a:r>
              <a:rPr lang="zh-CN" altLang="en-US" sz="1400" dirty="0">
                <a:solidFill>
                  <a:schemeClr val="bg1"/>
                </a:solidFill>
                <a:latin typeface="微软雅黑" panose="020B0503020204020204" pitchFamily="34" charset="-122"/>
                <a:ea typeface="微软雅黑" panose="020B0503020204020204" pitchFamily="34" charset="-122"/>
              </a:rPr>
              <a:t>计算机视觉</a:t>
            </a:r>
          </a:p>
        </p:txBody>
      </p:sp>
      <p:sp>
        <p:nvSpPr>
          <p:cNvPr id="9" name="文本框 13"/>
          <p:cNvSpPr txBox="1"/>
          <p:nvPr userDrawn="1"/>
        </p:nvSpPr>
        <p:spPr>
          <a:xfrm>
            <a:off x="2787917" y="6573916"/>
            <a:ext cx="3672800" cy="307777"/>
          </a:xfrm>
          <a:prstGeom prst="rect">
            <a:avLst/>
          </a:prstGeom>
          <a:noFill/>
        </p:spPr>
        <p:txBody>
          <a:bodyPr wrap="none" rtlCol="0">
            <a:spAutoFit/>
          </a:bodyPr>
          <a:lstStyle/>
          <a:p>
            <a:r>
              <a:rPr lang="zh-CN" altLang="en-US" sz="1400" dirty="0">
                <a:solidFill>
                  <a:schemeClr val="bg1"/>
                </a:solidFill>
                <a:latin typeface="微软雅黑" panose="020B0503020204020204" pitchFamily="34" charset="-122"/>
                <a:ea typeface="微软雅黑" panose="020B0503020204020204" pitchFamily="34" charset="-122"/>
              </a:rPr>
              <a:t>彭小江，深圳技术大学</a:t>
            </a:r>
            <a:r>
              <a:rPr lang="en-US" altLang="zh-CN" sz="1400" dirty="0">
                <a:solidFill>
                  <a:schemeClr val="bg1"/>
                </a:solidFill>
                <a:latin typeface="微软雅黑" panose="020B0503020204020204" pitchFamily="34" charset="-122"/>
                <a:ea typeface="微软雅黑" panose="020B0503020204020204" pitchFamily="34" charset="-122"/>
              </a:rPr>
              <a:t>-</a:t>
            </a:r>
            <a:r>
              <a:rPr lang="zh-CN" altLang="en-US" sz="1400" dirty="0">
                <a:solidFill>
                  <a:schemeClr val="bg1"/>
                </a:solidFill>
                <a:latin typeface="微软雅黑" panose="020B0503020204020204" pitchFamily="34" charset="-122"/>
                <a:ea typeface="微软雅黑" panose="020B0503020204020204" pitchFamily="34" charset="-122"/>
              </a:rPr>
              <a:t>大数据与互联网学院</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952762" y="553729"/>
            <a:ext cx="7238476" cy="534936"/>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1371600" y="3840480"/>
            <a:ext cx="64008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defRPr sz="1370" b="1" i="0">
                <a:solidFill>
                  <a:srgbClr val="C8C8FF"/>
                </a:solidFill>
                <a:latin typeface="Arial" panose="020B0604020202020204"/>
                <a:cs typeface="Arial" panose="020B0604020202020204"/>
              </a:defRPr>
            </a:lvl1pPr>
          </a:lstStyle>
          <a:p>
            <a:pPr marL="12700">
              <a:lnSpc>
                <a:spcPts val="1870"/>
              </a:lnSpc>
            </a:pPr>
            <a:r>
              <a:rPr spc="-5" dirty="0"/>
              <a:t>GrabCut </a:t>
            </a:r>
            <a:r>
              <a:rPr dirty="0"/>
              <a:t>– </a:t>
            </a:r>
            <a:r>
              <a:rPr spc="-5" dirty="0"/>
              <a:t>Interactive Foreground Extraction</a:t>
            </a: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10/30/2021</a:t>
            </a:fld>
            <a:endParaRPr lang="en-US"/>
          </a:p>
        </p:txBody>
      </p:sp>
      <p:sp>
        <p:nvSpPr>
          <p:cNvPr id="6" name="Holder 6"/>
          <p:cNvSpPr>
            <a:spLocks noGrp="1"/>
          </p:cNvSpPr>
          <p:nvPr>
            <p:ph type="sldNum" sz="quarter" idx="7"/>
          </p:nvPr>
        </p:nvSpPr>
        <p:spPr/>
        <p:txBody>
          <a:bodyPr lIns="0" tIns="0" rIns="0" bIns="0"/>
          <a:lstStyle>
            <a:lvl1pPr>
              <a:defRPr sz="1370" b="0" i="0">
                <a:solidFill>
                  <a:srgbClr val="C8C8FF"/>
                </a:solidFill>
                <a:latin typeface="Arial" panose="020B0604020202020204"/>
                <a:cs typeface="Arial" panose="020B0604020202020204"/>
              </a:defRPr>
            </a:lvl1pPr>
          </a:lstStyle>
          <a:p>
            <a:pPr marL="25400">
              <a:lnSpc>
                <a:spcPts val="1870"/>
              </a:lnSpc>
            </a:pPr>
            <a:fld id="{81D60167-4931-47E6-BA6A-407CBD079E47}" type="slidenum">
              <a:rPr dirty="0"/>
              <a:t>‹#›</a:t>
            </a:fld>
            <a:endParaRPr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165" b="1" i="0">
                <a:solidFill>
                  <a:schemeClr val="bg1"/>
                </a:solidFill>
                <a:latin typeface="Arial" panose="020B0604020202020204"/>
                <a:cs typeface="Arial" panose="020B0604020202020204"/>
              </a:defRPr>
            </a:lvl1pPr>
          </a:lstStyle>
          <a:p>
            <a:endParaRPr/>
          </a:p>
        </p:txBody>
      </p:sp>
      <p:sp>
        <p:nvSpPr>
          <p:cNvPr id="3" name="Holder 3"/>
          <p:cNvSpPr>
            <a:spLocks noGrp="1"/>
          </p:cNvSpPr>
          <p:nvPr>
            <p:ph type="body" idx="1"/>
          </p:nvPr>
        </p:nvSpPr>
        <p:spPr/>
        <p:txBody>
          <a:bodyPr lIns="0" tIns="0" rIns="0" bIns="0"/>
          <a:lstStyle>
            <a:lvl1pPr>
              <a:defRPr sz="2395" b="0" i="0">
                <a:solidFill>
                  <a:schemeClr val="bg1"/>
                </a:solidFill>
                <a:latin typeface="Arial" panose="020B0604020202020204"/>
                <a:cs typeface="Arial" panose="020B0604020202020204"/>
              </a:defRPr>
            </a:lvl1pPr>
          </a:lstStyle>
          <a:p>
            <a:endParaRPr/>
          </a:p>
        </p:txBody>
      </p:sp>
      <p:sp>
        <p:nvSpPr>
          <p:cNvPr id="4" name="Holder 4"/>
          <p:cNvSpPr>
            <a:spLocks noGrp="1"/>
          </p:cNvSpPr>
          <p:nvPr>
            <p:ph type="ftr" sz="quarter" idx="5"/>
          </p:nvPr>
        </p:nvSpPr>
        <p:spPr/>
        <p:txBody>
          <a:bodyPr lIns="0" tIns="0" rIns="0" bIns="0"/>
          <a:lstStyle>
            <a:lvl1pPr>
              <a:defRPr sz="1370" b="1" i="0">
                <a:solidFill>
                  <a:srgbClr val="C8C8FF"/>
                </a:solidFill>
                <a:latin typeface="Arial" panose="020B0604020202020204"/>
                <a:cs typeface="Arial" panose="020B0604020202020204"/>
              </a:defRPr>
            </a:lvl1pPr>
          </a:lstStyle>
          <a:p>
            <a:pPr marL="12700">
              <a:lnSpc>
                <a:spcPts val="1870"/>
              </a:lnSpc>
            </a:pPr>
            <a:r>
              <a:rPr spc="-5" dirty="0"/>
              <a:t>GrabCut </a:t>
            </a:r>
            <a:r>
              <a:rPr dirty="0"/>
              <a:t>– </a:t>
            </a:r>
            <a:r>
              <a:rPr spc="-5" dirty="0"/>
              <a:t>Interactive Foreground Extraction</a:t>
            </a: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10/30/2021</a:t>
            </a:fld>
            <a:endParaRPr lang="en-US"/>
          </a:p>
        </p:txBody>
      </p:sp>
      <p:sp>
        <p:nvSpPr>
          <p:cNvPr id="6" name="Holder 6"/>
          <p:cNvSpPr>
            <a:spLocks noGrp="1"/>
          </p:cNvSpPr>
          <p:nvPr>
            <p:ph type="sldNum" sz="quarter" idx="7"/>
          </p:nvPr>
        </p:nvSpPr>
        <p:spPr/>
        <p:txBody>
          <a:bodyPr lIns="0" tIns="0" rIns="0" bIns="0"/>
          <a:lstStyle>
            <a:lvl1pPr>
              <a:defRPr sz="1370" b="0" i="0">
                <a:solidFill>
                  <a:srgbClr val="C8C8FF"/>
                </a:solidFill>
                <a:latin typeface="Arial" panose="020B0604020202020204"/>
                <a:cs typeface="Arial" panose="020B0604020202020204"/>
              </a:defRPr>
            </a:lvl1pPr>
          </a:lstStyle>
          <a:p>
            <a:pPr marL="25400">
              <a:lnSpc>
                <a:spcPts val="1870"/>
              </a:lnSpc>
            </a:pPr>
            <a:fld id="{81D60167-4931-47E6-BA6A-407CBD079E47}" type="slidenum">
              <a:rPr dirty="0"/>
              <a:t>‹#›</a:t>
            </a:fld>
            <a:endParaRPr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165" b="1" i="0">
                <a:solidFill>
                  <a:schemeClr val="bg1"/>
                </a:solidFill>
                <a:latin typeface="Arial" panose="020B0604020202020204"/>
                <a:cs typeface="Arial" panose="020B0604020202020204"/>
              </a:defRPr>
            </a:lvl1pPr>
          </a:lstStyle>
          <a:p>
            <a:endParaRPr/>
          </a:p>
        </p:txBody>
      </p:sp>
      <p:sp>
        <p:nvSpPr>
          <p:cNvPr id="3" name="Holder 3"/>
          <p:cNvSpPr>
            <a:spLocks noGrp="1"/>
          </p:cNvSpPr>
          <p:nvPr>
            <p:ph sz="half" idx="2"/>
          </p:nvPr>
        </p:nvSpPr>
        <p:spPr>
          <a:xfrm>
            <a:off x="457200" y="1577340"/>
            <a:ext cx="397764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709160" y="1577340"/>
            <a:ext cx="397764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defRPr sz="1370" b="1" i="0">
                <a:solidFill>
                  <a:srgbClr val="C8C8FF"/>
                </a:solidFill>
                <a:latin typeface="Arial" panose="020B0604020202020204"/>
                <a:cs typeface="Arial" panose="020B0604020202020204"/>
              </a:defRPr>
            </a:lvl1pPr>
          </a:lstStyle>
          <a:p>
            <a:pPr marL="12700">
              <a:lnSpc>
                <a:spcPts val="1870"/>
              </a:lnSpc>
            </a:pPr>
            <a:r>
              <a:rPr spc="-5" dirty="0"/>
              <a:t>GrabCut </a:t>
            </a:r>
            <a:r>
              <a:rPr dirty="0"/>
              <a:t>– </a:t>
            </a:r>
            <a:r>
              <a:rPr spc="-5" dirty="0"/>
              <a:t>Interactive Foreground Extraction</a:t>
            </a: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10/30/2021</a:t>
            </a:fld>
            <a:endParaRPr lang="en-US"/>
          </a:p>
        </p:txBody>
      </p:sp>
      <p:sp>
        <p:nvSpPr>
          <p:cNvPr id="7" name="Holder 7"/>
          <p:cNvSpPr>
            <a:spLocks noGrp="1"/>
          </p:cNvSpPr>
          <p:nvPr>
            <p:ph type="sldNum" sz="quarter" idx="7"/>
          </p:nvPr>
        </p:nvSpPr>
        <p:spPr/>
        <p:txBody>
          <a:bodyPr lIns="0" tIns="0" rIns="0" bIns="0"/>
          <a:lstStyle>
            <a:lvl1pPr>
              <a:defRPr sz="1370" b="0" i="0">
                <a:solidFill>
                  <a:srgbClr val="C8C8FF"/>
                </a:solidFill>
                <a:latin typeface="Arial" panose="020B0604020202020204"/>
                <a:cs typeface="Arial" panose="020B0604020202020204"/>
              </a:defRPr>
            </a:lvl1pPr>
          </a:lstStyle>
          <a:p>
            <a:pPr marL="25400">
              <a:lnSpc>
                <a:spcPts val="1870"/>
              </a:lnSpc>
            </a:pPr>
            <a:fld id="{81D60167-4931-47E6-BA6A-407CBD079E47}" type="slidenum">
              <a:rPr dirty="0"/>
              <a:t>‹#›</a:t>
            </a:fld>
            <a:endParaRPr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165" b="1" i="0">
                <a:solidFill>
                  <a:schemeClr val="bg1"/>
                </a:solidFill>
                <a:latin typeface="Arial" panose="020B0604020202020204"/>
                <a:cs typeface="Arial" panose="020B0604020202020204"/>
              </a:defRPr>
            </a:lvl1pPr>
          </a:lstStyle>
          <a:p>
            <a:endParaRPr/>
          </a:p>
        </p:txBody>
      </p:sp>
      <p:sp>
        <p:nvSpPr>
          <p:cNvPr id="3" name="Holder 3"/>
          <p:cNvSpPr>
            <a:spLocks noGrp="1"/>
          </p:cNvSpPr>
          <p:nvPr>
            <p:ph type="ftr" sz="quarter" idx="5"/>
          </p:nvPr>
        </p:nvSpPr>
        <p:spPr/>
        <p:txBody>
          <a:bodyPr lIns="0" tIns="0" rIns="0" bIns="0"/>
          <a:lstStyle>
            <a:lvl1pPr>
              <a:defRPr sz="1370" b="1" i="0">
                <a:solidFill>
                  <a:srgbClr val="C8C8FF"/>
                </a:solidFill>
                <a:latin typeface="Arial" panose="020B0604020202020204"/>
                <a:cs typeface="Arial" panose="020B0604020202020204"/>
              </a:defRPr>
            </a:lvl1pPr>
          </a:lstStyle>
          <a:p>
            <a:pPr marL="12700">
              <a:lnSpc>
                <a:spcPts val="1870"/>
              </a:lnSpc>
            </a:pPr>
            <a:r>
              <a:rPr spc="-5" dirty="0"/>
              <a:t>GrabCut </a:t>
            </a:r>
            <a:r>
              <a:rPr dirty="0"/>
              <a:t>– </a:t>
            </a:r>
            <a:r>
              <a:rPr spc="-5" dirty="0"/>
              <a:t>Interactive Foreground Extraction</a:t>
            </a: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10/30/2021</a:t>
            </a:fld>
            <a:endParaRPr lang="en-US"/>
          </a:p>
        </p:txBody>
      </p:sp>
      <p:sp>
        <p:nvSpPr>
          <p:cNvPr id="5" name="Holder 5"/>
          <p:cNvSpPr>
            <a:spLocks noGrp="1"/>
          </p:cNvSpPr>
          <p:nvPr>
            <p:ph type="sldNum" sz="quarter" idx="7"/>
          </p:nvPr>
        </p:nvSpPr>
        <p:spPr/>
        <p:txBody>
          <a:bodyPr lIns="0" tIns="0" rIns="0" bIns="0"/>
          <a:lstStyle>
            <a:lvl1pPr>
              <a:defRPr sz="1370" b="0" i="0">
                <a:solidFill>
                  <a:srgbClr val="C8C8FF"/>
                </a:solidFill>
                <a:latin typeface="Arial" panose="020B0604020202020204"/>
                <a:cs typeface="Arial" panose="020B0604020202020204"/>
              </a:defRPr>
            </a:lvl1pPr>
          </a:lstStyle>
          <a:p>
            <a:pPr marL="25400">
              <a:lnSpc>
                <a:spcPts val="1870"/>
              </a:lnSpc>
            </a:pPr>
            <a:fld id="{81D60167-4931-47E6-BA6A-407CBD079E47}" type="slidenum">
              <a:rPr dirty="0"/>
              <a:t>‹#›</a:t>
            </a:fld>
            <a:endParaRPr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662570" y="316469"/>
            <a:ext cx="7819097" cy="6218841"/>
          </a:xfrm>
          <a:prstGeom prst="rect">
            <a:avLst/>
          </a:prstGeom>
          <a:blipFill>
            <a:blip r:embed="rId2" cstate="print"/>
            <a:stretch>
              <a:fillRect/>
            </a:stretch>
          </a:blipFill>
        </p:spPr>
        <p:txBody>
          <a:bodyPr wrap="square" lIns="0" tIns="0" rIns="0" bIns="0" rtlCol="0"/>
          <a:lstStyle/>
          <a:p>
            <a:endParaRPr sz="1540"/>
          </a:p>
        </p:txBody>
      </p:sp>
      <p:sp>
        <p:nvSpPr>
          <p:cNvPr id="17" name="bk object 17"/>
          <p:cNvSpPr/>
          <p:nvPr/>
        </p:nvSpPr>
        <p:spPr>
          <a:xfrm>
            <a:off x="1944245" y="374512"/>
            <a:ext cx="4918211" cy="6122103"/>
          </a:xfrm>
          <a:prstGeom prst="rect">
            <a:avLst/>
          </a:prstGeom>
          <a:blipFill>
            <a:blip r:embed="rId3" cstate="print"/>
            <a:stretch>
              <a:fillRect/>
            </a:stretch>
          </a:blipFill>
        </p:spPr>
        <p:txBody>
          <a:bodyPr wrap="square" lIns="0" tIns="0" rIns="0" bIns="0" rtlCol="0"/>
          <a:lstStyle/>
          <a:p>
            <a:endParaRPr sz="1540"/>
          </a:p>
        </p:txBody>
      </p:sp>
      <p:sp>
        <p:nvSpPr>
          <p:cNvPr id="2" name="Holder 2"/>
          <p:cNvSpPr>
            <a:spLocks noGrp="1"/>
          </p:cNvSpPr>
          <p:nvPr>
            <p:ph type="ftr" sz="quarter" idx="5"/>
          </p:nvPr>
        </p:nvSpPr>
        <p:spPr/>
        <p:txBody>
          <a:bodyPr lIns="0" tIns="0" rIns="0" bIns="0"/>
          <a:lstStyle>
            <a:lvl1pPr>
              <a:defRPr sz="1370" b="1" i="0">
                <a:solidFill>
                  <a:srgbClr val="C8C8FF"/>
                </a:solidFill>
                <a:latin typeface="Arial" panose="020B0604020202020204"/>
                <a:cs typeface="Arial" panose="020B0604020202020204"/>
              </a:defRPr>
            </a:lvl1pPr>
          </a:lstStyle>
          <a:p>
            <a:pPr marL="12700">
              <a:lnSpc>
                <a:spcPts val="1870"/>
              </a:lnSpc>
            </a:pPr>
            <a:r>
              <a:rPr spc="-5" dirty="0"/>
              <a:t>GrabCut </a:t>
            </a:r>
            <a:r>
              <a:rPr dirty="0"/>
              <a:t>– </a:t>
            </a:r>
            <a:r>
              <a:rPr spc="-5" dirty="0"/>
              <a:t>Interactive Foreground Extraction</a:t>
            </a: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10/30/2021</a:t>
            </a:fld>
            <a:endParaRPr lang="en-US"/>
          </a:p>
        </p:txBody>
      </p:sp>
      <p:sp>
        <p:nvSpPr>
          <p:cNvPr id="4" name="Holder 4"/>
          <p:cNvSpPr>
            <a:spLocks noGrp="1"/>
          </p:cNvSpPr>
          <p:nvPr>
            <p:ph type="sldNum" sz="quarter" idx="7"/>
          </p:nvPr>
        </p:nvSpPr>
        <p:spPr/>
        <p:txBody>
          <a:bodyPr lIns="0" tIns="0" rIns="0" bIns="0"/>
          <a:lstStyle>
            <a:lvl1pPr>
              <a:defRPr sz="1370" b="0" i="0">
                <a:solidFill>
                  <a:srgbClr val="C8C8FF"/>
                </a:solidFill>
                <a:latin typeface="Arial" panose="020B0604020202020204"/>
                <a:cs typeface="Arial" panose="020B0604020202020204"/>
              </a:defRPr>
            </a:lvl1pPr>
          </a:lstStyle>
          <a:p>
            <a:pPr marL="25400">
              <a:lnSpc>
                <a:spcPts val="1870"/>
              </a:lnSpc>
            </a:pPr>
            <a:fld id="{81D60167-4931-47E6-BA6A-407CBD079E47}" type="slidenum">
              <a:rPr dirty="0"/>
              <a:t>‹#›</a:t>
            </a:fld>
            <a:endParaRPr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10" name="矩形 9"/>
          <p:cNvSpPr/>
          <p:nvPr userDrawn="1"/>
        </p:nvSpPr>
        <p:spPr>
          <a:xfrm>
            <a:off x="0" y="6550772"/>
            <a:ext cx="9144000" cy="307228"/>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 name="Title 1"/>
          <p:cNvSpPr>
            <a:spLocks noGrp="1"/>
          </p:cNvSpPr>
          <p:nvPr>
            <p:ph type="title"/>
          </p:nvPr>
        </p:nvSpPr>
        <p:spPr>
          <a:xfrm>
            <a:off x="770965" y="243077"/>
            <a:ext cx="7886700" cy="646928"/>
          </a:xfrm>
        </p:spPr>
        <p:txBody>
          <a:bodyPr>
            <a:noAutofit/>
          </a:bodyPr>
          <a:lstStyle>
            <a:lvl1pPr>
              <a:defRPr sz="3600">
                <a:latin typeface="微软雅黑" panose="020B0503020204020204" pitchFamily="34" charset="-122"/>
                <a:ea typeface="微软雅黑" panose="020B0503020204020204" pitchFamily="34" charset="-122"/>
              </a:defRPr>
            </a:lvl1pPr>
          </a:lstStyle>
          <a:p>
            <a:r>
              <a:rPr lang="zh-CN" altLang="en-US"/>
              <a:t>单击此处编辑母版标题样式</a:t>
            </a:r>
            <a:endParaRPr lang="en-US" dirty="0"/>
          </a:p>
        </p:txBody>
      </p:sp>
      <p:sp>
        <p:nvSpPr>
          <p:cNvPr id="3" name="Content Placeholder 2"/>
          <p:cNvSpPr>
            <a:spLocks noGrp="1"/>
          </p:cNvSpPr>
          <p:nvPr>
            <p:ph idx="1"/>
          </p:nvPr>
        </p:nvSpPr>
        <p:spPr>
          <a:xfrm>
            <a:off x="698376" y="1253331"/>
            <a:ext cx="7886700" cy="4351338"/>
          </a:xfrm>
        </p:spPr>
        <p:txBody>
          <a:bodyPr>
            <a:normAutofit/>
          </a:bodyPr>
          <a:lstStyle>
            <a:lvl1pPr>
              <a:lnSpc>
                <a:spcPct val="100000"/>
              </a:lnSpc>
              <a:buClr>
                <a:srgbClr val="0070C0"/>
              </a:buClr>
              <a:buSzPct val="60000"/>
              <a:buFont typeface="Wingdings" panose="05000000000000000000" pitchFamily="2" charset="2"/>
              <a:buChar char="n"/>
              <a:defRPr sz="3200">
                <a:latin typeface="微软雅黑" panose="020B0503020204020204" pitchFamily="34" charset="-122"/>
                <a:ea typeface="微软雅黑" panose="020B0503020204020204" pitchFamily="34" charset="-122"/>
              </a:defRPr>
            </a:lvl1pPr>
            <a:lvl2pPr>
              <a:lnSpc>
                <a:spcPct val="100000"/>
              </a:lnSpc>
              <a:buClr>
                <a:srgbClr val="0070C0"/>
              </a:buClr>
              <a:buSzPct val="60000"/>
              <a:buFont typeface="Wingdings" panose="05000000000000000000" pitchFamily="2" charset="2"/>
              <a:buChar char="n"/>
              <a:defRPr sz="2800">
                <a:latin typeface="微软雅黑" panose="020B0503020204020204" pitchFamily="34" charset="-122"/>
                <a:ea typeface="微软雅黑" panose="020B0503020204020204" pitchFamily="34" charset="-122"/>
              </a:defRPr>
            </a:lvl2pPr>
            <a:lvl3pPr>
              <a:lnSpc>
                <a:spcPct val="100000"/>
              </a:lnSpc>
              <a:buClr>
                <a:srgbClr val="0070C0"/>
              </a:buClr>
              <a:buSzPct val="60000"/>
              <a:buFont typeface="Wingdings" panose="05000000000000000000" pitchFamily="2" charset="2"/>
              <a:buChar char="n"/>
              <a:defRPr sz="2400">
                <a:latin typeface="微软雅黑" panose="020B0503020204020204" pitchFamily="34" charset="-122"/>
                <a:ea typeface="微软雅黑" panose="020B0503020204020204" pitchFamily="34" charset="-122"/>
              </a:defRPr>
            </a:lvl3pPr>
            <a:lvl4pPr>
              <a:lnSpc>
                <a:spcPct val="100000"/>
              </a:lnSpc>
              <a:buClr>
                <a:srgbClr val="0070C0"/>
              </a:buClr>
              <a:buSzPct val="60000"/>
              <a:buFont typeface="Wingdings" panose="05000000000000000000" pitchFamily="2" charset="2"/>
              <a:buChar char="n"/>
              <a:defRPr sz="2000">
                <a:latin typeface="微软雅黑" panose="020B0503020204020204" pitchFamily="34" charset="-122"/>
                <a:ea typeface="微软雅黑" panose="020B0503020204020204" pitchFamily="34" charset="-122"/>
              </a:defRPr>
            </a:lvl4pPr>
            <a:lvl5pPr>
              <a:lnSpc>
                <a:spcPct val="100000"/>
              </a:lnSpc>
              <a:buClr>
                <a:srgbClr val="0070C0"/>
              </a:buClr>
              <a:buSzPct val="60000"/>
              <a:buFont typeface="Wingdings" panose="05000000000000000000" pitchFamily="2" charset="2"/>
              <a:buChar char="n"/>
              <a:defRPr sz="2000">
                <a:latin typeface="微软雅黑" panose="020B0503020204020204" pitchFamily="34" charset="-122"/>
                <a:ea typeface="微软雅黑" panose="020B0503020204020204" pitchFamily="34" charset="-122"/>
              </a:defRPr>
            </a:lvl5p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endParaRPr lang="en-US" dirty="0"/>
          </a:p>
        </p:txBody>
      </p:sp>
      <p:sp>
        <p:nvSpPr>
          <p:cNvPr id="11" name="Slide Number Placeholder 5"/>
          <p:cNvSpPr>
            <a:spLocks noGrp="1"/>
          </p:cNvSpPr>
          <p:nvPr>
            <p:ph type="sldNum" sz="quarter" idx="12"/>
          </p:nvPr>
        </p:nvSpPr>
        <p:spPr>
          <a:xfrm>
            <a:off x="6933090" y="6573916"/>
            <a:ext cx="2057400" cy="297402"/>
          </a:xfrm>
        </p:spPr>
        <p:txBody>
          <a:bodyPr/>
          <a:lstStyle>
            <a:lvl1pPr>
              <a:defRPr sz="1100">
                <a:solidFill>
                  <a:schemeClr val="bg1"/>
                </a:solidFill>
              </a:defRPr>
            </a:lvl1pPr>
          </a:lstStyle>
          <a:p>
            <a:fld id="{54DA8740-04C3-4D9C-9880-E3F61E3A801B}" type="slidenum">
              <a:rPr lang="zh-CN" altLang="en-US" smtClean="0"/>
              <a:t>‹#›</a:t>
            </a:fld>
            <a:endParaRPr lang="zh-CN" altLang="en-US" dirty="0"/>
          </a:p>
        </p:txBody>
      </p:sp>
      <p:sp>
        <p:nvSpPr>
          <p:cNvPr id="13" name="文本框 12"/>
          <p:cNvSpPr txBox="1"/>
          <p:nvPr userDrawn="1"/>
        </p:nvSpPr>
        <p:spPr>
          <a:xfrm>
            <a:off x="114300" y="6573916"/>
            <a:ext cx="1082348" cy="307777"/>
          </a:xfrm>
          <a:prstGeom prst="rect">
            <a:avLst/>
          </a:prstGeom>
          <a:noFill/>
        </p:spPr>
        <p:txBody>
          <a:bodyPr wrap="none" rtlCol="0">
            <a:spAutoFit/>
          </a:bodyPr>
          <a:lstStyle/>
          <a:p>
            <a:r>
              <a:rPr lang="zh-CN" altLang="en-US" sz="1400" dirty="0">
                <a:solidFill>
                  <a:schemeClr val="bg1"/>
                </a:solidFill>
                <a:latin typeface="微软雅黑" panose="020B0503020204020204" pitchFamily="34" charset="-122"/>
                <a:ea typeface="微软雅黑" panose="020B0503020204020204" pitchFamily="34" charset="-122"/>
              </a:rPr>
              <a:t>计算机视觉</a:t>
            </a:r>
          </a:p>
        </p:txBody>
      </p:sp>
      <p:sp>
        <p:nvSpPr>
          <p:cNvPr id="14" name="文本框 13"/>
          <p:cNvSpPr txBox="1"/>
          <p:nvPr userDrawn="1"/>
        </p:nvSpPr>
        <p:spPr>
          <a:xfrm>
            <a:off x="2787917" y="6573916"/>
            <a:ext cx="3672800" cy="307777"/>
          </a:xfrm>
          <a:prstGeom prst="rect">
            <a:avLst/>
          </a:prstGeom>
          <a:noFill/>
        </p:spPr>
        <p:txBody>
          <a:bodyPr wrap="none" rtlCol="0">
            <a:spAutoFit/>
          </a:bodyPr>
          <a:lstStyle/>
          <a:p>
            <a:r>
              <a:rPr lang="zh-CN" altLang="en-US" sz="1400" dirty="0">
                <a:solidFill>
                  <a:schemeClr val="bg1"/>
                </a:solidFill>
                <a:latin typeface="微软雅黑" panose="020B0503020204020204" pitchFamily="34" charset="-122"/>
                <a:ea typeface="微软雅黑" panose="020B0503020204020204" pitchFamily="34" charset="-122"/>
              </a:rPr>
              <a:t>彭小江，深圳技术大学</a:t>
            </a:r>
            <a:r>
              <a:rPr lang="en-US" altLang="zh-CN" sz="1400" dirty="0">
                <a:solidFill>
                  <a:schemeClr val="bg1"/>
                </a:solidFill>
                <a:latin typeface="微软雅黑" panose="020B0503020204020204" pitchFamily="34" charset="-122"/>
                <a:ea typeface="微软雅黑" panose="020B0503020204020204" pitchFamily="34" charset="-122"/>
              </a:rPr>
              <a:t>-</a:t>
            </a:r>
            <a:r>
              <a:rPr lang="zh-CN" altLang="en-US" sz="1400" dirty="0">
                <a:solidFill>
                  <a:schemeClr val="bg1"/>
                </a:solidFill>
                <a:latin typeface="微软雅黑" panose="020B0503020204020204" pitchFamily="34" charset="-122"/>
                <a:ea typeface="微软雅黑" panose="020B0503020204020204" pitchFamily="34" charset="-122"/>
              </a:rPr>
              <a:t>大数据与互联网学院</a:t>
            </a:r>
          </a:p>
        </p:txBody>
      </p:sp>
      <p:pic>
        <p:nvPicPr>
          <p:cNvPr id="2050" name="Picture 2"/>
          <p:cNvPicPr>
            <a:picLocks noChangeAspect="1" noChangeArrowheads="1"/>
          </p:cNvPicPr>
          <p:nvPr userDrawn="1"/>
        </p:nvPicPr>
        <p:blipFill rotWithShape="1">
          <a:blip r:embed="rId2" cstate="print">
            <a:biLevel thresh="75000"/>
            <a:extLst>
              <a:ext uri="{28A0092B-C50C-407E-A947-70E740481C1C}">
                <a14:useLocalDpi xmlns:a14="http://schemas.microsoft.com/office/drawing/2010/main" val="0"/>
              </a:ext>
            </a:extLst>
          </a:blip>
          <a:srcRect t="22304" r="-76" b="22818"/>
          <a:stretch>
            <a:fillRect/>
          </a:stretch>
        </p:blipFill>
        <p:spPr bwMode="auto">
          <a:xfrm>
            <a:off x="162604" y="396261"/>
            <a:ext cx="608361" cy="333602"/>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Connector 4"/>
          <p:cNvCxnSpPr/>
          <p:nvPr userDrawn="1"/>
        </p:nvCxnSpPr>
        <p:spPr>
          <a:xfrm>
            <a:off x="770965" y="890005"/>
            <a:ext cx="7886700" cy="0"/>
          </a:xfrm>
          <a:prstGeom prst="line">
            <a:avLst/>
          </a:prstGeom>
        </p:spPr>
        <p:style>
          <a:lnRef idx="3">
            <a:schemeClr val="dk1"/>
          </a:lnRef>
          <a:fillRef idx="0">
            <a:schemeClr val="dk1"/>
          </a:fillRef>
          <a:effectRef idx="2">
            <a:schemeClr val="dk1"/>
          </a:effectRef>
          <a:fontRef idx="minor">
            <a:schemeClr val="tx1"/>
          </a:fontRef>
        </p:style>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6D38F84A-0DAB-4FDA-8DF1-F13CCEC655CD}" type="datetime1">
              <a:rPr lang="zh-CN" altLang="en-US" smtClean="0"/>
              <a:t>2021/10/30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4DA8740-04C3-4D9C-9880-E3F61E3A801B}"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499943ED-0129-4280-BC0A-6092F44E226D}" type="datetime1">
              <a:rPr lang="zh-CN" altLang="en-US" smtClean="0"/>
              <a:t>2021/10/30</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54DA8740-04C3-4D9C-9880-E3F61E3A801B}"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629842" y="2505075"/>
            <a:ext cx="386834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4629150" y="2505075"/>
            <a:ext cx="3887391"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DD8B3D69-B99E-425A-80A4-C9D5392759FA}" type="datetime1">
              <a:rPr lang="zh-CN" altLang="en-US" smtClean="0"/>
              <a:t>2021/10/30</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54DA8740-04C3-4D9C-9880-E3F61E3A801B}"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D35ACA22-4E33-4D77-8C60-B37BBF2C360D}" type="datetime1">
              <a:rPr lang="zh-CN" altLang="en-US" smtClean="0"/>
              <a:t>2021/10/30</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54DA8740-04C3-4D9C-9880-E3F61E3A801B}"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C00A955-5317-48C3-8E5F-AA301A8C061D}" type="datetime1">
              <a:rPr lang="zh-CN" altLang="en-US" smtClean="0"/>
              <a:t>2021/10/30</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54DA8740-04C3-4D9C-9880-E3F61E3A801B}"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14D36EBC-980E-46FD-831B-14D976329A7D}" type="datetime1">
              <a:rPr lang="zh-CN" altLang="en-US" smtClean="0"/>
              <a:t>2021/10/30</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54DA8740-04C3-4D9C-9880-E3F61E3A801B}"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C96AFD30-11EF-431A-B5FE-E39405BC5F4A}" type="datetime1">
              <a:rPr lang="zh-CN" altLang="en-US" smtClean="0"/>
              <a:t>2021/10/30</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54DA8740-04C3-4D9C-9880-E3F61E3A801B}"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theme" Target="../theme/theme2.xml"/><Relationship Id="rId5" Type="http://schemas.openxmlformats.org/officeDocument/2006/relationships/slideLayout" Target="../slideLayouts/slideLayout17.xml"/><Relationship Id="rId4"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D0BA5CD-C55D-42A4-AFF7-260205C75322}" type="datetime1">
              <a:rPr lang="zh-CN" altLang="en-US" smtClean="0"/>
              <a:t>2021/10/30</a:t>
            </a:fld>
            <a:endParaRPr lang="zh-CN"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4DA8740-04C3-4D9C-9880-E3F61E3A801B}"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953413" y="553729"/>
            <a:ext cx="7237172" cy="534936"/>
          </a:xfrm>
          <a:prstGeom prst="rect">
            <a:avLst/>
          </a:prstGeom>
        </p:spPr>
        <p:txBody>
          <a:bodyPr wrap="square" lIns="0" tIns="0" rIns="0" bIns="0">
            <a:spAutoFit/>
          </a:bodyPr>
          <a:lstStyle>
            <a:lvl1pPr>
              <a:defRPr sz="3165" b="1" i="0">
                <a:solidFill>
                  <a:schemeClr val="bg1"/>
                </a:solidFill>
                <a:latin typeface="Arial" panose="020B0604020202020204"/>
                <a:cs typeface="Arial" panose="020B0604020202020204"/>
              </a:defRPr>
            </a:lvl1pPr>
          </a:lstStyle>
          <a:p>
            <a:endParaRPr/>
          </a:p>
        </p:txBody>
      </p:sp>
      <p:sp>
        <p:nvSpPr>
          <p:cNvPr id="3" name="Holder 3"/>
          <p:cNvSpPr>
            <a:spLocks noGrp="1"/>
          </p:cNvSpPr>
          <p:nvPr>
            <p:ph type="body" idx="1"/>
          </p:nvPr>
        </p:nvSpPr>
        <p:spPr>
          <a:xfrm>
            <a:off x="815461" y="2232793"/>
            <a:ext cx="7513077" cy="2736290"/>
          </a:xfrm>
          <a:prstGeom prst="rect">
            <a:avLst/>
          </a:prstGeom>
        </p:spPr>
        <p:txBody>
          <a:bodyPr wrap="square" lIns="0" tIns="0" rIns="0" bIns="0">
            <a:spAutoFit/>
          </a:bodyPr>
          <a:lstStyle>
            <a:lvl1pPr>
              <a:defRPr sz="2395" b="0" i="0">
                <a:solidFill>
                  <a:schemeClr val="bg1"/>
                </a:solidFill>
                <a:latin typeface="Arial" panose="020B0604020202020204"/>
                <a:cs typeface="Arial" panose="020B0604020202020204"/>
              </a:defRPr>
            </a:lvl1pPr>
          </a:lstStyle>
          <a:p>
            <a:endParaRPr/>
          </a:p>
        </p:txBody>
      </p:sp>
      <p:sp>
        <p:nvSpPr>
          <p:cNvPr id="4" name="Holder 4"/>
          <p:cNvSpPr>
            <a:spLocks noGrp="1"/>
          </p:cNvSpPr>
          <p:nvPr>
            <p:ph type="ftr" sz="quarter" idx="5"/>
          </p:nvPr>
        </p:nvSpPr>
        <p:spPr>
          <a:xfrm>
            <a:off x="3116024" y="6308410"/>
            <a:ext cx="3703754" cy="229175"/>
          </a:xfrm>
          <a:prstGeom prst="rect">
            <a:avLst/>
          </a:prstGeom>
        </p:spPr>
        <p:txBody>
          <a:bodyPr wrap="square" lIns="0" tIns="0" rIns="0" bIns="0">
            <a:spAutoFit/>
          </a:bodyPr>
          <a:lstStyle>
            <a:lvl1pPr>
              <a:defRPr sz="1370" b="1" i="0">
                <a:solidFill>
                  <a:srgbClr val="C8C8FF"/>
                </a:solidFill>
                <a:latin typeface="Arial" panose="020B0604020202020204"/>
                <a:cs typeface="Arial" panose="020B0604020202020204"/>
              </a:defRPr>
            </a:lvl1pPr>
          </a:lstStyle>
          <a:p>
            <a:pPr marL="12700">
              <a:lnSpc>
                <a:spcPts val="1870"/>
              </a:lnSpc>
            </a:pPr>
            <a:r>
              <a:rPr spc="-5" dirty="0"/>
              <a:t>GrabCut </a:t>
            </a:r>
            <a:r>
              <a:rPr dirty="0"/>
              <a:t>– </a:t>
            </a:r>
            <a:r>
              <a:rPr spc="-5" dirty="0"/>
              <a:t>Interactive Foreground Extraction</a:t>
            </a:r>
          </a:p>
        </p:txBody>
      </p:sp>
      <p:sp>
        <p:nvSpPr>
          <p:cNvPr id="5" name="Holder 5"/>
          <p:cNvSpPr>
            <a:spLocks noGrp="1"/>
          </p:cNvSpPr>
          <p:nvPr>
            <p:ph type="dt" sz="half" idx="6"/>
          </p:nvPr>
        </p:nvSpPr>
        <p:spPr>
          <a:xfrm>
            <a:off x="457200" y="6377940"/>
            <a:ext cx="210312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10/30/2021</a:t>
            </a:fld>
            <a:endParaRPr lang="en-US"/>
          </a:p>
        </p:txBody>
      </p:sp>
      <p:sp>
        <p:nvSpPr>
          <p:cNvPr id="6" name="Holder 6"/>
          <p:cNvSpPr>
            <a:spLocks noGrp="1"/>
          </p:cNvSpPr>
          <p:nvPr>
            <p:ph type="sldNum" sz="quarter" idx="7"/>
          </p:nvPr>
        </p:nvSpPr>
        <p:spPr>
          <a:xfrm>
            <a:off x="8188224" y="6273861"/>
            <a:ext cx="236744" cy="263724"/>
          </a:xfrm>
          <a:prstGeom prst="rect">
            <a:avLst/>
          </a:prstGeom>
        </p:spPr>
        <p:txBody>
          <a:bodyPr wrap="square" lIns="0" tIns="0" rIns="0" bIns="0">
            <a:spAutoFit/>
          </a:bodyPr>
          <a:lstStyle>
            <a:lvl1pPr>
              <a:defRPr sz="1370" b="0" i="0">
                <a:solidFill>
                  <a:srgbClr val="C8C8FF"/>
                </a:solidFill>
                <a:latin typeface="Arial" panose="020B0604020202020204"/>
                <a:cs typeface="Arial" panose="020B0604020202020204"/>
              </a:defRPr>
            </a:lvl1pPr>
          </a:lstStyle>
          <a:p>
            <a:pPr marL="25400">
              <a:lnSpc>
                <a:spcPts val="1870"/>
              </a:lnSpc>
            </a:pPr>
            <a:fld id="{81D60167-4931-47E6-BA6A-407CBD079E47}" type="slidenum">
              <a:rPr dirty="0"/>
              <a:t>‹#›</a:t>
            </a:fld>
            <a:endParaRPr dirty="0"/>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Lst>
  <p:txStyles>
    <p:titleStyle>
      <a:lvl1pPr>
        <a:defRPr>
          <a:latin typeface="+mj-lt"/>
          <a:ea typeface="+mj-ea"/>
          <a:cs typeface="+mj-cs"/>
        </a:defRPr>
      </a:lvl1pPr>
    </p:titleStyle>
    <p:bodyStyle>
      <a:lvl1pPr marL="0">
        <a:defRPr>
          <a:latin typeface="+mn-lt"/>
          <a:ea typeface="+mn-ea"/>
          <a:cs typeface="+mn-cs"/>
        </a:defRPr>
      </a:lvl1pPr>
      <a:lvl2pPr marL="391160">
        <a:defRPr>
          <a:latin typeface="+mn-lt"/>
          <a:ea typeface="+mn-ea"/>
          <a:cs typeface="+mn-cs"/>
        </a:defRPr>
      </a:lvl2pPr>
      <a:lvl3pPr marL="781685">
        <a:defRPr>
          <a:latin typeface="+mn-lt"/>
          <a:ea typeface="+mn-ea"/>
          <a:cs typeface="+mn-cs"/>
        </a:defRPr>
      </a:lvl3pPr>
      <a:lvl4pPr marL="1172845">
        <a:defRPr>
          <a:latin typeface="+mn-lt"/>
          <a:ea typeface="+mn-ea"/>
          <a:cs typeface="+mn-cs"/>
        </a:defRPr>
      </a:lvl4pPr>
      <a:lvl5pPr marL="1564005">
        <a:defRPr>
          <a:latin typeface="+mn-lt"/>
          <a:ea typeface="+mn-ea"/>
          <a:cs typeface="+mn-cs"/>
        </a:defRPr>
      </a:lvl5pPr>
      <a:lvl6pPr marL="1954530">
        <a:defRPr>
          <a:latin typeface="+mn-lt"/>
          <a:ea typeface="+mn-ea"/>
          <a:cs typeface="+mn-cs"/>
        </a:defRPr>
      </a:lvl6pPr>
      <a:lvl7pPr marL="2345690">
        <a:defRPr>
          <a:latin typeface="+mn-lt"/>
          <a:ea typeface="+mn-ea"/>
          <a:cs typeface="+mn-cs"/>
        </a:defRPr>
      </a:lvl7pPr>
      <a:lvl8pPr marL="2736850">
        <a:defRPr>
          <a:latin typeface="+mn-lt"/>
          <a:ea typeface="+mn-ea"/>
          <a:cs typeface="+mn-cs"/>
        </a:defRPr>
      </a:lvl8pPr>
      <a:lvl9pPr marL="3127375">
        <a:defRPr>
          <a:latin typeface="+mn-lt"/>
          <a:ea typeface="+mn-ea"/>
          <a:cs typeface="+mn-cs"/>
        </a:defRPr>
      </a:lvl9pPr>
    </p:bodyStyle>
    <p:otherStyle>
      <a:lvl1pPr marL="0">
        <a:defRPr>
          <a:latin typeface="+mn-lt"/>
          <a:ea typeface="+mn-ea"/>
          <a:cs typeface="+mn-cs"/>
        </a:defRPr>
      </a:lvl1pPr>
      <a:lvl2pPr marL="391160">
        <a:defRPr>
          <a:latin typeface="+mn-lt"/>
          <a:ea typeface="+mn-ea"/>
          <a:cs typeface="+mn-cs"/>
        </a:defRPr>
      </a:lvl2pPr>
      <a:lvl3pPr marL="781685">
        <a:defRPr>
          <a:latin typeface="+mn-lt"/>
          <a:ea typeface="+mn-ea"/>
          <a:cs typeface="+mn-cs"/>
        </a:defRPr>
      </a:lvl3pPr>
      <a:lvl4pPr marL="1172845">
        <a:defRPr>
          <a:latin typeface="+mn-lt"/>
          <a:ea typeface="+mn-ea"/>
          <a:cs typeface="+mn-cs"/>
        </a:defRPr>
      </a:lvl4pPr>
      <a:lvl5pPr marL="1564005">
        <a:defRPr>
          <a:latin typeface="+mn-lt"/>
          <a:ea typeface="+mn-ea"/>
          <a:cs typeface="+mn-cs"/>
        </a:defRPr>
      </a:lvl5pPr>
      <a:lvl6pPr marL="1954530">
        <a:defRPr>
          <a:latin typeface="+mn-lt"/>
          <a:ea typeface="+mn-ea"/>
          <a:cs typeface="+mn-cs"/>
        </a:defRPr>
      </a:lvl6pPr>
      <a:lvl7pPr marL="2345690">
        <a:defRPr>
          <a:latin typeface="+mn-lt"/>
          <a:ea typeface="+mn-ea"/>
          <a:cs typeface="+mn-cs"/>
        </a:defRPr>
      </a:lvl7pPr>
      <a:lvl8pPr marL="2736850">
        <a:defRPr>
          <a:latin typeface="+mn-lt"/>
          <a:ea typeface="+mn-ea"/>
          <a:cs typeface="+mn-cs"/>
        </a:defRPr>
      </a:lvl8pPr>
      <a:lvl9pPr marL="3127375">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file:///C:\Users\xjpen\AppData\Local\Temp\wps\INetCache\2200a1845993471f2e4165ef4f858083" TargetMode="External"/><Relationship Id="rId2" Type="http://schemas.openxmlformats.org/officeDocument/2006/relationships/image" Target="../media/image33.png"/><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15.xml.rels><?xml version="1.0" encoding="UTF-8" standalone="yes"?>
<Relationships xmlns="http://schemas.openxmlformats.org/package/2006/relationships"><Relationship Id="rId3" Type="http://schemas.openxmlformats.org/officeDocument/2006/relationships/image" Target="file:///C:\Users\xjpen\AppData\Local\Temp\wps\INetCache\8b8e642bf36d3b0bba080f618b077b57" TargetMode="External"/><Relationship Id="rId2" Type="http://schemas.openxmlformats.org/officeDocument/2006/relationships/image" Target="../media/image36.jpe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4.xml"/><Relationship Id="rId1" Type="http://schemas.openxmlformats.org/officeDocument/2006/relationships/tags" Target="../tags/tag3.xml"/><Relationship Id="rId5" Type="http://schemas.openxmlformats.org/officeDocument/2006/relationships/image" Target="../media/image38.png"/><Relationship Id="rId4" Type="http://schemas.openxmlformats.org/officeDocument/2006/relationships/image" Target="../media/image37.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file:///C:\Documents%20and%20Settings\grbradsk\My%20Documents\Code\Matlab\MeanShiftDendragrams\Images\MS2.avi" TargetMode="External"/><Relationship Id="rId1" Type="http://schemas.microsoft.com/office/2007/relationships/media" Target="file:///C:\Documents%20and%20Settings\grbradsk\My%20Documents\Code\Matlab\MeanShiftDendragrams\Images\MS2.avi" TargetMode="External"/><Relationship Id="rId5" Type="http://schemas.openxmlformats.org/officeDocument/2006/relationships/image" Target="../media/image40.png"/><Relationship Id="rId4" Type="http://schemas.openxmlformats.org/officeDocument/2006/relationships/image" Target="../media/image39.png"/></Relationships>
</file>

<file path=ppt/slides/_rels/slide2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42.png"/><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3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png"/><Relationship Id="rId18" Type="http://schemas.openxmlformats.org/officeDocument/2006/relationships/image" Target="../media/image23.png"/><Relationship Id="rId3" Type="http://schemas.openxmlformats.org/officeDocument/2006/relationships/image" Target="../media/image8.png"/><Relationship Id="rId21" Type="http://schemas.openxmlformats.org/officeDocument/2006/relationships/image" Target="../media/image26.png"/><Relationship Id="rId7" Type="http://schemas.openxmlformats.org/officeDocument/2006/relationships/image" Target="../media/image12.png"/><Relationship Id="rId12" Type="http://schemas.openxmlformats.org/officeDocument/2006/relationships/image" Target="../media/image17.png"/><Relationship Id="rId17" Type="http://schemas.openxmlformats.org/officeDocument/2006/relationships/image" Target="../media/image22.png"/><Relationship Id="rId2" Type="http://schemas.openxmlformats.org/officeDocument/2006/relationships/image" Target="../media/image7.png"/><Relationship Id="rId16" Type="http://schemas.openxmlformats.org/officeDocument/2006/relationships/image" Target="../media/image21.png"/><Relationship Id="rId20" Type="http://schemas.openxmlformats.org/officeDocument/2006/relationships/image" Target="../media/image25.png"/><Relationship Id="rId1" Type="http://schemas.openxmlformats.org/officeDocument/2006/relationships/slideLayout" Target="../slideLayouts/slideLayout7.xml"/><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image" Target="../media/image10.png"/><Relationship Id="rId15" Type="http://schemas.openxmlformats.org/officeDocument/2006/relationships/image" Target="../media/image20.png"/><Relationship Id="rId10" Type="http://schemas.openxmlformats.org/officeDocument/2006/relationships/image" Target="../media/image15.png"/><Relationship Id="rId19" Type="http://schemas.openxmlformats.org/officeDocument/2006/relationships/image" Target="../media/image24.png"/><Relationship Id="rId4" Type="http://schemas.openxmlformats.org/officeDocument/2006/relationships/image" Target="../media/image9.png"/><Relationship Id="rId9" Type="http://schemas.openxmlformats.org/officeDocument/2006/relationships/image" Target="../media/image14.png"/><Relationship Id="rId14" Type="http://schemas.openxmlformats.org/officeDocument/2006/relationships/image" Target="../media/image19.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6.xml"/><Relationship Id="rId1" Type="http://schemas.openxmlformats.org/officeDocument/2006/relationships/vmlDrawing" Target="../drawings/vmlDrawing1.vml"/><Relationship Id="rId4" Type="http://schemas.openxmlformats.org/officeDocument/2006/relationships/image" Target="../media/image44.wmf"/></Relationships>
</file>

<file path=ppt/slides/_rels/slide3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slideLayout" Target="../slideLayouts/slideLayout6.xml"/><Relationship Id="rId1" Type="http://schemas.openxmlformats.org/officeDocument/2006/relationships/vmlDrawing" Target="../drawings/vmlDrawing2.vml"/><Relationship Id="rId5" Type="http://schemas.openxmlformats.org/officeDocument/2006/relationships/image" Target="../media/image45.wmf"/><Relationship Id="rId4" Type="http://schemas.openxmlformats.org/officeDocument/2006/relationships/oleObject" Target="../embeddings/oleObject2.bin"/></Relationships>
</file>

<file path=ppt/slides/_rels/slide33.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6.xml"/><Relationship Id="rId1" Type="http://schemas.openxmlformats.org/officeDocument/2006/relationships/vmlDrawing" Target="../drawings/vmlDrawing3.vml"/><Relationship Id="rId4" Type="http://schemas.openxmlformats.org/officeDocument/2006/relationships/image" Target="../media/image47.wmf"/></Relationships>
</file>

<file path=ppt/slides/_rels/slide3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6.xml"/><Relationship Id="rId4" Type="http://schemas.openxmlformats.org/officeDocument/2006/relationships/image" Target="../media/image5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vmlDrawing" Target="../drawings/vmlDrawing4.vml"/><Relationship Id="rId4" Type="http://schemas.openxmlformats.org/officeDocument/2006/relationships/image" Target="../media/image51.wmf"/></Relationships>
</file>

<file path=ppt/slides/_rels/slide3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14.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8.jpe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file:///C:\Users\xjpen\AppData\Local\Temp\wps\INetCache\f3f7109820456af150063615cd347f4e" TargetMode="External"/><Relationship Id="rId5" Type="http://schemas.openxmlformats.org/officeDocument/2006/relationships/image" Target="../media/image27.png"/><Relationship Id="rId4" Type="http://schemas.openxmlformats.org/officeDocument/2006/relationships/notesSlide" Target="../notesSlides/notesSlide1.xml"/></Relationships>
</file>

<file path=ppt/slides/_rels/slide4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jpeg"/><Relationship Id="rId1" Type="http://schemas.openxmlformats.org/officeDocument/2006/relationships/slideLayout" Target="../slideLayouts/slideLayout13.xml"/><Relationship Id="rId4" Type="http://schemas.openxmlformats.org/officeDocument/2006/relationships/image" Target="../media/image59.png"/></Relationships>
</file>

<file path=ppt/slides/_rels/slide41.xml.rels><?xml version="1.0" encoding="UTF-8" standalone="yes"?>
<Relationships xmlns="http://schemas.openxmlformats.org/package/2006/relationships"><Relationship Id="rId3" Type="http://schemas.openxmlformats.org/officeDocument/2006/relationships/image" Target="../media/image61.jpeg"/><Relationship Id="rId7" Type="http://schemas.openxmlformats.org/officeDocument/2006/relationships/image" Target="../media/image65.jpeg"/><Relationship Id="rId2" Type="http://schemas.openxmlformats.org/officeDocument/2006/relationships/image" Target="../media/image60.jpeg"/><Relationship Id="rId1" Type="http://schemas.openxmlformats.org/officeDocument/2006/relationships/slideLayout" Target="../slideLayouts/slideLayout14.xml"/><Relationship Id="rId6" Type="http://schemas.openxmlformats.org/officeDocument/2006/relationships/image" Target="../media/image64.jpeg"/><Relationship Id="rId5" Type="http://schemas.openxmlformats.org/officeDocument/2006/relationships/image" Target="../media/image63.jpeg"/><Relationship Id="rId4" Type="http://schemas.openxmlformats.org/officeDocument/2006/relationships/image" Target="../media/image62.jpeg"/></Relationships>
</file>

<file path=ppt/slides/_rels/slide42.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67.png"/><Relationship Id="rId7" Type="http://schemas.openxmlformats.org/officeDocument/2006/relationships/image" Target="../media/image71.png"/><Relationship Id="rId2" Type="http://schemas.openxmlformats.org/officeDocument/2006/relationships/image" Target="../media/image66.png"/><Relationship Id="rId1" Type="http://schemas.openxmlformats.org/officeDocument/2006/relationships/slideLayout" Target="../slideLayouts/slideLayout14.xml"/><Relationship Id="rId6" Type="http://schemas.openxmlformats.org/officeDocument/2006/relationships/image" Target="../media/image70.png"/><Relationship Id="rId11" Type="http://schemas.openxmlformats.org/officeDocument/2006/relationships/image" Target="../media/image75.png"/><Relationship Id="rId5" Type="http://schemas.openxmlformats.org/officeDocument/2006/relationships/image" Target="../media/image69.png"/><Relationship Id="rId10" Type="http://schemas.openxmlformats.org/officeDocument/2006/relationships/image" Target="../media/image74.png"/><Relationship Id="rId4" Type="http://schemas.openxmlformats.org/officeDocument/2006/relationships/image" Target="../media/image68.png"/><Relationship Id="rId9" Type="http://schemas.openxmlformats.org/officeDocument/2006/relationships/image" Target="../media/image7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14.xml"/><Relationship Id="rId4" Type="http://schemas.openxmlformats.org/officeDocument/2006/relationships/image" Target="../media/image78.png"/></Relationships>
</file>

<file path=ppt/slides/_rels/slide45.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image" Target="../media/image79.jpeg"/><Relationship Id="rId1" Type="http://schemas.openxmlformats.org/officeDocument/2006/relationships/slideLayout" Target="../slideLayouts/slideLayout14.xml"/><Relationship Id="rId4" Type="http://schemas.openxmlformats.org/officeDocument/2006/relationships/image" Target="../media/image81.png"/></Relationships>
</file>

<file path=ppt/slides/_rels/slide46.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image" Target="../media/image82.jpeg"/><Relationship Id="rId1" Type="http://schemas.openxmlformats.org/officeDocument/2006/relationships/slideLayout" Target="../slideLayouts/slideLayout14.xml"/><Relationship Id="rId6" Type="http://schemas.openxmlformats.org/officeDocument/2006/relationships/image" Target="../media/image86.png"/><Relationship Id="rId5" Type="http://schemas.openxmlformats.org/officeDocument/2006/relationships/image" Target="../media/image85.jpeg"/><Relationship Id="rId4" Type="http://schemas.openxmlformats.org/officeDocument/2006/relationships/image" Target="../media/image84.png"/></Relationships>
</file>

<file path=ppt/slides/_rels/slide47.xml.rels><?xml version="1.0" encoding="UTF-8" standalone="yes"?>
<Relationships xmlns="http://schemas.openxmlformats.org/package/2006/relationships"><Relationship Id="rId8" Type="http://schemas.openxmlformats.org/officeDocument/2006/relationships/image" Target="../media/image93.jpeg"/><Relationship Id="rId3" Type="http://schemas.openxmlformats.org/officeDocument/2006/relationships/image" Target="../media/image88.png"/><Relationship Id="rId7" Type="http://schemas.openxmlformats.org/officeDocument/2006/relationships/image" Target="../media/image92.png"/><Relationship Id="rId2" Type="http://schemas.openxmlformats.org/officeDocument/2006/relationships/image" Target="../media/image87.png"/><Relationship Id="rId1" Type="http://schemas.openxmlformats.org/officeDocument/2006/relationships/slideLayout" Target="../slideLayouts/slideLayout14.xml"/><Relationship Id="rId6" Type="http://schemas.openxmlformats.org/officeDocument/2006/relationships/image" Target="../media/image91.jpeg"/><Relationship Id="rId11" Type="http://schemas.openxmlformats.org/officeDocument/2006/relationships/image" Target="../media/image96.png"/><Relationship Id="rId5" Type="http://schemas.openxmlformats.org/officeDocument/2006/relationships/image" Target="../media/image90.jpeg"/><Relationship Id="rId10" Type="http://schemas.openxmlformats.org/officeDocument/2006/relationships/image" Target="../media/image95.png"/><Relationship Id="rId4" Type="http://schemas.openxmlformats.org/officeDocument/2006/relationships/image" Target="../media/image89.jpeg"/><Relationship Id="rId9" Type="http://schemas.openxmlformats.org/officeDocument/2006/relationships/image" Target="../media/image94.png"/></Relationships>
</file>

<file path=ppt/slides/_rels/slide48.xml.rels><?xml version="1.0" encoding="UTF-8" standalone="yes"?>
<Relationships xmlns="http://schemas.openxmlformats.org/package/2006/relationships"><Relationship Id="rId8" Type="http://schemas.openxmlformats.org/officeDocument/2006/relationships/image" Target="../media/image103.png"/><Relationship Id="rId13" Type="http://schemas.openxmlformats.org/officeDocument/2006/relationships/image" Target="../media/image108.png"/><Relationship Id="rId3" Type="http://schemas.openxmlformats.org/officeDocument/2006/relationships/image" Target="../media/image98.png"/><Relationship Id="rId7" Type="http://schemas.openxmlformats.org/officeDocument/2006/relationships/image" Target="../media/image102.png"/><Relationship Id="rId12" Type="http://schemas.openxmlformats.org/officeDocument/2006/relationships/image" Target="../media/image107.png"/><Relationship Id="rId2" Type="http://schemas.openxmlformats.org/officeDocument/2006/relationships/image" Target="../media/image97.jpeg"/><Relationship Id="rId1" Type="http://schemas.openxmlformats.org/officeDocument/2006/relationships/slideLayout" Target="../slideLayouts/slideLayout14.xml"/><Relationship Id="rId6" Type="http://schemas.openxmlformats.org/officeDocument/2006/relationships/image" Target="../media/image101.png"/><Relationship Id="rId11" Type="http://schemas.openxmlformats.org/officeDocument/2006/relationships/image" Target="../media/image106.png"/><Relationship Id="rId5" Type="http://schemas.openxmlformats.org/officeDocument/2006/relationships/image" Target="../media/image100.png"/><Relationship Id="rId10" Type="http://schemas.openxmlformats.org/officeDocument/2006/relationships/image" Target="../media/image105.jpeg"/><Relationship Id="rId4" Type="http://schemas.openxmlformats.org/officeDocument/2006/relationships/image" Target="../media/image99.png"/><Relationship Id="rId9" Type="http://schemas.openxmlformats.org/officeDocument/2006/relationships/image" Target="../media/image104.jpeg"/></Relationships>
</file>

<file path=ppt/slides/_rels/slide49.xml.rels><?xml version="1.0" encoding="UTF-8" standalone="yes"?>
<Relationships xmlns="http://schemas.openxmlformats.org/package/2006/relationships"><Relationship Id="rId8" Type="http://schemas.openxmlformats.org/officeDocument/2006/relationships/image" Target="../media/image115.png"/><Relationship Id="rId3" Type="http://schemas.openxmlformats.org/officeDocument/2006/relationships/image" Target="../media/image110.jpeg"/><Relationship Id="rId7" Type="http://schemas.openxmlformats.org/officeDocument/2006/relationships/image" Target="../media/image114.png"/><Relationship Id="rId2" Type="http://schemas.openxmlformats.org/officeDocument/2006/relationships/image" Target="../media/image109.jpeg"/><Relationship Id="rId1" Type="http://schemas.openxmlformats.org/officeDocument/2006/relationships/slideLayout" Target="../slideLayouts/slideLayout14.xml"/><Relationship Id="rId6" Type="http://schemas.openxmlformats.org/officeDocument/2006/relationships/image" Target="../media/image113.jpeg"/><Relationship Id="rId5" Type="http://schemas.openxmlformats.org/officeDocument/2006/relationships/image" Target="../media/image112.jpeg"/><Relationship Id="rId10" Type="http://schemas.openxmlformats.org/officeDocument/2006/relationships/image" Target="../media/image117.png"/><Relationship Id="rId4" Type="http://schemas.openxmlformats.org/officeDocument/2006/relationships/image" Target="../media/image111.jpeg"/><Relationship Id="rId9" Type="http://schemas.openxmlformats.org/officeDocument/2006/relationships/image" Target="../media/image11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805902" y="1578279"/>
            <a:ext cx="8338098" cy="1387904"/>
          </a:xfrm>
        </p:spPr>
        <p:txBody>
          <a:bodyPr>
            <a:noAutofit/>
          </a:bodyPr>
          <a:lstStyle/>
          <a:p>
            <a:r>
              <a:rPr lang="en-US" altLang="zh-CN" sz="4000" dirty="0"/>
              <a:t>Image</a:t>
            </a:r>
            <a:r>
              <a:rPr lang="zh-CN" altLang="en-US" sz="4000" dirty="0"/>
              <a:t> </a:t>
            </a:r>
            <a:r>
              <a:rPr lang="en-US" altLang="zh-CN" sz="4000" dirty="0"/>
              <a:t>Segmentation</a:t>
            </a:r>
            <a:br>
              <a:rPr lang="en-US" altLang="zh-CN" sz="4000" dirty="0"/>
            </a:br>
            <a:r>
              <a:rPr lang="zh-CN" altLang="en-US" sz="4000" dirty="0"/>
              <a:t>图像分割</a:t>
            </a:r>
          </a:p>
        </p:txBody>
      </p:sp>
      <p:sp>
        <p:nvSpPr>
          <p:cNvPr id="3" name="副标题 2"/>
          <p:cNvSpPr>
            <a:spLocks noGrp="1"/>
          </p:cNvSpPr>
          <p:nvPr>
            <p:ph type="subTitle" idx="1"/>
          </p:nvPr>
        </p:nvSpPr>
        <p:spPr/>
        <p:txBody>
          <a:bodyPr>
            <a:normAutofit/>
          </a:bodyPr>
          <a:lstStyle/>
          <a:p>
            <a:r>
              <a:rPr lang="zh-CN" altLang="en-US" sz="2000" dirty="0"/>
              <a:t>彭小江，博士，副教授</a:t>
            </a:r>
            <a:endParaRPr lang="en-US" altLang="zh-CN" sz="2000" dirty="0"/>
          </a:p>
          <a:p>
            <a:r>
              <a:rPr lang="zh-CN" altLang="en-US" sz="2000" dirty="0"/>
              <a:t>深圳技术大学</a:t>
            </a:r>
            <a:endParaRPr lang="en-US" altLang="zh-CN" sz="2000" dirty="0"/>
          </a:p>
          <a:p>
            <a:r>
              <a:rPr lang="zh-CN" altLang="en-US" sz="2000" dirty="0"/>
              <a:t>邮箱</a:t>
            </a:r>
            <a:r>
              <a:rPr lang="en-US" altLang="zh-CN" sz="2000" dirty="0"/>
              <a:t>: pengxiaojiang@sztu.edu.cn</a:t>
            </a:r>
          </a:p>
          <a:p>
            <a:r>
              <a:rPr lang="zh-CN" altLang="en-US" sz="2000" dirty="0"/>
              <a:t>主页</a:t>
            </a:r>
            <a:r>
              <a:rPr lang="en-US" altLang="zh-CN" sz="2000" dirty="0"/>
              <a:t>: https://pengxj.github.io/</a:t>
            </a:r>
            <a:endParaRPr lang="zh-CN" altLang="en-US" sz="2000"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spc="-15" dirty="0">
                <a:sym typeface="+mn-ea"/>
              </a:rPr>
              <a:t>Region</a:t>
            </a:r>
            <a:r>
              <a:rPr spc="-204" dirty="0">
                <a:sym typeface="+mn-ea"/>
              </a:rPr>
              <a:t> </a:t>
            </a:r>
            <a:r>
              <a:rPr dirty="0">
                <a:sym typeface="+mn-ea"/>
              </a:rPr>
              <a:t>Growing</a:t>
            </a:r>
            <a:r>
              <a:rPr lang="zh-CN" altLang="en-US" dirty="0">
                <a:sym typeface="+mn-ea"/>
              </a:rPr>
              <a:t> （区域生长法）</a:t>
            </a:r>
            <a:endParaRPr lang="zh-CN" altLang="en-US"/>
          </a:p>
        </p:txBody>
      </p:sp>
      <p:sp>
        <p:nvSpPr>
          <p:cNvPr id="5" name="内容占位符 4"/>
          <p:cNvSpPr>
            <a:spLocks noGrp="1"/>
          </p:cNvSpPr>
          <p:nvPr>
            <p:ph idx="1"/>
          </p:nvPr>
        </p:nvSpPr>
        <p:spPr/>
        <p:txBody>
          <a:bodyPr/>
          <a:lstStyle/>
          <a:p>
            <a:pPr marL="12700" marR="170180" indent="0" algn="l">
              <a:lnSpc>
                <a:spcPct val="101000"/>
              </a:lnSpc>
              <a:spcBef>
                <a:spcPts val="80"/>
              </a:spcBef>
              <a:buNone/>
              <a:tabLst>
                <a:tab pos="380365" algn="l"/>
                <a:tab pos="381000" algn="l"/>
              </a:tabLst>
            </a:pPr>
            <a:r>
              <a:rPr sz="2400" spc="-10" dirty="0">
                <a:latin typeface="Calibri" panose="020F0502020204030204"/>
                <a:ea typeface="+mn-ea"/>
                <a:cs typeface="Calibri" panose="020F0502020204030204"/>
                <a:sym typeface="+mn-ea"/>
              </a:rPr>
              <a:t>The </a:t>
            </a:r>
            <a:r>
              <a:rPr sz="2400" spc="-20" dirty="0">
                <a:latin typeface="Calibri" panose="020F0502020204030204"/>
                <a:ea typeface="+mn-ea"/>
                <a:cs typeface="Calibri" panose="020F0502020204030204"/>
                <a:sym typeface="+mn-ea"/>
              </a:rPr>
              <a:t>absolute </a:t>
            </a:r>
            <a:r>
              <a:rPr sz="2400" spc="-30" dirty="0">
                <a:latin typeface="Calibri" panose="020F0502020204030204"/>
                <a:ea typeface="+mn-ea"/>
                <a:cs typeface="Calibri" panose="020F0502020204030204"/>
                <a:sym typeface="+mn-ea"/>
              </a:rPr>
              <a:t>intensity </a:t>
            </a:r>
            <a:r>
              <a:rPr sz="2400" spc="-10" dirty="0">
                <a:latin typeface="Calibri" panose="020F0502020204030204"/>
                <a:ea typeface="+mn-ea"/>
                <a:cs typeface="Calibri" panose="020F0502020204030204"/>
                <a:sym typeface="+mn-ea"/>
              </a:rPr>
              <a:t>difference </a:t>
            </a:r>
            <a:r>
              <a:rPr sz="2400" spc="-25" dirty="0">
                <a:latin typeface="Calibri" panose="020F0502020204030204"/>
                <a:ea typeface="+mn-ea"/>
                <a:cs typeface="Calibri" panose="020F0502020204030204"/>
                <a:sym typeface="+mn-ea"/>
              </a:rPr>
              <a:t>between </a:t>
            </a:r>
            <a:r>
              <a:rPr sz="2400" spc="-15" dirty="0">
                <a:latin typeface="Calibri" panose="020F0502020204030204"/>
                <a:ea typeface="+mn-ea"/>
                <a:cs typeface="Calibri" panose="020F0502020204030204"/>
                <a:sym typeface="+mn-ea"/>
              </a:rPr>
              <a:t>candidate </a:t>
            </a:r>
            <a:r>
              <a:rPr sz="2400" spc="-25" dirty="0">
                <a:latin typeface="Calibri" panose="020F0502020204030204"/>
                <a:ea typeface="+mn-ea"/>
                <a:cs typeface="Calibri" panose="020F0502020204030204"/>
                <a:sym typeface="+mn-ea"/>
              </a:rPr>
              <a:t>pixel </a:t>
            </a:r>
            <a:r>
              <a:rPr sz="2400" spc="-5" dirty="0">
                <a:latin typeface="Calibri" panose="020F0502020204030204"/>
                <a:ea typeface="+mn-ea"/>
                <a:cs typeface="Calibri" panose="020F0502020204030204"/>
                <a:sym typeface="+mn-ea"/>
              </a:rPr>
              <a:t>and  </a:t>
            </a:r>
            <a:r>
              <a:rPr sz="2400" spc="-15" dirty="0">
                <a:solidFill>
                  <a:srgbClr val="FF0000"/>
                </a:solidFill>
                <a:latin typeface="Calibri" panose="020F0502020204030204"/>
                <a:ea typeface="+mn-ea"/>
                <a:cs typeface="Calibri" panose="020F0502020204030204"/>
                <a:sym typeface="+mn-ea"/>
              </a:rPr>
              <a:t>the </a:t>
            </a:r>
            <a:r>
              <a:rPr sz="2400" spc="-40" dirty="0">
                <a:solidFill>
                  <a:srgbClr val="FF0000"/>
                </a:solidFill>
                <a:latin typeface="Calibri" panose="020F0502020204030204"/>
                <a:ea typeface="+mn-ea"/>
                <a:cs typeface="Calibri" panose="020F0502020204030204"/>
                <a:sym typeface="+mn-ea"/>
              </a:rPr>
              <a:t>seed </a:t>
            </a:r>
            <a:r>
              <a:rPr sz="2400" spc="-25" dirty="0">
                <a:solidFill>
                  <a:srgbClr val="FF0000"/>
                </a:solidFill>
                <a:latin typeface="Calibri" panose="020F0502020204030204"/>
                <a:ea typeface="+mn-ea"/>
                <a:cs typeface="Calibri" panose="020F0502020204030204"/>
                <a:sym typeface="+mn-ea"/>
              </a:rPr>
              <a:t>pixel</a:t>
            </a:r>
            <a:r>
              <a:rPr sz="2400" spc="-25" dirty="0">
                <a:latin typeface="Calibri" panose="020F0502020204030204"/>
                <a:ea typeface="+mn-ea"/>
                <a:cs typeface="Calibri" panose="020F0502020204030204"/>
                <a:sym typeface="+mn-ea"/>
              </a:rPr>
              <a:t> </a:t>
            </a:r>
            <a:r>
              <a:rPr sz="2400" spc="-20" dirty="0">
                <a:latin typeface="Calibri" panose="020F0502020204030204"/>
                <a:ea typeface="+mn-ea"/>
                <a:cs typeface="Calibri" panose="020F0502020204030204"/>
                <a:sym typeface="+mn-ea"/>
              </a:rPr>
              <a:t>must </a:t>
            </a:r>
            <a:r>
              <a:rPr sz="2400" spc="-30" dirty="0">
                <a:latin typeface="Calibri" panose="020F0502020204030204"/>
                <a:ea typeface="+mn-ea"/>
                <a:cs typeface="Calibri" panose="020F0502020204030204"/>
                <a:sym typeface="+mn-ea"/>
              </a:rPr>
              <a:t>lie </a:t>
            </a:r>
            <a:r>
              <a:rPr sz="2400" spc="-15" dirty="0">
                <a:latin typeface="Calibri" panose="020F0502020204030204"/>
                <a:ea typeface="+mn-ea"/>
                <a:cs typeface="Calibri" panose="020F0502020204030204"/>
                <a:sym typeface="+mn-ea"/>
              </a:rPr>
              <a:t>within </a:t>
            </a:r>
            <a:r>
              <a:rPr sz="2400" dirty="0">
                <a:latin typeface="Calibri" panose="020F0502020204030204"/>
                <a:ea typeface="+mn-ea"/>
                <a:cs typeface="Calibri" panose="020F0502020204030204"/>
                <a:sym typeface="+mn-ea"/>
              </a:rPr>
              <a:t>a </a:t>
            </a:r>
            <a:r>
              <a:rPr sz="2400" spc="-25" dirty="0">
                <a:latin typeface="Calibri" panose="020F0502020204030204"/>
                <a:ea typeface="+mn-ea"/>
                <a:cs typeface="Calibri" panose="020F0502020204030204"/>
                <a:sym typeface="+mn-ea"/>
              </a:rPr>
              <a:t>specified</a:t>
            </a:r>
            <a:r>
              <a:rPr sz="2400" spc="25" dirty="0">
                <a:latin typeface="Calibri" panose="020F0502020204030204"/>
                <a:ea typeface="+mn-ea"/>
                <a:cs typeface="Calibri" panose="020F0502020204030204"/>
                <a:sym typeface="+mn-ea"/>
              </a:rPr>
              <a:t> </a:t>
            </a:r>
            <a:r>
              <a:rPr sz="2400" spc="5" dirty="0">
                <a:latin typeface="Calibri" panose="020F0502020204030204"/>
                <a:ea typeface="+mn-ea"/>
                <a:cs typeface="Calibri" panose="020F0502020204030204"/>
                <a:sym typeface="+mn-ea"/>
              </a:rPr>
              <a:t>range</a:t>
            </a:r>
            <a:endParaRPr lang="en-US" sz="2400" spc="5" dirty="0">
              <a:latin typeface="Calibri" panose="020F0502020204030204"/>
              <a:cs typeface="Calibri" panose="020F0502020204030204"/>
            </a:endParaRPr>
          </a:p>
          <a:p>
            <a:pPr marL="12700" marR="170180" indent="0" algn="l">
              <a:lnSpc>
                <a:spcPct val="101000"/>
              </a:lnSpc>
              <a:spcBef>
                <a:spcPts val="80"/>
              </a:spcBef>
              <a:buNone/>
              <a:tabLst>
                <a:tab pos="380365" algn="l"/>
                <a:tab pos="381000" algn="l"/>
              </a:tabLst>
            </a:pPr>
            <a:endParaRPr sz="2400" dirty="0">
              <a:latin typeface="Calibri" panose="020F0502020204030204"/>
              <a:cs typeface="Calibri" panose="020F0502020204030204"/>
            </a:endParaRPr>
          </a:p>
          <a:p>
            <a:pPr marL="12700" indent="0" algn="l">
              <a:lnSpc>
                <a:spcPts val="2200"/>
              </a:lnSpc>
              <a:buNone/>
              <a:tabLst>
                <a:tab pos="380365" algn="l"/>
                <a:tab pos="381000" algn="l"/>
              </a:tabLst>
            </a:pPr>
            <a:r>
              <a:rPr sz="2400" spc="-10" dirty="0">
                <a:latin typeface="Calibri" panose="020F0502020204030204"/>
                <a:ea typeface="+mn-ea"/>
                <a:cs typeface="Calibri" panose="020F0502020204030204"/>
                <a:sym typeface="+mn-ea"/>
              </a:rPr>
              <a:t>The </a:t>
            </a:r>
            <a:r>
              <a:rPr sz="2400" spc="-20" dirty="0">
                <a:latin typeface="Calibri" panose="020F0502020204030204"/>
                <a:ea typeface="+mn-ea"/>
                <a:cs typeface="Calibri" panose="020F0502020204030204"/>
                <a:sym typeface="+mn-ea"/>
              </a:rPr>
              <a:t>absolute </a:t>
            </a:r>
            <a:r>
              <a:rPr sz="2400" spc="-30" dirty="0">
                <a:latin typeface="Calibri" panose="020F0502020204030204"/>
                <a:ea typeface="+mn-ea"/>
                <a:cs typeface="Calibri" panose="020F0502020204030204"/>
                <a:sym typeface="+mn-ea"/>
              </a:rPr>
              <a:t>intensity </a:t>
            </a:r>
            <a:r>
              <a:rPr sz="2400" spc="-10" dirty="0">
                <a:latin typeface="Calibri" panose="020F0502020204030204"/>
                <a:ea typeface="+mn-ea"/>
                <a:cs typeface="Calibri" panose="020F0502020204030204"/>
                <a:sym typeface="+mn-ea"/>
              </a:rPr>
              <a:t>difference </a:t>
            </a:r>
            <a:r>
              <a:rPr sz="2400" spc="-25" dirty="0">
                <a:latin typeface="Calibri" panose="020F0502020204030204"/>
                <a:ea typeface="+mn-ea"/>
                <a:cs typeface="Calibri" panose="020F0502020204030204"/>
                <a:sym typeface="+mn-ea"/>
              </a:rPr>
              <a:t>between </a:t>
            </a:r>
            <a:r>
              <a:rPr sz="2400" dirty="0">
                <a:latin typeface="Calibri" panose="020F0502020204030204"/>
                <a:ea typeface="+mn-ea"/>
                <a:cs typeface="Calibri" panose="020F0502020204030204"/>
                <a:sym typeface="+mn-ea"/>
              </a:rPr>
              <a:t>a </a:t>
            </a:r>
            <a:r>
              <a:rPr sz="2400" spc="-15" dirty="0">
                <a:latin typeface="Calibri" panose="020F0502020204030204"/>
                <a:ea typeface="+mn-ea"/>
                <a:cs typeface="Calibri" panose="020F0502020204030204"/>
                <a:sym typeface="+mn-ea"/>
              </a:rPr>
              <a:t>candidate </a:t>
            </a:r>
            <a:r>
              <a:rPr sz="2400" spc="-25" dirty="0">
                <a:latin typeface="Calibri" panose="020F0502020204030204"/>
                <a:ea typeface="+mn-ea"/>
                <a:cs typeface="Calibri" panose="020F0502020204030204"/>
                <a:sym typeface="+mn-ea"/>
              </a:rPr>
              <a:t>pixel</a:t>
            </a:r>
            <a:r>
              <a:rPr sz="2400" spc="-110" dirty="0">
                <a:latin typeface="Calibri" panose="020F0502020204030204"/>
                <a:ea typeface="+mn-ea"/>
                <a:cs typeface="Calibri" panose="020F0502020204030204"/>
                <a:sym typeface="+mn-ea"/>
              </a:rPr>
              <a:t> </a:t>
            </a:r>
            <a:r>
              <a:rPr sz="2400" spc="-5" dirty="0">
                <a:latin typeface="Calibri" panose="020F0502020204030204"/>
                <a:ea typeface="+mn-ea"/>
                <a:cs typeface="Calibri" panose="020F0502020204030204"/>
                <a:sym typeface="+mn-ea"/>
              </a:rPr>
              <a:t>and</a:t>
            </a:r>
            <a:r>
              <a:rPr lang="zh-CN" altLang="en-US" sz="2400" spc="-5" dirty="0">
                <a:latin typeface="Calibri" panose="020F0502020204030204"/>
                <a:ea typeface="+mn-ea"/>
                <a:cs typeface="Calibri" panose="020F0502020204030204"/>
                <a:sym typeface="+mn-ea"/>
              </a:rPr>
              <a:t> </a:t>
            </a:r>
            <a:r>
              <a:rPr lang="zh-CN" altLang="en-US" sz="2400" dirty="0">
                <a:latin typeface="Calibri" panose="020F0502020204030204"/>
                <a:ea typeface="+mn-ea"/>
                <a:cs typeface="Calibri" panose="020F0502020204030204"/>
                <a:sym typeface="+mn-ea"/>
              </a:rPr>
              <a:t> </a:t>
            </a:r>
            <a:r>
              <a:rPr sz="2400" spc="-15" dirty="0">
                <a:solidFill>
                  <a:srgbClr val="FF0000"/>
                </a:solidFill>
                <a:latin typeface="Calibri" panose="020F0502020204030204"/>
                <a:ea typeface="+mn-ea"/>
                <a:cs typeface="Calibri" panose="020F0502020204030204"/>
                <a:sym typeface="+mn-ea"/>
              </a:rPr>
              <a:t>the </a:t>
            </a:r>
            <a:r>
              <a:rPr sz="2400" spc="-5" dirty="0">
                <a:solidFill>
                  <a:srgbClr val="FF0000"/>
                </a:solidFill>
                <a:latin typeface="Calibri" panose="020F0502020204030204"/>
                <a:ea typeface="+mn-ea"/>
                <a:cs typeface="Calibri" panose="020F0502020204030204"/>
                <a:sym typeface="+mn-ea"/>
              </a:rPr>
              <a:t>running </a:t>
            </a:r>
            <a:r>
              <a:rPr sz="2400" dirty="0">
                <a:solidFill>
                  <a:srgbClr val="FF0000"/>
                </a:solidFill>
                <a:latin typeface="Calibri" panose="020F0502020204030204"/>
                <a:ea typeface="+mn-ea"/>
                <a:cs typeface="Calibri" panose="020F0502020204030204"/>
                <a:sym typeface="+mn-ea"/>
              </a:rPr>
              <a:t>average </a:t>
            </a:r>
            <a:r>
              <a:rPr sz="2400" spc="-30" dirty="0">
                <a:solidFill>
                  <a:srgbClr val="FF0000"/>
                </a:solidFill>
                <a:latin typeface="Calibri" panose="020F0502020204030204"/>
                <a:ea typeface="+mn-ea"/>
                <a:cs typeface="Calibri" panose="020F0502020204030204"/>
                <a:sym typeface="+mn-ea"/>
              </a:rPr>
              <a:t>intensity </a:t>
            </a:r>
            <a:r>
              <a:rPr sz="2400" spc="-5" dirty="0">
                <a:solidFill>
                  <a:srgbClr val="FF0000"/>
                </a:solidFill>
                <a:latin typeface="Calibri" panose="020F0502020204030204"/>
                <a:ea typeface="+mn-ea"/>
                <a:cs typeface="Calibri" panose="020F0502020204030204"/>
                <a:sym typeface="+mn-ea"/>
              </a:rPr>
              <a:t>of </a:t>
            </a:r>
            <a:r>
              <a:rPr sz="2400" spc="-15" dirty="0">
                <a:solidFill>
                  <a:srgbClr val="FF0000"/>
                </a:solidFill>
                <a:latin typeface="Calibri" panose="020F0502020204030204"/>
                <a:ea typeface="+mn-ea"/>
                <a:cs typeface="Calibri" panose="020F0502020204030204"/>
                <a:sym typeface="+mn-ea"/>
              </a:rPr>
              <a:t>the </a:t>
            </a:r>
            <a:r>
              <a:rPr sz="2400" spc="5" dirty="0">
                <a:solidFill>
                  <a:srgbClr val="FF0000"/>
                </a:solidFill>
                <a:latin typeface="Calibri" panose="020F0502020204030204"/>
                <a:ea typeface="+mn-ea"/>
                <a:cs typeface="Calibri" panose="020F0502020204030204"/>
                <a:sym typeface="+mn-ea"/>
              </a:rPr>
              <a:t>growing </a:t>
            </a:r>
            <a:r>
              <a:rPr sz="2400" spc="-10" dirty="0">
                <a:solidFill>
                  <a:srgbClr val="FF0000"/>
                </a:solidFill>
                <a:latin typeface="Calibri" panose="020F0502020204030204"/>
                <a:ea typeface="+mn-ea"/>
                <a:cs typeface="Calibri" panose="020F0502020204030204"/>
                <a:sym typeface="+mn-ea"/>
              </a:rPr>
              <a:t>region </a:t>
            </a:r>
            <a:r>
              <a:rPr sz="2400" spc="-20" dirty="0">
                <a:solidFill>
                  <a:srgbClr val="FF0000"/>
                </a:solidFill>
                <a:latin typeface="Calibri" panose="020F0502020204030204"/>
                <a:ea typeface="+mn-ea"/>
                <a:cs typeface="Calibri" panose="020F0502020204030204"/>
                <a:sym typeface="+mn-ea"/>
              </a:rPr>
              <a:t>must </a:t>
            </a:r>
            <a:r>
              <a:rPr sz="2400" spc="-30" dirty="0">
                <a:solidFill>
                  <a:srgbClr val="FF0000"/>
                </a:solidFill>
                <a:latin typeface="Calibri" panose="020F0502020204030204"/>
                <a:ea typeface="+mn-ea"/>
                <a:cs typeface="Calibri" panose="020F0502020204030204"/>
                <a:sym typeface="+mn-ea"/>
              </a:rPr>
              <a:t>lie  </a:t>
            </a:r>
            <a:r>
              <a:rPr sz="2400" spc="-15" dirty="0">
                <a:solidFill>
                  <a:srgbClr val="FF0000"/>
                </a:solidFill>
                <a:latin typeface="Calibri" panose="020F0502020204030204"/>
                <a:ea typeface="+mn-ea"/>
                <a:cs typeface="Calibri" panose="020F0502020204030204"/>
                <a:sym typeface="+mn-ea"/>
              </a:rPr>
              <a:t>within </a:t>
            </a:r>
            <a:r>
              <a:rPr sz="2400" dirty="0">
                <a:solidFill>
                  <a:srgbClr val="FF0000"/>
                </a:solidFill>
                <a:latin typeface="Calibri" panose="020F0502020204030204"/>
                <a:ea typeface="+mn-ea"/>
                <a:cs typeface="Calibri" panose="020F0502020204030204"/>
                <a:sym typeface="+mn-ea"/>
              </a:rPr>
              <a:t>a </a:t>
            </a:r>
            <a:r>
              <a:rPr sz="2400" spc="-25" dirty="0">
                <a:solidFill>
                  <a:srgbClr val="FF0000"/>
                </a:solidFill>
                <a:latin typeface="Calibri" panose="020F0502020204030204"/>
                <a:ea typeface="+mn-ea"/>
                <a:cs typeface="Calibri" panose="020F0502020204030204"/>
                <a:sym typeface="+mn-ea"/>
              </a:rPr>
              <a:t>specified</a:t>
            </a:r>
            <a:r>
              <a:rPr sz="2400" spc="310" dirty="0">
                <a:solidFill>
                  <a:srgbClr val="FF0000"/>
                </a:solidFill>
                <a:latin typeface="Calibri" panose="020F0502020204030204"/>
                <a:ea typeface="+mn-ea"/>
                <a:cs typeface="Calibri" panose="020F0502020204030204"/>
                <a:sym typeface="+mn-ea"/>
              </a:rPr>
              <a:t> </a:t>
            </a:r>
            <a:r>
              <a:rPr sz="2400" spc="-5" dirty="0">
                <a:solidFill>
                  <a:srgbClr val="FF0000"/>
                </a:solidFill>
                <a:latin typeface="Calibri" panose="020F0502020204030204"/>
                <a:ea typeface="+mn-ea"/>
                <a:cs typeface="Calibri" panose="020F0502020204030204"/>
                <a:sym typeface="+mn-ea"/>
              </a:rPr>
              <a:t>range</a:t>
            </a:r>
            <a:r>
              <a:rPr sz="2400" spc="-5" dirty="0">
                <a:latin typeface="Calibri" panose="020F0502020204030204"/>
                <a:ea typeface="+mn-ea"/>
                <a:cs typeface="Calibri" panose="020F0502020204030204"/>
                <a:sym typeface="+mn-ea"/>
              </a:rPr>
              <a:t>;</a:t>
            </a:r>
            <a:endParaRPr lang="en-US" sz="2400" spc="-5" dirty="0">
              <a:latin typeface="Calibri" panose="020F0502020204030204"/>
              <a:cs typeface="Calibri" panose="020F0502020204030204"/>
            </a:endParaRPr>
          </a:p>
          <a:p>
            <a:pPr marL="12700" indent="0" algn="l">
              <a:lnSpc>
                <a:spcPts val="2200"/>
              </a:lnSpc>
              <a:buNone/>
              <a:tabLst>
                <a:tab pos="380365" algn="l"/>
                <a:tab pos="381000" algn="l"/>
              </a:tabLst>
            </a:pPr>
            <a:endParaRPr sz="2400" dirty="0">
              <a:latin typeface="Calibri" panose="020F0502020204030204"/>
              <a:cs typeface="Calibri" panose="020F0502020204030204"/>
            </a:endParaRPr>
          </a:p>
          <a:p>
            <a:pPr marL="12700" marR="21590" indent="0" algn="l">
              <a:lnSpc>
                <a:spcPct val="99000"/>
              </a:lnSpc>
              <a:spcBef>
                <a:spcPts val="45"/>
              </a:spcBef>
              <a:buFontTx/>
              <a:buNone/>
              <a:tabLst>
                <a:tab pos="380365" algn="l"/>
                <a:tab pos="381000" algn="l"/>
              </a:tabLst>
            </a:pPr>
            <a:r>
              <a:rPr sz="2400" spc="-10" dirty="0">
                <a:latin typeface="Calibri" panose="020F0502020204030204"/>
                <a:ea typeface="+mn-ea"/>
                <a:cs typeface="Calibri" panose="020F0502020204030204"/>
                <a:sym typeface="+mn-ea"/>
              </a:rPr>
              <a:t>The difference </a:t>
            </a:r>
            <a:r>
              <a:rPr sz="2400" spc="-25" dirty="0">
                <a:latin typeface="Calibri" panose="020F0502020204030204"/>
                <a:ea typeface="+mn-ea"/>
                <a:cs typeface="Calibri" panose="020F0502020204030204"/>
                <a:sym typeface="+mn-ea"/>
              </a:rPr>
              <a:t>between </a:t>
            </a:r>
            <a:r>
              <a:rPr sz="2400" spc="-15" dirty="0">
                <a:latin typeface="Calibri" panose="020F0502020204030204"/>
                <a:ea typeface="+mn-ea"/>
                <a:cs typeface="Calibri" panose="020F0502020204030204"/>
                <a:sym typeface="+mn-ea"/>
              </a:rPr>
              <a:t>the </a:t>
            </a:r>
            <a:r>
              <a:rPr sz="2400" spc="-10" dirty="0">
                <a:latin typeface="Calibri" panose="020F0502020204030204"/>
                <a:ea typeface="+mn-ea"/>
                <a:cs typeface="Calibri" panose="020F0502020204030204"/>
                <a:sym typeface="+mn-ea"/>
              </a:rPr>
              <a:t>standard </a:t>
            </a:r>
            <a:r>
              <a:rPr sz="2400" spc="-20" dirty="0">
                <a:latin typeface="Calibri" panose="020F0502020204030204"/>
                <a:ea typeface="+mn-ea"/>
                <a:cs typeface="Calibri" panose="020F0502020204030204"/>
                <a:sym typeface="+mn-ea"/>
              </a:rPr>
              <a:t>deviation in </a:t>
            </a:r>
            <a:r>
              <a:rPr sz="2400" spc="-30" dirty="0">
                <a:latin typeface="Calibri" panose="020F0502020204030204"/>
                <a:ea typeface="+mn-ea"/>
                <a:cs typeface="Calibri" panose="020F0502020204030204"/>
                <a:sym typeface="+mn-ea"/>
              </a:rPr>
              <a:t>intensity </a:t>
            </a:r>
            <a:r>
              <a:rPr sz="2400" spc="-5" dirty="0">
                <a:latin typeface="Calibri" panose="020F0502020204030204"/>
                <a:ea typeface="+mn-ea"/>
                <a:cs typeface="Calibri" panose="020F0502020204030204"/>
                <a:sym typeface="+mn-ea"/>
              </a:rPr>
              <a:t>over  </a:t>
            </a:r>
            <a:r>
              <a:rPr sz="2400" dirty="0">
                <a:latin typeface="Calibri" panose="020F0502020204030204"/>
                <a:ea typeface="+mn-ea"/>
                <a:cs typeface="Calibri" panose="020F0502020204030204"/>
                <a:sym typeface="+mn-ea"/>
              </a:rPr>
              <a:t>a </a:t>
            </a:r>
            <a:r>
              <a:rPr sz="2400" spc="-25" dirty="0">
                <a:latin typeface="Calibri" panose="020F0502020204030204"/>
                <a:ea typeface="+mn-ea"/>
                <a:cs typeface="Calibri" panose="020F0502020204030204"/>
                <a:sym typeface="+mn-ea"/>
              </a:rPr>
              <a:t>specified </a:t>
            </a:r>
            <a:r>
              <a:rPr sz="2400" spc="-15" dirty="0">
                <a:latin typeface="Calibri" panose="020F0502020204030204"/>
                <a:ea typeface="+mn-ea"/>
                <a:cs typeface="Calibri" panose="020F0502020204030204"/>
                <a:sym typeface="+mn-ea"/>
              </a:rPr>
              <a:t>local </a:t>
            </a:r>
            <a:r>
              <a:rPr sz="2400" spc="-10" dirty="0">
                <a:latin typeface="Calibri" panose="020F0502020204030204"/>
                <a:ea typeface="+mn-ea"/>
                <a:cs typeface="Calibri" panose="020F0502020204030204"/>
                <a:sym typeface="+mn-ea"/>
              </a:rPr>
              <a:t>neighborhood </a:t>
            </a:r>
            <a:r>
              <a:rPr sz="2400" spc="-5" dirty="0">
                <a:latin typeface="Calibri" panose="020F0502020204030204"/>
                <a:ea typeface="+mn-ea"/>
                <a:cs typeface="Calibri" panose="020F0502020204030204"/>
                <a:sym typeface="+mn-ea"/>
              </a:rPr>
              <a:t>of </a:t>
            </a:r>
            <a:r>
              <a:rPr sz="2400" spc="-15" dirty="0">
                <a:latin typeface="Calibri" panose="020F0502020204030204"/>
                <a:ea typeface="+mn-ea"/>
                <a:cs typeface="Calibri" panose="020F0502020204030204"/>
                <a:sym typeface="+mn-ea"/>
              </a:rPr>
              <a:t>the candidate </a:t>
            </a:r>
            <a:r>
              <a:rPr sz="2400" spc="-25" dirty="0">
                <a:latin typeface="Calibri" panose="020F0502020204030204"/>
                <a:ea typeface="+mn-ea"/>
                <a:cs typeface="Calibri" panose="020F0502020204030204"/>
                <a:sym typeface="+mn-ea"/>
              </a:rPr>
              <a:t>pixel </a:t>
            </a:r>
            <a:r>
              <a:rPr sz="2400" spc="-5" dirty="0">
                <a:latin typeface="Calibri" panose="020F0502020204030204"/>
                <a:ea typeface="+mn-ea"/>
                <a:cs typeface="Calibri" panose="020F0502020204030204"/>
                <a:sym typeface="+mn-ea"/>
              </a:rPr>
              <a:t>and </a:t>
            </a:r>
            <a:r>
              <a:rPr sz="2400" spc="-20" dirty="0">
                <a:latin typeface="Calibri" panose="020F0502020204030204"/>
                <a:ea typeface="+mn-ea"/>
                <a:cs typeface="Calibri" panose="020F0502020204030204"/>
                <a:sym typeface="+mn-ea"/>
              </a:rPr>
              <a:t>that  </a:t>
            </a:r>
            <a:r>
              <a:rPr sz="2400" spc="-5" dirty="0">
                <a:latin typeface="Calibri" panose="020F0502020204030204"/>
                <a:ea typeface="+mn-ea"/>
                <a:cs typeface="Calibri" panose="020F0502020204030204"/>
                <a:sym typeface="+mn-ea"/>
              </a:rPr>
              <a:t>over </a:t>
            </a:r>
            <a:r>
              <a:rPr sz="2400" dirty="0">
                <a:latin typeface="Calibri" panose="020F0502020204030204"/>
                <a:ea typeface="+mn-ea"/>
                <a:cs typeface="Calibri" panose="020F0502020204030204"/>
                <a:sym typeface="+mn-ea"/>
              </a:rPr>
              <a:t>a </a:t>
            </a:r>
            <a:r>
              <a:rPr sz="2400" spc="-15" dirty="0">
                <a:latin typeface="Calibri" panose="020F0502020204030204"/>
                <a:ea typeface="+mn-ea"/>
                <a:cs typeface="Calibri" panose="020F0502020204030204"/>
                <a:sym typeface="+mn-ea"/>
              </a:rPr>
              <a:t>local </a:t>
            </a:r>
            <a:r>
              <a:rPr sz="2400" spc="-10" dirty="0">
                <a:latin typeface="Calibri" panose="020F0502020204030204"/>
                <a:ea typeface="+mn-ea"/>
                <a:cs typeface="Calibri" panose="020F0502020204030204"/>
                <a:sym typeface="+mn-ea"/>
              </a:rPr>
              <a:t>neighborhood </a:t>
            </a:r>
            <a:r>
              <a:rPr sz="2400" spc="-5" dirty="0">
                <a:latin typeface="Calibri" panose="020F0502020204030204"/>
                <a:ea typeface="+mn-ea"/>
                <a:cs typeface="Calibri" panose="020F0502020204030204"/>
                <a:sym typeface="+mn-ea"/>
              </a:rPr>
              <a:t>of </a:t>
            </a:r>
            <a:r>
              <a:rPr sz="2400" spc="-15" dirty="0">
                <a:latin typeface="Calibri" panose="020F0502020204030204"/>
                <a:ea typeface="+mn-ea"/>
                <a:cs typeface="Calibri" panose="020F0502020204030204"/>
                <a:sym typeface="+mn-ea"/>
              </a:rPr>
              <a:t>the candidate </a:t>
            </a:r>
            <a:r>
              <a:rPr sz="2400" spc="-25" dirty="0">
                <a:latin typeface="Calibri" panose="020F0502020204030204"/>
                <a:ea typeface="+mn-ea"/>
                <a:cs typeface="Calibri" panose="020F0502020204030204"/>
                <a:sym typeface="+mn-ea"/>
              </a:rPr>
              <a:t>pixel </a:t>
            </a:r>
            <a:r>
              <a:rPr sz="2400" spc="-20" dirty="0">
                <a:latin typeface="Calibri" panose="020F0502020204030204"/>
                <a:ea typeface="+mn-ea"/>
                <a:cs typeface="Calibri" panose="020F0502020204030204"/>
                <a:sym typeface="+mn-ea"/>
              </a:rPr>
              <a:t>must </a:t>
            </a:r>
            <a:r>
              <a:rPr sz="2400" spc="5" dirty="0">
                <a:latin typeface="Calibri" panose="020F0502020204030204"/>
                <a:ea typeface="+mn-ea"/>
                <a:cs typeface="Calibri" panose="020F0502020204030204"/>
                <a:sym typeface="+mn-ea"/>
              </a:rPr>
              <a:t>(or</a:t>
            </a:r>
            <a:r>
              <a:rPr sz="2400" spc="390" dirty="0">
                <a:latin typeface="Calibri" panose="020F0502020204030204"/>
                <a:ea typeface="+mn-ea"/>
                <a:cs typeface="Calibri" panose="020F0502020204030204"/>
                <a:sym typeface="+mn-ea"/>
              </a:rPr>
              <a:t> </a:t>
            </a:r>
            <a:r>
              <a:rPr sz="2400" spc="-20" dirty="0">
                <a:latin typeface="Calibri" panose="020F0502020204030204"/>
                <a:ea typeface="+mn-ea"/>
                <a:cs typeface="Calibri" panose="020F0502020204030204"/>
                <a:sym typeface="+mn-ea"/>
              </a:rPr>
              <a:t>must</a:t>
            </a:r>
            <a:r>
              <a:rPr lang="zh-CN" altLang="en-US" sz="2400" spc="-20" dirty="0">
                <a:latin typeface="Calibri" panose="020F0502020204030204"/>
                <a:ea typeface="+mn-ea"/>
                <a:cs typeface="Calibri" panose="020F0502020204030204"/>
                <a:sym typeface="+mn-ea"/>
              </a:rPr>
              <a:t> </a:t>
            </a:r>
            <a:r>
              <a:rPr lang="en-US" sz="2400" spc="-15" dirty="0">
                <a:latin typeface="+mn-lt"/>
                <a:ea typeface="+mn-ea"/>
                <a:cs typeface="Calibri" panose="020F0502020204030204"/>
                <a:sym typeface="+mn-ea"/>
              </a:rPr>
              <a:t>not) </a:t>
            </a:r>
            <a:r>
              <a:rPr lang="en-US" sz="2400" spc="-30" dirty="0">
                <a:latin typeface="+mn-lt"/>
                <a:ea typeface="+mn-ea"/>
                <a:cs typeface="Calibri" panose="020F0502020204030204"/>
                <a:sym typeface="+mn-ea"/>
              </a:rPr>
              <a:t>exceed </a:t>
            </a:r>
            <a:r>
              <a:rPr lang="en-US" sz="2400" dirty="0">
                <a:latin typeface="+mn-lt"/>
                <a:ea typeface="+mn-ea"/>
                <a:cs typeface="Calibri" panose="020F0502020204030204"/>
                <a:sym typeface="+mn-ea"/>
              </a:rPr>
              <a:t>a </a:t>
            </a:r>
            <a:r>
              <a:rPr lang="en-US" sz="2400" spc="-20" dirty="0">
                <a:latin typeface="+mn-lt"/>
                <a:ea typeface="+mn-ea"/>
                <a:cs typeface="Calibri" panose="020F0502020204030204"/>
                <a:sym typeface="+mn-ea"/>
              </a:rPr>
              <a:t>certain</a:t>
            </a:r>
            <a:r>
              <a:rPr lang="en-US" sz="2400" spc="310" dirty="0">
                <a:latin typeface="+mn-lt"/>
                <a:ea typeface="+mn-ea"/>
                <a:cs typeface="Calibri" panose="020F0502020204030204"/>
                <a:sym typeface="+mn-ea"/>
              </a:rPr>
              <a:t> </a:t>
            </a:r>
            <a:r>
              <a:rPr lang="en-US" sz="2400" spc="-20" dirty="0">
                <a:latin typeface="+mn-lt"/>
                <a:ea typeface="+mn-ea"/>
                <a:cs typeface="Calibri" panose="020F0502020204030204"/>
                <a:sym typeface="+mn-ea"/>
              </a:rPr>
              <a:t>threshold</a:t>
            </a:r>
            <a:endParaRPr lang="en-US" sz="2400" dirty="0">
              <a:cs typeface="Calibri" panose="020F0502020204030204"/>
            </a:endParaRPr>
          </a:p>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5" grpI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28992" y="384791"/>
            <a:ext cx="6886015" cy="503757"/>
          </a:xfrm>
          <a:prstGeom prst="rect">
            <a:avLst/>
          </a:prstGeom>
        </p:spPr>
        <p:txBody>
          <a:bodyPr vert="horz" wrap="square" lIns="0" tIns="11205" rIns="0" bIns="0" rtlCol="0">
            <a:spAutoFit/>
          </a:bodyPr>
          <a:lstStyle/>
          <a:p>
            <a:pPr marL="12700">
              <a:lnSpc>
                <a:spcPct val="100000"/>
              </a:lnSpc>
              <a:spcBef>
                <a:spcPts val="100"/>
              </a:spcBef>
            </a:pPr>
            <a:r>
              <a:rPr sz="3200" spc="-5" dirty="0">
                <a:solidFill>
                  <a:srgbClr val="0000FF"/>
                </a:solidFill>
                <a:uFill>
                  <a:solidFill>
                    <a:srgbClr val="0000FF"/>
                  </a:solidFill>
                </a:uFill>
                <a:latin typeface="Calibri" panose="020F0502020204030204"/>
                <a:cs typeface="Calibri" panose="020F0502020204030204"/>
              </a:rPr>
              <a:t>Seeded Segmentation </a:t>
            </a:r>
            <a:r>
              <a:rPr sz="3200" dirty="0">
                <a:solidFill>
                  <a:srgbClr val="0000FF"/>
                </a:solidFill>
                <a:uFill>
                  <a:solidFill>
                    <a:srgbClr val="0000FF"/>
                  </a:solidFill>
                </a:uFill>
                <a:latin typeface="Calibri" panose="020F0502020204030204"/>
                <a:cs typeface="Calibri" panose="020F0502020204030204"/>
              </a:rPr>
              <a:t>(Region</a:t>
            </a:r>
            <a:r>
              <a:rPr sz="3200" spc="-300" dirty="0">
                <a:solidFill>
                  <a:srgbClr val="0000FF"/>
                </a:solidFill>
                <a:uFill>
                  <a:solidFill>
                    <a:srgbClr val="0000FF"/>
                  </a:solidFill>
                </a:uFill>
                <a:latin typeface="Calibri" panose="020F0502020204030204"/>
                <a:cs typeface="Calibri" panose="020F0502020204030204"/>
              </a:rPr>
              <a:t> </a:t>
            </a:r>
            <a:r>
              <a:rPr sz="3200" spc="-15" dirty="0">
                <a:solidFill>
                  <a:srgbClr val="0000FF"/>
                </a:solidFill>
                <a:uFill>
                  <a:solidFill>
                    <a:srgbClr val="0000FF"/>
                  </a:solidFill>
                </a:uFill>
                <a:latin typeface="Calibri" panose="020F0502020204030204"/>
                <a:cs typeface="Calibri" panose="020F0502020204030204"/>
              </a:rPr>
              <a:t>Growing)</a:t>
            </a:r>
            <a:endParaRPr sz="3200" dirty="0">
              <a:latin typeface="Calibri" panose="020F0502020204030204"/>
              <a:cs typeface="Calibri" panose="020F0502020204030204"/>
            </a:endParaRPr>
          </a:p>
        </p:txBody>
      </p:sp>
      <p:sp>
        <p:nvSpPr>
          <p:cNvPr id="3" name="object 3"/>
          <p:cNvSpPr txBox="1"/>
          <p:nvPr/>
        </p:nvSpPr>
        <p:spPr>
          <a:xfrm>
            <a:off x="533627" y="1269621"/>
            <a:ext cx="5366132" cy="472979"/>
          </a:xfrm>
          <a:prstGeom prst="rect">
            <a:avLst/>
          </a:prstGeom>
        </p:spPr>
        <p:txBody>
          <a:bodyPr vert="horz" wrap="square" lIns="0" tIns="11205" rIns="0" bIns="0" rtlCol="0">
            <a:spAutoFit/>
          </a:bodyPr>
          <a:lstStyle/>
          <a:p>
            <a:pPr marL="12700">
              <a:lnSpc>
                <a:spcPct val="100000"/>
              </a:lnSpc>
              <a:spcBef>
                <a:spcPts val="100"/>
              </a:spcBef>
              <a:tabLst>
                <a:tab pos="558165" algn="l"/>
              </a:tabLst>
            </a:pPr>
            <a:r>
              <a:rPr sz="3000" spc="-15" dirty="0">
                <a:latin typeface="Calibri" panose="020F0502020204030204"/>
                <a:cs typeface="Calibri" panose="020F0502020204030204"/>
              </a:rPr>
              <a:t>1.	</a:t>
            </a:r>
            <a:r>
              <a:rPr sz="3000" spc="-5" dirty="0">
                <a:latin typeface="Calibri" panose="020F0502020204030204"/>
                <a:cs typeface="Calibri" panose="020F0502020204030204"/>
              </a:rPr>
              <a:t>Choose </a:t>
            </a:r>
            <a:r>
              <a:rPr sz="3000" spc="-10" dirty="0">
                <a:latin typeface="Calibri" panose="020F0502020204030204"/>
                <a:cs typeface="Calibri" panose="020F0502020204030204"/>
              </a:rPr>
              <a:t>the </a:t>
            </a:r>
            <a:r>
              <a:rPr sz="3000" spc="-5" dirty="0">
                <a:latin typeface="Calibri" panose="020F0502020204030204"/>
                <a:cs typeface="Calibri" panose="020F0502020204030204"/>
              </a:rPr>
              <a:t>seed</a:t>
            </a:r>
            <a:r>
              <a:rPr sz="3000" spc="-150" dirty="0">
                <a:latin typeface="Calibri" panose="020F0502020204030204"/>
                <a:cs typeface="Calibri" panose="020F0502020204030204"/>
              </a:rPr>
              <a:t> </a:t>
            </a:r>
            <a:r>
              <a:rPr sz="3000" spc="-10" dirty="0">
                <a:latin typeface="Calibri" panose="020F0502020204030204"/>
                <a:cs typeface="Calibri" panose="020F0502020204030204"/>
              </a:rPr>
              <a:t>pixel</a:t>
            </a:r>
            <a:endParaRPr sz="3000" dirty="0">
              <a:latin typeface="Calibri" panose="020F0502020204030204"/>
              <a:cs typeface="Calibri" panose="020F0502020204030204"/>
            </a:endParaRPr>
          </a:p>
        </p:txBody>
      </p:sp>
      <p:pic>
        <p:nvPicPr>
          <p:cNvPr id="5" name="object 5"/>
          <p:cNvPicPr/>
          <p:nvPr/>
        </p:nvPicPr>
        <p:blipFill>
          <a:blip r:embed="rId2" cstate="print"/>
          <a:stretch>
            <a:fillRect/>
          </a:stretch>
        </p:blipFill>
        <p:spPr>
          <a:xfrm>
            <a:off x="717176" y="4179794"/>
            <a:ext cx="2835088" cy="2129117"/>
          </a:xfrm>
          <a:prstGeom prst="rect">
            <a:avLst/>
          </a:prstGeom>
        </p:spPr>
      </p:pic>
      <p:sp>
        <p:nvSpPr>
          <p:cNvPr id="6" name="object 6"/>
          <p:cNvSpPr txBox="1">
            <a:spLocks noGrp="1"/>
          </p:cNvSpPr>
          <p:nvPr>
            <p:ph type="sldNum" sz="quarter" idx="7"/>
          </p:nvPr>
        </p:nvSpPr>
        <p:spPr>
          <a:xfrm>
            <a:off x="6457950" y="6455729"/>
            <a:ext cx="2057400" cy="166370"/>
          </a:xfrm>
          <a:prstGeom prst="rect">
            <a:avLst/>
          </a:prstGeom>
        </p:spPr>
        <p:txBody>
          <a:bodyPr vert="horz" wrap="square" lIns="0" tIns="3922" rIns="0" bIns="0" rtlCol="0">
            <a:spAutoFit/>
          </a:bodyPr>
          <a:lstStyle/>
          <a:p>
            <a:pPr marL="38100">
              <a:lnSpc>
                <a:spcPct val="100000"/>
              </a:lnSpc>
              <a:spcBef>
                <a:spcPts val="35"/>
              </a:spcBef>
            </a:pPr>
            <a:fld id="{81D60167-4931-47E6-BA6A-407CBD079E47}" type="slidenum">
              <a:rPr sz="1060" dirty="0"/>
              <a:t>11</a:t>
            </a:fld>
            <a:endParaRPr sz="1060" dirty="0"/>
          </a:p>
        </p:txBody>
      </p:sp>
      <p:sp>
        <p:nvSpPr>
          <p:cNvPr id="7" name="Oval 6"/>
          <p:cNvSpPr/>
          <p:nvPr/>
        </p:nvSpPr>
        <p:spPr>
          <a:xfrm>
            <a:off x="1277655" y="4931201"/>
            <a:ext cx="501041" cy="47598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2339175" y="4939673"/>
            <a:ext cx="501041" cy="47598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08183" y="438070"/>
            <a:ext cx="6886015" cy="527050"/>
          </a:xfrm>
          <a:prstGeom prst="rect">
            <a:avLst/>
          </a:prstGeom>
        </p:spPr>
        <p:txBody>
          <a:bodyPr vert="horz" wrap="square" lIns="0" tIns="11205" rIns="0" bIns="0" rtlCol="0">
            <a:spAutoFit/>
          </a:bodyPr>
          <a:lstStyle/>
          <a:p>
            <a:pPr marL="12700">
              <a:lnSpc>
                <a:spcPct val="100000"/>
              </a:lnSpc>
              <a:spcBef>
                <a:spcPts val="100"/>
              </a:spcBef>
            </a:pPr>
            <a:r>
              <a:rPr sz="3355" spc="-5" dirty="0"/>
              <a:t>Seeded Segmentation </a:t>
            </a:r>
            <a:r>
              <a:rPr sz="3355" dirty="0"/>
              <a:t>(Region</a:t>
            </a:r>
            <a:r>
              <a:rPr sz="3355" spc="-300" dirty="0"/>
              <a:t> </a:t>
            </a:r>
            <a:r>
              <a:rPr sz="3355" spc="-15" dirty="0"/>
              <a:t>Growing)</a:t>
            </a:r>
            <a:endParaRPr sz="3355"/>
          </a:p>
        </p:txBody>
      </p:sp>
      <p:sp>
        <p:nvSpPr>
          <p:cNvPr id="3" name="object 3"/>
          <p:cNvSpPr txBox="1"/>
          <p:nvPr/>
        </p:nvSpPr>
        <p:spPr>
          <a:xfrm>
            <a:off x="533627" y="1188941"/>
            <a:ext cx="7563410" cy="1565910"/>
          </a:xfrm>
          <a:prstGeom prst="rect">
            <a:avLst/>
          </a:prstGeom>
        </p:spPr>
        <p:txBody>
          <a:bodyPr vert="horz" wrap="square" lIns="0" tIns="91888" rIns="0" bIns="0" rtlCol="0">
            <a:spAutoFit/>
          </a:bodyPr>
          <a:lstStyle/>
          <a:p>
            <a:pPr marL="558800" indent="-546100">
              <a:lnSpc>
                <a:spcPct val="100000"/>
              </a:lnSpc>
              <a:spcBef>
                <a:spcPts val="820"/>
              </a:spcBef>
              <a:buAutoNum type="arabicPeriod"/>
              <a:tabLst>
                <a:tab pos="558165" algn="l"/>
                <a:tab pos="558800" algn="l"/>
              </a:tabLst>
            </a:pPr>
            <a:r>
              <a:rPr sz="3000" spc="-5" dirty="0">
                <a:latin typeface="Calibri" panose="020F0502020204030204"/>
                <a:cs typeface="Calibri" panose="020F0502020204030204"/>
              </a:rPr>
              <a:t>Choose </a:t>
            </a:r>
            <a:r>
              <a:rPr sz="3000" spc="-10" dirty="0">
                <a:latin typeface="Calibri" panose="020F0502020204030204"/>
                <a:cs typeface="Calibri" panose="020F0502020204030204"/>
              </a:rPr>
              <a:t>the </a:t>
            </a:r>
            <a:r>
              <a:rPr sz="3000" spc="-5" dirty="0">
                <a:latin typeface="Calibri" panose="020F0502020204030204"/>
                <a:cs typeface="Calibri" panose="020F0502020204030204"/>
              </a:rPr>
              <a:t>seed</a:t>
            </a:r>
            <a:r>
              <a:rPr sz="3000" spc="-80" dirty="0">
                <a:latin typeface="Calibri" panose="020F0502020204030204"/>
                <a:cs typeface="Calibri" panose="020F0502020204030204"/>
              </a:rPr>
              <a:t> </a:t>
            </a:r>
            <a:r>
              <a:rPr sz="3000" spc="-10" dirty="0">
                <a:latin typeface="Calibri" panose="020F0502020204030204"/>
                <a:cs typeface="Calibri" panose="020F0502020204030204"/>
              </a:rPr>
              <a:t>pixel</a:t>
            </a:r>
            <a:endParaRPr sz="3000">
              <a:latin typeface="Calibri" panose="020F0502020204030204"/>
              <a:cs typeface="Calibri" panose="020F0502020204030204"/>
            </a:endParaRPr>
          </a:p>
          <a:p>
            <a:pPr marL="558165" marR="5080" indent="-546100">
              <a:lnSpc>
                <a:spcPct val="100000"/>
              </a:lnSpc>
              <a:spcBef>
                <a:spcPts val="700"/>
              </a:spcBef>
              <a:buAutoNum type="arabicPeriod"/>
              <a:tabLst>
                <a:tab pos="558165" algn="l"/>
                <a:tab pos="558800" algn="l"/>
              </a:tabLst>
            </a:pPr>
            <a:r>
              <a:rPr sz="3000" spc="-10" dirty="0">
                <a:latin typeface="Calibri" panose="020F0502020204030204"/>
                <a:cs typeface="Calibri" panose="020F0502020204030204"/>
              </a:rPr>
              <a:t>Check the </a:t>
            </a:r>
            <a:r>
              <a:rPr sz="3000" spc="5" dirty="0">
                <a:latin typeface="Calibri" panose="020F0502020204030204"/>
                <a:cs typeface="Calibri" panose="020F0502020204030204"/>
              </a:rPr>
              <a:t>neighboring </a:t>
            </a:r>
            <a:r>
              <a:rPr sz="3000" spc="-5" dirty="0">
                <a:latin typeface="Calibri" panose="020F0502020204030204"/>
                <a:cs typeface="Calibri" panose="020F0502020204030204"/>
              </a:rPr>
              <a:t>pixels </a:t>
            </a:r>
            <a:r>
              <a:rPr sz="3000" spc="-10" dirty="0">
                <a:latin typeface="Calibri" panose="020F0502020204030204"/>
                <a:cs typeface="Calibri" panose="020F0502020204030204"/>
              </a:rPr>
              <a:t>and add them</a:t>
            </a:r>
            <a:r>
              <a:rPr sz="3000" spc="-310" dirty="0">
                <a:latin typeface="Calibri" panose="020F0502020204030204"/>
                <a:cs typeface="Calibri" panose="020F0502020204030204"/>
              </a:rPr>
              <a:t> </a:t>
            </a:r>
            <a:r>
              <a:rPr sz="3000" spc="-20" dirty="0">
                <a:latin typeface="Calibri" panose="020F0502020204030204"/>
                <a:cs typeface="Calibri" panose="020F0502020204030204"/>
              </a:rPr>
              <a:t>to  </a:t>
            </a:r>
            <a:r>
              <a:rPr sz="3000" spc="-10" dirty="0">
                <a:latin typeface="Calibri" panose="020F0502020204030204"/>
                <a:cs typeface="Calibri" panose="020F0502020204030204"/>
              </a:rPr>
              <a:t>the </a:t>
            </a:r>
            <a:r>
              <a:rPr sz="3000" spc="5" dirty="0">
                <a:latin typeface="Calibri" panose="020F0502020204030204"/>
                <a:cs typeface="Calibri" panose="020F0502020204030204"/>
              </a:rPr>
              <a:t>region </a:t>
            </a:r>
            <a:r>
              <a:rPr sz="3000" spc="10" dirty="0">
                <a:latin typeface="Calibri" panose="020F0502020204030204"/>
                <a:cs typeface="Calibri" panose="020F0502020204030204"/>
              </a:rPr>
              <a:t>if </a:t>
            </a:r>
            <a:r>
              <a:rPr sz="3000" spc="-5" dirty="0">
                <a:latin typeface="Calibri" panose="020F0502020204030204"/>
                <a:cs typeface="Calibri" panose="020F0502020204030204"/>
              </a:rPr>
              <a:t>they </a:t>
            </a:r>
            <a:r>
              <a:rPr sz="3000" spc="-10" dirty="0">
                <a:latin typeface="Calibri" panose="020F0502020204030204"/>
                <a:cs typeface="Calibri" panose="020F0502020204030204"/>
              </a:rPr>
              <a:t>are </a:t>
            </a:r>
            <a:r>
              <a:rPr sz="3000" spc="-5" dirty="0">
                <a:latin typeface="Calibri" panose="020F0502020204030204"/>
                <a:cs typeface="Calibri" panose="020F0502020204030204"/>
              </a:rPr>
              <a:t>similar </a:t>
            </a:r>
            <a:r>
              <a:rPr sz="3000" spc="-20" dirty="0">
                <a:latin typeface="Calibri" panose="020F0502020204030204"/>
                <a:cs typeface="Calibri" panose="020F0502020204030204"/>
              </a:rPr>
              <a:t>to </a:t>
            </a:r>
            <a:r>
              <a:rPr sz="3000" spc="-10" dirty="0">
                <a:latin typeface="Calibri" panose="020F0502020204030204"/>
                <a:cs typeface="Calibri" panose="020F0502020204030204"/>
              </a:rPr>
              <a:t>the</a:t>
            </a:r>
            <a:r>
              <a:rPr sz="3000" spc="-350" dirty="0">
                <a:latin typeface="Calibri" panose="020F0502020204030204"/>
                <a:cs typeface="Calibri" panose="020F0502020204030204"/>
              </a:rPr>
              <a:t> </a:t>
            </a:r>
            <a:r>
              <a:rPr sz="3000" spc="-5" dirty="0">
                <a:latin typeface="Calibri" panose="020F0502020204030204"/>
                <a:cs typeface="Calibri" panose="020F0502020204030204"/>
              </a:rPr>
              <a:t>seed</a:t>
            </a:r>
            <a:endParaRPr sz="3000">
              <a:latin typeface="Calibri" panose="020F0502020204030204"/>
              <a:cs typeface="Calibri" panose="020F0502020204030204"/>
            </a:endParaRPr>
          </a:p>
        </p:txBody>
      </p:sp>
      <p:pic>
        <p:nvPicPr>
          <p:cNvPr id="5" name="object 5"/>
          <p:cNvPicPr/>
          <p:nvPr/>
        </p:nvPicPr>
        <p:blipFill>
          <a:blip r:embed="rId2" cstate="print"/>
          <a:stretch>
            <a:fillRect/>
          </a:stretch>
        </p:blipFill>
        <p:spPr>
          <a:xfrm>
            <a:off x="717176" y="4179794"/>
            <a:ext cx="2835088" cy="2129117"/>
          </a:xfrm>
          <a:prstGeom prst="rect">
            <a:avLst/>
          </a:prstGeom>
        </p:spPr>
      </p:pic>
      <p:pic>
        <p:nvPicPr>
          <p:cNvPr id="6" name="object 6"/>
          <p:cNvPicPr/>
          <p:nvPr/>
        </p:nvPicPr>
        <p:blipFill>
          <a:blip r:embed="rId3" cstate="print"/>
          <a:stretch>
            <a:fillRect/>
          </a:stretch>
        </p:blipFill>
        <p:spPr>
          <a:xfrm>
            <a:off x="3697941" y="4179794"/>
            <a:ext cx="2913529" cy="2129117"/>
          </a:xfrm>
          <a:prstGeom prst="rect">
            <a:avLst/>
          </a:prstGeom>
        </p:spPr>
      </p:pic>
      <p:sp>
        <p:nvSpPr>
          <p:cNvPr id="7" name="object 7"/>
          <p:cNvSpPr txBox="1">
            <a:spLocks noGrp="1"/>
          </p:cNvSpPr>
          <p:nvPr>
            <p:ph type="sldNum" sz="quarter" idx="7"/>
          </p:nvPr>
        </p:nvSpPr>
        <p:spPr>
          <a:xfrm>
            <a:off x="6457950" y="6455729"/>
            <a:ext cx="2057400" cy="166370"/>
          </a:xfrm>
          <a:prstGeom prst="rect">
            <a:avLst/>
          </a:prstGeom>
        </p:spPr>
        <p:txBody>
          <a:bodyPr vert="horz" wrap="square" lIns="0" tIns="3922" rIns="0" bIns="0" rtlCol="0">
            <a:spAutoFit/>
          </a:bodyPr>
          <a:lstStyle/>
          <a:p>
            <a:pPr marL="38100">
              <a:lnSpc>
                <a:spcPct val="100000"/>
              </a:lnSpc>
              <a:spcBef>
                <a:spcPts val="35"/>
              </a:spcBef>
            </a:pPr>
            <a:fld id="{81D60167-4931-47E6-BA6A-407CBD079E47}" type="slidenum">
              <a:rPr sz="1060" dirty="0"/>
              <a:t>12</a:t>
            </a:fld>
            <a:endParaRPr sz="1060" dirty="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08183" y="438070"/>
            <a:ext cx="6886015" cy="527050"/>
          </a:xfrm>
          <a:prstGeom prst="rect">
            <a:avLst/>
          </a:prstGeom>
        </p:spPr>
        <p:txBody>
          <a:bodyPr vert="horz" wrap="square" lIns="0" tIns="11205" rIns="0" bIns="0" rtlCol="0">
            <a:spAutoFit/>
          </a:bodyPr>
          <a:lstStyle/>
          <a:p>
            <a:pPr marL="12700">
              <a:lnSpc>
                <a:spcPct val="100000"/>
              </a:lnSpc>
              <a:spcBef>
                <a:spcPts val="100"/>
              </a:spcBef>
            </a:pPr>
            <a:r>
              <a:rPr sz="3355" spc="-5" dirty="0"/>
              <a:t>Seeded Segmentation </a:t>
            </a:r>
            <a:r>
              <a:rPr sz="3355" dirty="0"/>
              <a:t>(Region</a:t>
            </a:r>
            <a:r>
              <a:rPr sz="3355" spc="-300" dirty="0"/>
              <a:t> </a:t>
            </a:r>
            <a:r>
              <a:rPr sz="3355" spc="-15" dirty="0"/>
              <a:t>Growing)</a:t>
            </a:r>
            <a:endParaRPr sz="3355"/>
          </a:p>
        </p:txBody>
      </p:sp>
      <p:sp>
        <p:nvSpPr>
          <p:cNvPr id="3" name="object 3"/>
          <p:cNvSpPr txBox="1"/>
          <p:nvPr/>
        </p:nvSpPr>
        <p:spPr>
          <a:xfrm>
            <a:off x="533627" y="1188941"/>
            <a:ext cx="8057029" cy="2579370"/>
          </a:xfrm>
          <a:prstGeom prst="rect">
            <a:avLst/>
          </a:prstGeom>
        </p:spPr>
        <p:txBody>
          <a:bodyPr vert="horz" wrap="square" lIns="0" tIns="91888" rIns="0" bIns="0" rtlCol="0">
            <a:spAutoFit/>
          </a:bodyPr>
          <a:lstStyle/>
          <a:p>
            <a:pPr marL="558800" indent="-546100">
              <a:lnSpc>
                <a:spcPct val="100000"/>
              </a:lnSpc>
              <a:spcBef>
                <a:spcPts val="820"/>
              </a:spcBef>
              <a:buAutoNum type="arabicPeriod"/>
              <a:tabLst>
                <a:tab pos="558165" algn="l"/>
                <a:tab pos="558800" algn="l"/>
              </a:tabLst>
            </a:pPr>
            <a:r>
              <a:rPr sz="3000" spc="-5" dirty="0">
                <a:latin typeface="Calibri" panose="020F0502020204030204"/>
                <a:cs typeface="Calibri" panose="020F0502020204030204"/>
              </a:rPr>
              <a:t>Choose </a:t>
            </a:r>
            <a:r>
              <a:rPr sz="3000" spc="-10" dirty="0">
                <a:latin typeface="Calibri" panose="020F0502020204030204"/>
                <a:cs typeface="Calibri" panose="020F0502020204030204"/>
              </a:rPr>
              <a:t>the </a:t>
            </a:r>
            <a:r>
              <a:rPr sz="3000" spc="-5" dirty="0">
                <a:latin typeface="Calibri" panose="020F0502020204030204"/>
                <a:cs typeface="Calibri" panose="020F0502020204030204"/>
              </a:rPr>
              <a:t>seed</a:t>
            </a:r>
            <a:r>
              <a:rPr sz="3000" spc="-75" dirty="0">
                <a:latin typeface="Calibri" panose="020F0502020204030204"/>
                <a:cs typeface="Calibri" panose="020F0502020204030204"/>
              </a:rPr>
              <a:t> </a:t>
            </a:r>
            <a:r>
              <a:rPr sz="3000" spc="-10" dirty="0">
                <a:latin typeface="Calibri" panose="020F0502020204030204"/>
                <a:cs typeface="Calibri" panose="020F0502020204030204"/>
              </a:rPr>
              <a:t>pixel</a:t>
            </a:r>
            <a:endParaRPr sz="3000">
              <a:latin typeface="Calibri" panose="020F0502020204030204"/>
              <a:cs typeface="Calibri" panose="020F0502020204030204"/>
            </a:endParaRPr>
          </a:p>
          <a:p>
            <a:pPr marL="558165" marR="563880" indent="-546100">
              <a:lnSpc>
                <a:spcPct val="100000"/>
              </a:lnSpc>
              <a:spcBef>
                <a:spcPts val="700"/>
              </a:spcBef>
              <a:buAutoNum type="arabicPeriod"/>
              <a:tabLst>
                <a:tab pos="558165" algn="l"/>
                <a:tab pos="558800" algn="l"/>
              </a:tabLst>
            </a:pPr>
            <a:r>
              <a:rPr sz="3000" spc="-10" dirty="0">
                <a:latin typeface="Calibri" panose="020F0502020204030204"/>
                <a:cs typeface="Calibri" panose="020F0502020204030204"/>
              </a:rPr>
              <a:t>Check the </a:t>
            </a:r>
            <a:r>
              <a:rPr sz="3000" spc="5" dirty="0">
                <a:latin typeface="Calibri" panose="020F0502020204030204"/>
                <a:cs typeface="Calibri" panose="020F0502020204030204"/>
              </a:rPr>
              <a:t>neighboring </a:t>
            </a:r>
            <a:r>
              <a:rPr sz="3000" spc="-5" dirty="0">
                <a:latin typeface="Calibri" panose="020F0502020204030204"/>
                <a:cs typeface="Calibri" panose="020F0502020204030204"/>
              </a:rPr>
              <a:t>pixels </a:t>
            </a:r>
            <a:r>
              <a:rPr sz="3000" spc="-10" dirty="0">
                <a:latin typeface="Calibri" panose="020F0502020204030204"/>
                <a:cs typeface="Calibri" panose="020F0502020204030204"/>
              </a:rPr>
              <a:t>and add them</a:t>
            </a:r>
            <a:r>
              <a:rPr sz="3000" spc="-310" dirty="0">
                <a:latin typeface="Calibri" panose="020F0502020204030204"/>
                <a:cs typeface="Calibri" panose="020F0502020204030204"/>
              </a:rPr>
              <a:t> </a:t>
            </a:r>
            <a:r>
              <a:rPr sz="3000" spc="-20" dirty="0">
                <a:latin typeface="Calibri" panose="020F0502020204030204"/>
                <a:cs typeface="Calibri" panose="020F0502020204030204"/>
              </a:rPr>
              <a:t>to  </a:t>
            </a:r>
            <a:r>
              <a:rPr sz="3000" spc="-10" dirty="0">
                <a:latin typeface="Calibri" panose="020F0502020204030204"/>
                <a:cs typeface="Calibri" panose="020F0502020204030204"/>
              </a:rPr>
              <a:t>the </a:t>
            </a:r>
            <a:r>
              <a:rPr sz="3000" spc="5" dirty="0">
                <a:latin typeface="Calibri" panose="020F0502020204030204"/>
                <a:cs typeface="Calibri" panose="020F0502020204030204"/>
              </a:rPr>
              <a:t>region </a:t>
            </a:r>
            <a:r>
              <a:rPr sz="3000" spc="10" dirty="0">
                <a:latin typeface="Calibri" panose="020F0502020204030204"/>
                <a:cs typeface="Calibri" panose="020F0502020204030204"/>
              </a:rPr>
              <a:t>if </a:t>
            </a:r>
            <a:r>
              <a:rPr sz="3000" spc="-5" dirty="0">
                <a:latin typeface="Calibri" panose="020F0502020204030204"/>
                <a:cs typeface="Calibri" panose="020F0502020204030204"/>
              </a:rPr>
              <a:t>they </a:t>
            </a:r>
            <a:r>
              <a:rPr sz="3000" spc="-10" dirty="0">
                <a:latin typeface="Calibri" panose="020F0502020204030204"/>
                <a:cs typeface="Calibri" panose="020F0502020204030204"/>
              </a:rPr>
              <a:t>are </a:t>
            </a:r>
            <a:r>
              <a:rPr sz="3000" spc="-5" dirty="0">
                <a:latin typeface="Calibri" panose="020F0502020204030204"/>
                <a:cs typeface="Calibri" panose="020F0502020204030204"/>
              </a:rPr>
              <a:t>similar </a:t>
            </a:r>
            <a:r>
              <a:rPr sz="3000" spc="-20" dirty="0">
                <a:latin typeface="Calibri" panose="020F0502020204030204"/>
                <a:cs typeface="Calibri" panose="020F0502020204030204"/>
              </a:rPr>
              <a:t>to </a:t>
            </a:r>
            <a:r>
              <a:rPr sz="3000" spc="-10" dirty="0">
                <a:latin typeface="Calibri" panose="020F0502020204030204"/>
                <a:cs typeface="Calibri" panose="020F0502020204030204"/>
              </a:rPr>
              <a:t>the</a:t>
            </a:r>
            <a:r>
              <a:rPr sz="3000" spc="-350" dirty="0">
                <a:latin typeface="Calibri" panose="020F0502020204030204"/>
                <a:cs typeface="Calibri" panose="020F0502020204030204"/>
              </a:rPr>
              <a:t> </a:t>
            </a:r>
            <a:r>
              <a:rPr sz="3000" spc="-5" dirty="0">
                <a:latin typeface="Calibri" panose="020F0502020204030204"/>
                <a:cs typeface="Calibri" panose="020F0502020204030204"/>
              </a:rPr>
              <a:t>seed</a:t>
            </a:r>
            <a:endParaRPr sz="3000">
              <a:latin typeface="Calibri" panose="020F0502020204030204"/>
              <a:cs typeface="Calibri" panose="020F0502020204030204"/>
            </a:endParaRPr>
          </a:p>
          <a:p>
            <a:pPr marL="558165" marR="5080" indent="-546100">
              <a:lnSpc>
                <a:spcPct val="100000"/>
              </a:lnSpc>
              <a:spcBef>
                <a:spcPts val="700"/>
              </a:spcBef>
              <a:buAutoNum type="arabicPeriod"/>
              <a:tabLst>
                <a:tab pos="558165" algn="l"/>
                <a:tab pos="558800" algn="l"/>
              </a:tabLst>
            </a:pPr>
            <a:r>
              <a:rPr sz="3000" spc="-30" dirty="0">
                <a:latin typeface="Calibri" panose="020F0502020204030204"/>
                <a:cs typeface="Calibri" panose="020F0502020204030204"/>
              </a:rPr>
              <a:t>Repeat </a:t>
            </a:r>
            <a:r>
              <a:rPr sz="3000" spc="-20" dirty="0">
                <a:latin typeface="Calibri" panose="020F0502020204030204"/>
                <a:cs typeface="Calibri" panose="020F0502020204030204"/>
              </a:rPr>
              <a:t>step </a:t>
            </a:r>
            <a:r>
              <a:rPr sz="3000" dirty="0">
                <a:latin typeface="Calibri" panose="020F0502020204030204"/>
                <a:cs typeface="Calibri" panose="020F0502020204030204"/>
              </a:rPr>
              <a:t>2 </a:t>
            </a:r>
            <a:r>
              <a:rPr sz="3000" spc="-45" dirty="0">
                <a:latin typeface="Calibri" panose="020F0502020204030204"/>
                <a:cs typeface="Calibri" panose="020F0502020204030204"/>
              </a:rPr>
              <a:t>for </a:t>
            </a:r>
            <a:r>
              <a:rPr sz="3000" spc="-20" dirty="0">
                <a:latin typeface="Calibri" panose="020F0502020204030204"/>
                <a:cs typeface="Calibri" panose="020F0502020204030204"/>
              </a:rPr>
              <a:t>each </a:t>
            </a:r>
            <a:r>
              <a:rPr sz="3000" dirty="0">
                <a:latin typeface="Calibri" panose="020F0502020204030204"/>
                <a:cs typeface="Calibri" panose="020F0502020204030204"/>
              </a:rPr>
              <a:t>of </a:t>
            </a:r>
            <a:r>
              <a:rPr sz="3000" spc="-10" dirty="0">
                <a:latin typeface="Calibri" panose="020F0502020204030204"/>
                <a:cs typeface="Calibri" panose="020F0502020204030204"/>
              </a:rPr>
              <a:t>the </a:t>
            </a:r>
            <a:r>
              <a:rPr sz="3000" spc="-5" dirty="0">
                <a:latin typeface="Calibri" panose="020F0502020204030204"/>
                <a:cs typeface="Calibri" panose="020F0502020204030204"/>
              </a:rPr>
              <a:t>newly added </a:t>
            </a:r>
            <a:r>
              <a:rPr sz="3000" spc="-10" dirty="0">
                <a:latin typeface="Calibri" panose="020F0502020204030204"/>
                <a:cs typeface="Calibri" panose="020F0502020204030204"/>
              </a:rPr>
              <a:t>pixels;  </a:t>
            </a:r>
            <a:r>
              <a:rPr sz="3000" spc="-20" dirty="0">
                <a:latin typeface="Calibri" panose="020F0502020204030204"/>
                <a:cs typeface="Calibri" panose="020F0502020204030204"/>
              </a:rPr>
              <a:t>stop </a:t>
            </a:r>
            <a:r>
              <a:rPr sz="3000" spc="10" dirty="0">
                <a:latin typeface="Calibri" panose="020F0502020204030204"/>
                <a:cs typeface="Calibri" panose="020F0502020204030204"/>
              </a:rPr>
              <a:t>if </a:t>
            </a:r>
            <a:r>
              <a:rPr sz="3000" spc="5" dirty="0">
                <a:latin typeface="Calibri" panose="020F0502020204030204"/>
                <a:cs typeface="Calibri" panose="020F0502020204030204"/>
              </a:rPr>
              <a:t>no </a:t>
            </a:r>
            <a:r>
              <a:rPr sz="3000" dirty="0">
                <a:latin typeface="Calibri" panose="020F0502020204030204"/>
                <a:cs typeface="Calibri" panose="020F0502020204030204"/>
              </a:rPr>
              <a:t>more </a:t>
            </a:r>
            <a:r>
              <a:rPr sz="3000" spc="-5" dirty="0">
                <a:latin typeface="Calibri" panose="020F0502020204030204"/>
                <a:cs typeface="Calibri" panose="020F0502020204030204"/>
              </a:rPr>
              <a:t>pixels </a:t>
            </a:r>
            <a:r>
              <a:rPr sz="3000" spc="-25" dirty="0">
                <a:latin typeface="Calibri" panose="020F0502020204030204"/>
                <a:cs typeface="Calibri" panose="020F0502020204030204"/>
              </a:rPr>
              <a:t>can </a:t>
            </a:r>
            <a:r>
              <a:rPr sz="3000" spc="5" dirty="0">
                <a:latin typeface="Calibri" panose="020F0502020204030204"/>
                <a:cs typeface="Calibri" panose="020F0502020204030204"/>
              </a:rPr>
              <a:t>be</a:t>
            </a:r>
            <a:r>
              <a:rPr sz="3000" spc="-395" dirty="0">
                <a:latin typeface="Calibri" panose="020F0502020204030204"/>
                <a:cs typeface="Calibri" panose="020F0502020204030204"/>
              </a:rPr>
              <a:t> </a:t>
            </a:r>
            <a:r>
              <a:rPr sz="3000" spc="-5" dirty="0">
                <a:latin typeface="Calibri" panose="020F0502020204030204"/>
                <a:cs typeface="Calibri" panose="020F0502020204030204"/>
              </a:rPr>
              <a:t>added</a:t>
            </a:r>
            <a:endParaRPr sz="3000">
              <a:latin typeface="Calibri" panose="020F0502020204030204"/>
              <a:cs typeface="Calibri" panose="020F0502020204030204"/>
            </a:endParaRPr>
          </a:p>
        </p:txBody>
      </p:sp>
      <p:pic>
        <p:nvPicPr>
          <p:cNvPr id="5" name="object 5"/>
          <p:cNvPicPr/>
          <p:nvPr/>
        </p:nvPicPr>
        <p:blipFill>
          <a:blip r:embed="rId2" cstate="print"/>
          <a:stretch>
            <a:fillRect/>
          </a:stretch>
        </p:blipFill>
        <p:spPr>
          <a:xfrm>
            <a:off x="717176" y="4179794"/>
            <a:ext cx="2835088" cy="2129117"/>
          </a:xfrm>
          <a:prstGeom prst="rect">
            <a:avLst/>
          </a:prstGeom>
        </p:spPr>
      </p:pic>
      <p:pic>
        <p:nvPicPr>
          <p:cNvPr id="6" name="object 6"/>
          <p:cNvPicPr/>
          <p:nvPr/>
        </p:nvPicPr>
        <p:blipFill>
          <a:blip r:embed="rId3" cstate="print"/>
          <a:stretch>
            <a:fillRect/>
          </a:stretch>
        </p:blipFill>
        <p:spPr>
          <a:xfrm>
            <a:off x="3706831" y="3991834"/>
            <a:ext cx="2913529" cy="2129117"/>
          </a:xfrm>
          <a:prstGeom prst="rect">
            <a:avLst/>
          </a:prstGeom>
        </p:spPr>
      </p:pic>
      <p:sp>
        <p:nvSpPr>
          <p:cNvPr id="7" name="object 7"/>
          <p:cNvSpPr txBox="1"/>
          <p:nvPr/>
        </p:nvSpPr>
        <p:spPr>
          <a:xfrm>
            <a:off x="3423701" y="6072164"/>
            <a:ext cx="4997824" cy="404495"/>
          </a:xfrm>
          <a:prstGeom prst="rect">
            <a:avLst/>
          </a:prstGeom>
        </p:spPr>
        <p:txBody>
          <a:bodyPr vert="horz" wrap="square" lIns="0" tIns="11205" rIns="0" bIns="0" rtlCol="0">
            <a:spAutoFit/>
          </a:bodyPr>
          <a:lstStyle/>
          <a:p>
            <a:pPr marR="5080" algn="r">
              <a:lnSpc>
                <a:spcPts val="815"/>
              </a:lnSpc>
              <a:spcBef>
                <a:spcPts val="100"/>
              </a:spcBef>
            </a:pPr>
            <a:r>
              <a:rPr sz="1145" spc="40" dirty="0">
                <a:solidFill>
                  <a:srgbClr val="898989"/>
                </a:solidFill>
                <a:latin typeface="Times New Roman" panose="02020603050405020304" pitchFamily="18" charset="0"/>
                <a:cs typeface="Times New Roman" panose="02020603050405020304" pitchFamily="18" charset="0"/>
              </a:rPr>
              <a:t>28</a:t>
            </a:r>
            <a:endParaRPr sz="1145">
              <a:latin typeface="Times New Roman" panose="02020603050405020304" pitchFamily="18" charset="0"/>
              <a:cs typeface="Times New Roman" panose="02020603050405020304" pitchFamily="18" charset="0"/>
            </a:endParaRPr>
          </a:p>
          <a:p>
            <a:pPr marL="12700">
              <a:lnSpc>
                <a:spcPts val="2255"/>
              </a:lnSpc>
            </a:pPr>
            <a:r>
              <a:rPr sz="2205" spc="105" dirty="0">
                <a:latin typeface="Times New Roman" panose="02020603050405020304" pitchFamily="18" charset="0"/>
                <a:cs typeface="Times New Roman" panose="02020603050405020304" pitchFamily="18" charset="0"/>
              </a:rPr>
              <a:t>neighboring </a:t>
            </a:r>
            <a:r>
              <a:rPr sz="2205" spc="75" dirty="0">
                <a:latin typeface="Times New Roman" panose="02020603050405020304" pitchFamily="18" charset="0"/>
                <a:cs typeface="Times New Roman" panose="02020603050405020304" pitchFamily="18" charset="0"/>
              </a:rPr>
              <a:t>pixels </a:t>
            </a:r>
            <a:r>
              <a:rPr lang="en-US" sz="2205" spc="75" dirty="0">
                <a:latin typeface="Times New Roman" panose="02020603050405020304" pitchFamily="18" charset="0"/>
                <a:cs typeface="Times New Roman" panose="02020603050405020304" pitchFamily="18" charset="0"/>
              </a:rPr>
              <a:t>- </a:t>
            </a:r>
            <a:r>
              <a:rPr sz="2205" spc="-20" dirty="0">
                <a:latin typeface="Times New Roman" panose="02020603050405020304" pitchFamily="18" charset="0"/>
                <a:cs typeface="Times New Roman" panose="02020603050405020304" pitchFamily="18" charset="0"/>
              </a:rPr>
              <a:t>seed</a:t>
            </a:r>
            <a:r>
              <a:rPr sz="2205" i="1" spc="-20" dirty="0">
                <a:latin typeface="Times New Roman" panose="02020603050405020304" pitchFamily="18" charset="0"/>
                <a:cs typeface="Times New Roman" panose="02020603050405020304" pitchFamily="18" charset="0"/>
              </a:rPr>
              <a:t>| </a:t>
            </a:r>
            <a:r>
              <a:rPr sz="2205" i="1" spc="215" dirty="0">
                <a:latin typeface="Times New Roman" panose="02020603050405020304" pitchFamily="18" charset="0"/>
                <a:cs typeface="Times New Roman" panose="02020603050405020304" pitchFamily="18" charset="0"/>
              </a:rPr>
              <a:t>&lt;</a:t>
            </a:r>
            <a:r>
              <a:rPr sz="2205" i="1" spc="-180" dirty="0">
                <a:latin typeface="Times New Roman" panose="02020603050405020304" pitchFamily="18" charset="0"/>
                <a:cs typeface="Times New Roman" panose="02020603050405020304" pitchFamily="18" charset="0"/>
              </a:rPr>
              <a:t> </a:t>
            </a:r>
            <a:r>
              <a:rPr sz="2205" i="1" spc="125" dirty="0">
                <a:latin typeface="Times New Roman" panose="02020603050405020304" pitchFamily="18" charset="0"/>
                <a:cs typeface="Times New Roman" panose="02020603050405020304" pitchFamily="18" charset="0"/>
              </a:rPr>
              <a:t>Threshold</a:t>
            </a:r>
            <a:endParaRPr sz="2205">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sym typeface="+mn-ea"/>
              </a:rPr>
              <a:t>分水岭分割算法</a:t>
            </a:r>
            <a:endParaRPr lang="zh-CN" altLang="en-US"/>
          </a:p>
        </p:txBody>
      </p:sp>
      <p:sp>
        <p:nvSpPr>
          <p:cNvPr id="3" name="内容占位符 2"/>
          <p:cNvSpPr>
            <a:spLocks noGrp="1"/>
          </p:cNvSpPr>
          <p:nvPr>
            <p:ph idx="1"/>
          </p:nvPr>
        </p:nvSpPr>
        <p:spPr>
          <a:xfrm>
            <a:off x="698500" y="1253490"/>
            <a:ext cx="7886700" cy="2102485"/>
          </a:xfrm>
        </p:spPr>
        <p:txBody>
          <a:bodyPr/>
          <a:lstStyle/>
          <a:p>
            <a:r>
              <a:rPr lang="zh-CN" altLang="en-US" sz="2800">
                <a:sym typeface="+mn-ea"/>
              </a:rPr>
              <a:t>一种和阈值分割相关的方法：把图像看成是一个拓扑地形图，通过往集水盆注水得到不同的分割区域，不同部分的交界处标记为脊</a:t>
            </a:r>
            <a:endParaRPr lang="zh-CN" altLang="en-US" sz="2800"/>
          </a:p>
          <a:p>
            <a:pPr lvl="1"/>
            <a:endParaRPr lang="zh-CN" altLang="en-US" sz="2800"/>
          </a:p>
        </p:txBody>
      </p:sp>
      <p:sp>
        <p:nvSpPr>
          <p:cNvPr id="4" name="灯片编号占位符 3"/>
          <p:cNvSpPr>
            <a:spLocks noGrp="1"/>
          </p:cNvSpPr>
          <p:nvPr>
            <p:ph type="sldNum" sz="quarter" idx="12"/>
          </p:nvPr>
        </p:nvSpPr>
        <p:spPr/>
        <p:txBody>
          <a:bodyPr/>
          <a:lstStyle/>
          <a:p>
            <a:fld id="{54DA8740-04C3-4D9C-9880-E3F61E3A801B}" type="slidenum">
              <a:rPr lang="zh-CN" altLang="en-US" smtClean="0"/>
              <a:t>14</a:t>
            </a:fld>
            <a:endParaRPr lang="zh-CN" altLang="en-US" dirty="0"/>
          </a:p>
        </p:txBody>
      </p:sp>
      <p:pic>
        <p:nvPicPr>
          <p:cNvPr id="102" name="图片 101"/>
          <p:cNvPicPr/>
          <p:nvPr/>
        </p:nvPicPr>
        <p:blipFill>
          <a:blip r:embed="rId2" r:link="rId3"/>
          <a:stretch>
            <a:fillRect/>
          </a:stretch>
        </p:blipFill>
        <p:spPr>
          <a:xfrm>
            <a:off x="5950585" y="2713355"/>
            <a:ext cx="2783205" cy="3771265"/>
          </a:xfrm>
          <a:prstGeom prst="rect">
            <a:avLst/>
          </a:prstGeom>
          <a:noFill/>
          <a:ln w="9525">
            <a:noFill/>
          </a:ln>
        </p:spPr>
      </p:pic>
      <p:sp>
        <p:nvSpPr>
          <p:cNvPr id="7" name="文本框 6"/>
          <p:cNvSpPr txBox="1"/>
          <p:nvPr/>
        </p:nvSpPr>
        <p:spPr>
          <a:xfrm>
            <a:off x="0" y="6212840"/>
            <a:ext cx="9144635" cy="645160"/>
          </a:xfrm>
          <a:prstGeom prst="rect">
            <a:avLst/>
          </a:prstGeom>
          <a:solidFill>
            <a:schemeClr val="bg1"/>
          </a:solidFill>
        </p:spPr>
        <p:txBody>
          <a:bodyPr wrap="square" rtlCol="0" anchor="t">
            <a:spAutoFit/>
          </a:bodyPr>
          <a:lstStyle/>
          <a:p>
            <a:r>
              <a:rPr lang="zh-CN" altLang="en-US"/>
              <a:t>L.Vincent, P Soille. Watersheds in digital space: An efficientalgorithms based on immersion simulation[J]. IEEE Trans. on Pattern Analysisand Machine Intelligence, 1991, 13(6): 583-598.</a:t>
            </a:r>
          </a:p>
        </p:txBody>
      </p:sp>
      <p:pic>
        <p:nvPicPr>
          <p:cNvPr id="8" name="图片 7"/>
          <p:cNvPicPr>
            <a:picLocks noChangeAspect="1"/>
          </p:cNvPicPr>
          <p:nvPr/>
        </p:nvPicPr>
        <p:blipFill>
          <a:blip r:embed="rId4"/>
          <a:stretch>
            <a:fillRect/>
          </a:stretch>
        </p:blipFill>
        <p:spPr>
          <a:xfrm>
            <a:off x="3150235" y="3547110"/>
            <a:ext cx="1950720" cy="1950720"/>
          </a:xfrm>
          <a:prstGeom prst="rect">
            <a:avLst/>
          </a:prstGeom>
        </p:spPr>
      </p:pic>
      <p:pic>
        <p:nvPicPr>
          <p:cNvPr id="9" name="图片 8"/>
          <p:cNvPicPr>
            <a:picLocks noChangeAspect="1"/>
          </p:cNvPicPr>
          <p:nvPr/>
        </p:nvPicPr>
        <p:blipFill>
          <a:blip r:embed="rId5"/>
          <a:stretch>
            <a:fillRect/>
          </a:stretch>
        </p:blipFill>
        <p:spPr>
          <a:xfrm>
            <a:off x="770890" y="3547110"/>
            <a:ext cx="1950720" cy="1950720"/>
          </a:xfrm>
          <a:prstGeom prst="rect">
            <a:avLst/>
          </a:prstGeom>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分水岭分割算法</a:t>
            </a:r>
          </a:p>
        </p:txBody>
      </p:sp>
      <p:sp>
        <p:nvSpPr>
          <p:cNvPr id="3" name="内容占位符 2"/>
          <p:cNvSpPr>
            <a:spLocks noGrp="1"/>
          </p:cNvSpPr>
          <p:nvPr>
            <p:ph idx="1"/>
          </p:nvPr>
        </p:nvSpPr>
        <p:spPr/>
        <p:txBody>
          <a:bodyPr/>
          <a:lstStyle/>
          <a:p>
            <a:r>
              <a:rPr lang="zh-CN" altLang="en-US" sz="2800"/>
              <a:t>由于图像很少有被高亮的脊分开的暗色区域，所以一般使用平滑的梯度幅度图像做</a:t>
            </a:r>
          </a:p>
        </p:txBody>
      </p:sp>
      <p:sp>
        <p:nvSpPr>
          <p:cNvPr id="4" name="灯片编号占位符 3"/>
          <p:cNvSpPr>
            <a:spLocks noGrp="1"/>
          </p:cNvSpPr>
          <p:nvPr>
            <p:ph type="sldNum" sz="quarter" idx="12"/>
          </p:nvPr>
        </p:nvSpPr>
        <p:spPr/>
        <p:txBody>
          <a:bodyPr/>
          <a:lstStyle/>
          <a:p>
            <a:fld id="{54DA8740-04C3-4D9C-9880-E3F61E3A801B}" type="slidenum">
              <a:rPr lang="zh-CN" altLang="en-US" smtClean="0"/>
              <a:t>15</a:t>
            </a:fld>
            <a:endParaRPr lang="zh-CN" altLang="en-US" dirty="0"/>
          </a:p>
        </p:txBody>
      </p:sp>
      <p:pic>
        <p:nvPicPr>
          <p:cNvPr id="101" name="图片 100"/>
          <p:cNvPicPr/>
          <p:nvPr/>
        </p:nvPicPr>
        <p:blipFill>
          <a:blip r:embed="rId2" r:link="rId3"/>
          <a:stretch>
            <a:fillRect/>
          </a:stretch>
        </p:blipFill>
        <p:spPr>
          <a:xfrm>
            <a:off x="3384550" y="2564130"/>
            <a:ext cx="5415915" cy="2859405"/>
          </a:xfrm>
          <a:prstGeom prst="rect">
            <a:avLst/>
          </a:prstGeom>
          <a:noFill/>
          <a:ln w="9525">
            <a:noFill/>
          </a:ln>
        </p:spPr>
      </p:pic>
      <p:pic>
        <p:nvPicPr>
          <p:cNvPr id="9" name="图片 8"/>
          <p:cNvPicPr>
            <a:picLocks noChangeAspect="1"/>
          </p:cNvPicPr>
          <p:nvPr/>
        </p:nvPicPr>
        <p:blipFill>
          <a:blip r:embed="rId4"/>
          <a:stretch>
            <a:fillRect/>
          </a:stretch>
        </p:blipFill>
        <p:spPr>
          <a:xfrm>
            <a:off x="534035" y="3100705"/>
            <a:ext cx="1950720" cy="1950720"/>
          </a:xfrm>
          <a:prstGeom prst="rect">
            <a:avLst/>
          </a:prstGeom>
        </p:spPr>
      </p:pic>
      <p:sp>
        <p:nvSpPr>
          <p:cNvPr id="8" name="文本框 7"/>
          <p:cNvSpPr txBox="1"/>
          <p:nvPr/>
        </p:nvSpPr>
        <p:spPr>
          <a:xfrm>
            <a:off x="945515" y="5236210"/>
            <a:ext cx="868680" cy="368300"/>
          </a:xfrm>
          <a:prstGeom prst="rect">
            <a:avLst/>
          </a:prstGeom>
          <a:noFill/>
        </p:spPr>
        <p:txBody>
          <a:bodyPr wrap="none" rtlCol="0" anchor="t">
            <a:spAutoFit/>
          </a:bodyPr>
          <a:lstStyle/>
          <a:p>
            <a:r>
              <a:rPr lang="zh-CN" altLang="en-US">
                <a:sym typeface="+mn-ea"/>
              </a:rPr>
              <a:t>？？？</a:t>
            </a:r>
            <a:endParaRPr lang="zh-CN" altLang="en-US"/>
          </a:p>
        </p:txBody>
      </p:sp>
      <p:sp>
        <p:nvSpPr>
          <p:cNvPr id="10" name="文本框 9"/>
          <p:cNvSpPr txBox="1"/>
          <p:nvPr/>
        </p:nvSpPr>
        <p:spPr>
          <a:xfrm>
            <a:off x="5152390" y="5604510"/>
            <a:ext cx="3504565" cy="922020"/>
          </a:xfrm>
          <a:prstGeom prst="rect">
            <a:avLst/>
          </a:prstGeom>
          <a:noFill/>
        </p:spPr>
        <p:txBody>
          <a:bodyPr wrap="square" rtlCol="0" anchor="t">
            <a:spAutoFit/>
          </a:bodyPr>
          <a:lstStyle/>
          <a:p>
            <a:pPr marL="342900" indent="-342900">
              <a:buAutoNum type="arabicPeriod"/>
            </a:pPr>
            <a:r>
              <a:rPr lang="zh-CN" altLang="en-US">
                <a:sym typeface="+mn-ea"/>
              </a:rPr>
              <a:t>不同的水柱代表不同的组</a:t>
            </a:r>
          </a:p>
          <a:p>
            <a:pPr marL="342900" indent="-342900">
              <a:buAutoNum type="arabicPeriod"/>
            </a:pPr>
            <a:r>
              <a:rPr lang="zh-CN" altLang="en-US">
                <a:sym typeface="+mn-ea"/>
              </a:rPr>
              <a:t>带有标记为同一组的</a:t>
            </a:r>
            <a:r>
              <a:rPr lang="en-US" altLang="zh-CN">
                <a:sym typeface="+mn-ea"/>
              </a:rPr>
              <a:t>marker</a:t>
            </a:r>
            <a:r>
              <a:rPr lang="zh-CN" altLang="en-US">
                <a:sym typeface="+mn-ea"/>
              </a:rPr>
              <a:t>，将视为同组</a:t>
            </a: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分水岭分割算法</a:t>
            </a:r>
          </a:p>
        </p:txBody>
      </p:sp>
      <p:sp>
        <p:nvSpPr>
          <p:cNvPr id="3" name="内容占位符 2"/>
          <p:cNvSpPr>
            <a:spLocks noGrp="1"/>
          </p:cNvSpPr>
          <p:nvPr>
            <p:ph idx="1"/>
          </p:nvPr>
        </p:nvSpPr>
        <p:spPr/>
        <p:txBody>
          <a:bodyPr/>
          <a:lstStyle/>
          <a:p>
            <a:r>
              <a:rPr lang="zh-CN" altLang="en-US" sz="2800"/>
              <a:t>由于图像很少有被高亮的脊分开的暗色区域，所以一般使用</a:t>
            </a:r>
            <a:r>
              <a:rPr lang="zh-CN" altLang="en-US" sz="2800">
                <a:solidFill>
                  <a:srgbClr val="FF0000"/>
                </a:solidFill>
              </a:rPr>
              <a:t>平滑的梯度幅度图像或者距离变换图像做</a:t>
            </a:r>
          </a:p>
        </p:txBody>
      </p:sp>
      <p:sp>
        <p:nvSpPr>
          <p:cNvPr id="4" name="灯片编号占位符 3"/>
          <p:cNvSpPr>
            <a:spLocks noGrp="1"/>
          </p:cNvSpPr>
          <p:nvPr>
            <p:ph type="sldNum" sz="quarter" idx="12"/>
          </p:nvPr>
        </p:nvSpPr>
        <p:spPr/>
        <p:txBody>
          <a:bodyPr/>
          <a:lstStyle/>
          <a:p>
            <a:fld id="{54DA8740-04C3-4D9C-9880-E3F61E3A801B}" type="slidenum">
              <a:rPr lang="zh-CN" altLang="en-US" smtClean="0"/>
              <a:t>16</a:t>
            </a:fld>
            <a:endParaRPr lang="zh-CN" altLang="en-US" dirty="0"/>
          </a:p>
        </p:txBody>
      </p:sp>
      <p:sp>
        <p:nvSpPr>
          <p:cNvPr id="5" name="文本框 4"/>
          <p:cNvSpPr txBox="1"/>
          <p:nvPr/>
        </p:nvSpPr>
        <p:spPr>
          <a:xfrm>
            <a:off x="890905" y="2889250"/>
            <a:ext cx="7395210" cy="2676525"/>
          </a:xfrm>
          <a:prstGeom prst="rect">
            <a:avLst/>
          </a:prstGeom>
          <a:noFill/>
        </p:spPr>
        <p:txBody>
          <a:bodyPr wrap="square" rtlCol="0" anchor="t">
            <a:spAutoFit/>
          </a:bodyPr>
          <a:lstStyle/>
          <a:p>
            <a:pPr algn="l"/>
            <a:r>
              <a:rPr lang="zh-CN" altLang="en-US" sz="2400" dirty="0"/>
              <a:t>一般步骤：</a:t>
            </a:r>
          </a:p>
          <a:p>
            <a:pPr lvl="1" algn="l"/>
            <a:r>
              <a:rPr lang="en-US" altLang="zh-CN" sz="2400" dirty="0"/>
              <a:t>1.</a:t>
            </a:r>
            <a:r>
              <a:rPr lang="zh-CN" altLang="en-US" sz="2400" dirty="0"/>
              <a:t>图像像素值找到局部最小像素值点</a:t>
            </a:r>
            <a:r>
              <a:rPr lang="en-US" altLang="zh-CN" sz="2400" dirty="0"/>
              <a:t>/</a:t>
            </a:r>
            <a:r>
              <a:rPr lang="zh-CN" altLang="en-US" sz="2400" dirty="0"/>
              <a:t>给定一些种子点</a:t>
            </a:r>
            <a:r>
              <a:rPr lang="en-US" altLang="zh-CN" sz="2400" dirty="0"/>
              <a:t>/</a:t>
            </a:r>
            <a:r>
              <a:rPr lang="zh-CN" altLang="en-US" sz="2400" dirty="0"/>
              <a:t>确定的前景点</a:t>
            </a:r>
          </a:p>
          <a:p>
            <a:pPr lvl="1" algn="l"/>
            <a:r>
              <a:rPr lang="en-US" altLang="zh-CN" sz="2400" dirty="0"/>
              <a:t>2.</a:t>
            </a:r>
            <a:r>
              <a:rPr lang="zh-CN" altLang="en-US" sz="2400" dirty="0"/>
              <a:t>对这些确定的点打上不同的标签</a:t>
            </a:r>
          </a:p>
          <a:p>
            <a:pPr lvl="1" algn="l"/>
            <a:r>
              <a:rPr lang="en-US" altLang="zh-CN" sz="2400" dirty="0"/>
              <a:t>3.</a:t>
            </a:r>
            <a:r>
              <a:rPr lang="zh-CN" altLang="en-US" sz="2400" dirty="0"/>
              <a:t>灌水，</a:t>
            </a:r>
            <a:r>
              <a:rPr lang="zh-CN" altLang="en-US" sz="2400" dirty="0">
                <a:sym typeface="+mn-ea"/>
              </a:rPr>
              <a:t>更新邻域</a:t>
            </a:r>
            <a:r>
              <a:rPr lang="zh-CN" altLang="en-US" sz="2400" dirty="0"/>
              <a:t>标签，当两个不同标签像素相遇就会构建堤坝作为边界，直到所有山峰掩模，最后得到的边界对象值是-1</a:t>
            </a: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sym typeface="+mn-ea"/>
              </a:rPr>
              <a:t>分水岭分割算法在硬币分割的应用</a:t>
            </a:r>
            <a:endParaRPr lang="zh-CN" altLang="en-US"/>
          </a:p>
        </p:txBody>
      </p:sp>
      <p:sp>
        <p:nvSpPr>
          <p:cNvPr id="3" name="内容占位符 2"/>
          <p:cNvSpPr>
            <a:spLocks noGrp="1"/>
          </p:cNvSpPr>
          <p:nvPr>
            <p:ph idx="1"/>
          </p:nvPr>
        </p:nvSpPr>
        <p:spPr/>
        <p:txBody>
          <a:bodyPr/>
          <a:lstStyle/>
          <a:p>
            <a:r>
              <a:rPr lang="zh-CN" altLang="en-US" dirty="0"/>
              <a:t>二值化</a:t>
            </a:r>
          </a:p>
          <a:p>
            <a:r>
              <a:rPr lang="zh-CN" altLang="en-US" dirty="0"/>
              <a:t>距离函数</a:t>
            </a:r>
            <a:r>
              <a:rPr lang="en-US" altLang="zh-CN" dirty="0"/>
              <a:t>-&gt;</a:t>
            </a:r>
            <a:r>
              <a:rPr lang="zh-CN" altLang="en-US" dirty="0"/>
              <a:t>二值化选取前景种子点</a:t>
            </a:r>
          </a:p>
          <a:p>
            <a:r>
              <a:rPr lang="zh-CN" altLang="en-US" dirty="0"/>
              <a:t>打标</a:t>
            </a:r>
          </a:p>
          <a:p>
            <a:r>
              <a:rPr lang="zh-CN" altLang="en-US" dirty="0"/>
              <a:t>灌水</a:t>
            </a:r>
          </a:p>
          <a:p>
            <a:r>
              <a:rPr lang="zh-CN" altLang="en-US" dirty="0"/>
              <a:t>标注边界</a:t>
            </a:r>
          </a:p>
        </p:txBody>
      </p:sp>
      <p:sp>
        <p:nvSpPr>
          <p:cNvPr id="4" name="灯片编号占位符 3"/>
          <p:cNvSpPr>
            <a:spLocks noGrp="1"/>
          </p:cNvSpPr>
          <p:nvPr>
            <p:ph type="sldNum" sz="quarter" idx="12"/>
          </p:nvPr>
        </p:nvSpPr>
        <p:spPr/>
        <p:txBody>
          <a:bodyPr/>
          <a:lstStyle/>
          <a:p>
            <a:fld id="{54DA8740-04C3-4D9C-9880-E3F61E3A801B}" type="slidenum">
              <a:rPr lang="zh-CN" altLang="en-US" smtClean="0"/>
              <a:t>17</a:t>
            </a:fld>
            <a:endParaRPr lang="zh-CN" altLang="en-US" dirty="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基于聚类的分割</a:t>
            </a:r>
          </a:p>
        </p:txBody>
      </p:sp>
      <p:sp>
        <p:nvSpPr>
          <p:cNvPr id="3" name="内容占位符 2"/>
          <p:cNvSpPr>
            <a:spLocks noGrp="1"/>
          </p:cNvSpPr>
          <p:nvPr>
            <p:ph idx="1"/>
          </p:nvPr>
        </p:nvSpPr>
        <p:spPr/>
        <p:txBody>
          <a:bodyPr/>
          <a:lstStyle/>
          <a:p>
            <a:r>
              <a:rPr lang="zh-CN" altLang="en-US"/>
              <a:t>均值漂移算法（</a:t>
            </a:r>
            <a:r>
              <a:rPr lang="en-US" altLang="zh-CN"/>
              <a:t>Meanshift</a:t>
            </a:r>
            <a:r>
              <a:rPr lang="zh-CN" altLang="en-US"/>
              <a:t>）</a:t>
            </a:r>
          </a:p>
        </p:txBody>
      </p:sp>
      <p:sp>
        <p:nvSpPr>
          <p:cNvPr id="4" name="灯片编号占位符 3"/>
          <p:cNvSpPr>
            <a:spLocks noGrp="1"/>
          </p:cNvSpPr>
          <p:nvPr>
            <p:ph type="sldNum" sz="quarter" idx="12"/>
          </p:nvPr>
        </p:nvSpPr>
        <p:spPr/>
        <p:txBody>
          <a:bodyPr/>
          <a:lstStyle/>
          <a:p>
            <a:fld id="{54DA8740-04C3-4D9C-9880-E3F61E3A801B}" type="slidenum">
              <a:rPr lang="zh-CN" altLang="en-US" smtClean="0"/>
              <a:t>18</a:t>
            </a:fld>
            <a:endParaRPr lang="zh-CN" altLang="en-US" dirty="0"/>
          </a:p>
        </p:txBody>
      </p:sp>
      <p:pic>
        <p:nvPicPr>
          <p:cNvPr id="53254" name="图片 53253" descr="campus"/>
          <p:cNvPicPr>
            <a:picLocks noChangeAspect="1"/>
          </p:cNvPicPr>
          <p:nvPr>
            <p:custDataLst>
              <p:tags r:id="rId1"/>
            </p:custDataLst>
          </p:nvPr>
        </p:nvPicPr>
        <p:blipFill>
          <a:blip r:embed="rId4"/>
          <a:stretch>
            <a:fillRect/>
          </a:stretch>
        </p:blipFill>
        <p:spPr>
          <a:xfrm>
            <a:off x="437833" y="2263458"/>
            <a:ext cx="3733800" cy="2400300"/>
          </a:xfrm>
          <a:prstGeom prst="rect">
            <a:avLst/>
          </a:prstGeom>
          <a:noFill/>
          <a:ln w="9525">
            <a:noFill/>
          </a:ln>
        </p:spPr>
      </p:pic>
      <p:pic>
        <p:nvPicPr>
          <p:cNvPr id="53255" name="图片 53254" descr="campus_s"/>
          <p:cNvPicPr>
            <a:picLocks noChangeAspect="1"/>
          </p:cNvPicPr>
          <p:nvPr>
            <p:custDataLst>
              <p:tags r:id="rId2"/>
            </p:custDataLst>
          </p:nvPr>
        </p:nvPicPr>
        <p:blipFill>
          <a:blip r:embed="rId5"/>
          <a:stretch>
            <a:fillRect/>
          </a:stretch>
        </p:blipFill>
        <p:spPr>
          <a:xfrm>
            <a:off x="4620895" y="2228533"/>
            <a:ext cx="3733800" cy="2400300"/>
          </a:xfrm>
          <a:prstGeom prst="rect">
            <a:avLst/>
          </a:prstGeom>
          <a:noFill/>
          <a:ln w="9525">
            <a:noFill/>
          </a:ln>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p:cNvSpPr>
          <p:nvPr>
            <p:ph type="title"/>
          </p:nvPr>
        </p:nvSpPr>
        <p:spPr/>
        <p:txBody>
          <a:bodyPr vert="horz" wrap="square" lIns="91440" tIns="45720" rIns="91440" bIns="45720" anchor="ctr" anchorCtr="0"/>
          <a:lstStyle/>
          <a:p>
            <a:pPr eaLnBrk="1" hangingPunct="1">
              <a:buClrTx/>
              <a:buSzTx/>
              <a:buFontTx/>
            </a:pPr>
            <a:r>
              <a:rPr lang="zh-CN" altLang="en-US" b="1" dirty="0">
                <a:solidFill>
                  <a:srgbClr val="0066FF"/>
                </a:solidFill>
                <a:ea typeface="宋体" panose="02010600030101010101" pitchFamily="2" charset="-122"/>
              </a:rPr>
              <a:t>基本原理</a:t>
            </a:r>
            <a:endParaRPr lang="en-US" altLang="he-IL" b="1" dirty="0">
              <a:solidFill>
                <a:srgbClr val="0066FF"/>
              </a:solidFill>
            </a:endParaRPr>
          </a:p>
        </p:txBody>
      </p:sp>
      <p:sp>
        <p:nvSpPr>
          <p:cNvPr id="3" name="内容占位符 2"/>
          <p:cNvSpPr>
            <a:spLocks noGrp="1"/>
          </p:cNvSpPr>
          <p:nvPr>
            <p:ph idx="1"/>
          </p:nvPr>
        </p:nvSpPr>
        <p:spPr/>
        <p:txBody>
          <a:bodyPr/>
          <a:lstStyle/>
          <a:p>
            <a:endParaRPr lang="zh-CN" altLang="en-US"/>
          </a:p>
        </p:txBody>
      </p:sp>
      <p:sp>
        <p:nvSpPr>
          <p:cNvPr id="9219" name="Oval 101"/>
          <p:cNvSpPr/>
          <p:nvPr/>
        </p:nvSpPr>
        <p:spPr>
          <a:xfrm>
            <a:off x="5562600" y="34290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9220" name="Oval 102"/>
          <p:cNvSpPr/>
          <p:nvPr/>
        </p:nvSpPr>
        <p:spPr>
          <a:xfrm>
            <a:off x="5768975" y="34290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9221" name="Oval 103"/>
          <p:cNvSpPr/>
          <p:nvPr/>
        </p:nvSpPr>
        <p:spPr>
          <a:xfrm>
            <a:off x="5692775" y="32766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9222" name="Oval 104"/>
          <p:cNvSpPr/>
          <p:nvPr/>
        </p:nvSpPr>
        <p:spPr>
          <a:xfrm>
            <a:off x="5440363" y="3221038"/>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9223" name="Oval 105"/>
          <p:cNvSpPr/>
          <p:nvPr/>
        </p:nvSpPr>
        <p:spPr>
          <a:xfrm>
            <a:off x="5681663" y="3592513"/>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9224" name="Oval 106"/>
          <p:cNvSpPr/>
          <p:nvPr/>
        </p:nvSpPr>
        <p:spPr>
          <a:xfrm>
            <a:off x="5454650" y="3592513"/>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9225" name="Oval 107"/>
          <p:cNvSpPr/>
          <p:nvPr/>
        </p:nvSpPr>
        <p:spPr>
          <a:xfrm>
            <a:off x="5932488" y="3614738"/>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9226" name="Oval 108"/>
          <p:cNvSpPr/>
          <p:nvPr/>
        </p:nvSpPr>
        <p:spPr>
          <a:xfrm>
            <a:off x="5322888" y="34290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9227" name="Oval 109"/>
          <p:cNvSpPr/>
          <p:nvPr/>
        </p:nvSpPr>
        <p:spPr>
          <a:xfrm>
            <a:off x="6062663" y="34290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9228" name="Oval 110"/>
          <p:cNvSpPr/>
          <p:nvPr/>
        </p:nvSpPr>
        <p:spPr>
          <a:xfrm>
            <a:off x="5921375" y="314325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9229" name="Oval 111"/>
          <p:cNvSpPr/>
          <p:nvPr/>
        </p:nvSpPr>
        <p:spPr>
          <a:xfrm>
            <a:off x="5638800" y="30480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9230" name="Oval 112"/>
          <p:cNvSpPr/>
          <p:nvPr/>
        </p:nvSpPr>
        <p:spPr>
          <a:xfrm>
            <a:off x="5791200" y="38100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9231" name="Oval 113"/>
          <p:cNvSpPr/>
          <p:nvPr/>
        </p:nvSpPr>
        <p:spPr>
          <a:xfrm>
            <a:off x="5486400" y="3830638"/>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9232" name="Oval 114"/>
          <p:cNvSpPr/>
          <p:nvPr/>
        </p:nvSpPr>
        <p:spPr>
          <a:xfrm>
            <a:off x="5181600" y="3679825"/>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9233" name="Oval 115"/>
          <p:cNvSpPr/>
          <p:nvPr/>
        </p:nvSpPr>
        <p:spPr>
          <a:xfrm>
            <a:off x="4953000" y="34290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9234" name="Oval 116"/>
          <p:cNvSpPr/>
          <p:nvPr/>
        </p:nvSpPr>
        <p:spPr>
          <a:xfrm>
            <a:off x="5181600" y="32004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9235" name="Oval 117"/>
          <p:cNvSpPr/>
          <p:nvPr/>
        </p:nvSpPr>
        <p:spPr>
          <a:xfrm>
            <a:off x="6248400" y="36576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9236" name="Oval 118"/>
          <p:cNvSpPr/>
          <p:nvPr/>
        </p:nvSpPr>
        <p:spPr>
          <a:xfrm>
            <a:off x="6172200" y="39624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9237" name="Oval 119"/>
          <p:cNvSpPr/>
          <p:nvPr/>
        </p:nvSpPr>
        <p:spPr>
          <a:xfrm>
            <a:off x="5888038" y="4094163"/>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9238" name="Oval 120"/>
          <p:cNvSpPr/>
          <p:nvPr/>
        </p:nvSpPr>
        <p:spPr>
          <a:xfrm>
            <a:off x="5486400" y="41148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9239" name="Oval 121"/>
          <p:cNvSpPr/>
          <p:nvPr/>
        </p:nvSpPr>
        <p:spPr>
          <a:xfrm>
            <a:off x="5029200" y="39624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9240" name="Oval 122"/>
          <p:cNvSpPr/>
          <p:nvPr/>
        </p:nvSpPr>
        <p:spPr>
          <a:xfrm>
            <a:off x="4648200" y="36576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9241" name="Oval 123"/>
          <p:cNvSpPr/>
          <p:nvPr/>
        </p:nvSpPr>
        <p:spPr>
          <a:xfrm>
            <a:off x="4572000" y="31242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9242" name="Oval 124"/>
          <p:cNvSpPr/>
          <p:nvPr/>
        </p:nvSpPr>
        <p:spPr>
          <a:xfrm>
            <a:off x="4953000" y="30480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9243" name="Oval 125"/>
          <p:cNvSpPr/>
          <p:nvPr/>
        </p:nvSpPr>
        <p:spPr>
          <a:xfrm>
            <a:off x="5334000" y="28194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9244" name="Oval 126"/>
          <p:cNvSpPr/>
          <p:nvPr/>
        </p:nvSpPr>
        <p:spPr>
          <a:xfrm>
            <a:off x="5921375" y="28194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9245" name="Oval 127"/>
          <p:cNvSpPr/>
          <p:nvPr/>
        </p:nvSpPr>
        <p:spPr>
          <a:xfrm>
            <a:off x="5638800" y="25146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9246" name="Oval 128"/>
          <p:cNvSpPr/>
          <p:nvPr/>
        </p:nvSpPr>
        <p:spPr>
          <a:xfrm>
            <a:off x="4724400" y="28194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9247" name="Oval 129"/>
          <p:cNvSpPr/>
          <p:nvPr/>
        </p:nvSpPr>
        <p:spPr>
          <a:xfrm>
            <a:off x="5105400" y="25908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9248" name="Oval 130"/>
          <p:cNvSpPr/>
          <p:nvPr/>
        </p:nvSpPr>
        <p:spPr>
          <a:xfrm>
            <a:off x="5638800" y="19812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9249" name="Oval 131"/>
          <p:cNvSpPr/>
          <p:nvPr/>
        </p:nvSpPr>
        <p:spPr>
          <a:xfrm>
            <a:off x="5181600" y="22098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9250" name="Oval 132"/>
          <p:cNvSpPr/>
          <p:nvPr/>
        </p:nvSpPr>
        <p:spPr>
          <a:xfrm>
            <a:off x="5921375" y="24384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9251" name="Oval 133"/>
          <p:cNvSpPr/>
          <p:nvPr/>
        </p:nvSpPr>
        <p:spPr>
          <a:xfrm>
            <a:off x="5921375" y="13716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9252" name="Oval 134"/>
          <p:cNvSpPr/>
          <p:nvPr/>
        </p:nvSpPr>
        <p:spPr>
          <a:xfrm>
            <a:off x="6172200" y="21336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9253" name="Oval 135"/>
          <p:cNvSpPr/>
          <p:nvPr/>
        </p:nvSpPr>
        <p:spPr>
          <a:xfrm>
            <a:off x="6259513" y="2676525"/>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9254" name="Oval 136"/>
          <p:cNvSpPr/>
          <p:nvPr/>
        </p:nvSpPr>
        <p:spPr>
          <a:xfrm>
            <a:off x="6248400" y="31242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9255" name="Oval 137"/>
          <p:cNvSpPr/>
          <p:nvPr/>
        </p:nvSpPr>
        <p:spPr>
          <a:xfrm>
            <a:off x="6629400" y="28956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9256" name="Oval 138"/>
          <p:cNvSpPr/>
          <p:nvPr/>
        </p:nvSpPr>
        <p:spPr>
          <a:xfrm>
            <a:off x="6629400" y="25146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9257" name="Oval 139"/>
          <p:cNvSpPr/>
          <p:nvPr/>
        </p:nvSpPr>
        <p:spPr>
          <a:xfrm>
            <a:off x="6553200" y="20574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9258" name="Oval 140"/>
          <p:cNvSpPr/>
          <p:nvPr/>
        </p:nvSpPr>
        <p:spPr>
          <a:xfrm>
            <a:off x="6324600" y="16002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9259" name="Oval 141"/>
          <p:cNvSpPr/>
          <p:nvPr/>
        </p:nvSpPr>
        <p:spPr>
          <a:xfrm>
            <a:off x="6934200" y="12954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9260" name="Oval 142"/>
          <p:cNvSpPr/>
          <p:nvPr/>
        </p:nvSpPr>
        <p:spPr>
          <a:xfrm>
            <a:off x="7010400" y="17526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9261" name="Oval 143"/>
          <p:cNvSpPr/>
          <p:nvPr/>
        </p:nvSpPr>
        <p:spPr>
          <a:xfrm>
            <a:off x="7315200" y="23622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9262" name="Oval 144"/>
          <p:cNvSpPr/>
          <p:nvPr/>
        </p:nvSpPr>
        <p:spPr>
          <a:xfrm>
            <a:off x="6705600" y="33528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9263" name="Oval 145"/>
          <p:cNvSpPr/>
          <p:nvPr/>
        </p:nvSpPr>
        <p:spPr>
          <a:xfrm>
            <a:off x="7162800" y="28956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9264" name="Oval 146"/>
          <p:cNvSpPr/>
          <p:nvPr/>
        </p:nvSpPr>
        <p:spPr>
          <a:xfrm>
            <a:off x="7924800" y="29718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9265" name="Oval 147"/>
          <p:cNvSpPr/>
          <p:nvPr/>
        </p:nvSpPr>
        <p:spPr>
          <a:xfrm>
            <a:off x="6934200" y="38862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9266" name="Oval 148"/>
          <p:cNvSpPr/>
          <p:nvPr/>
        </p:nvSpPr>
        <p:spPr>
          <a:xfrm>
            <a:off x="7478713" y="3430588"/>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9267" name="Oval 149"/>
          <p:cNvSpPr/>
          <p:nvPr/>
        </p:nvSpPr>
        <p:spPr>
          <a:xfrm>
            <a:off x="6477000" y="42672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9268" name="Oval 150"/>
          <p:cNvSpPr/>
          <p:nvPr/>
        </p:nvSpPr>
        <p:spPr>
          <a:xfrm>
            <a:off x="7543800" y="43434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9269" name="Oval 151"/>
          <p:cNvSpPr/>
          <p:nvPr/>
        </p:nvSpPr>
        <p:spPr>
          <a:xfrm>
            <a:off x="6934200" y="47244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9270" name="Oval 152"/>
          <p:cNvSpPr/>
          <p:nvPr/>
        </p:nvSpPr>
        <p:spPr>
          <a:xfrm>
            <a:off x="6096000" y="45720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9271" name="Oval 153"/>
          <p:cNvSpPr/>
          <p:nvPr/>
        </p:nvSpPr>
        <p:spPr>
          <a:xfrm>
            <a:off x="5638800" y="44958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9272" name="Oval 154"/>
          <p:cNvSpPr/>
          <p:nvPr/>
        </p:nvSpPr>
        <p:spPr>
          <a:xfrm>
            <a:off x="6019800" y="50292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9273" name="Oval 155"/>
          <p:cNvSpPr/>
          <p:nvPr/>
        </p:nvSpPr>
        <p:spPr>
          <a:xfrm>
            <a:off x="6477000" y="54864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9274" name="Oval 156"/>
          <p:cNvSpPr/>
          <p:nvPr/>
        </p:nvSpPr>
        <p:spPr>
          <a:xfrm>
            <a:off x="5867400" y="54864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9275" name="Oval 157"/>
          <p:cNvSpPr/>
          <p:nvPr/>
        </p:nvSpPr>
        <p:spPr>
          <a:xfrm>
            <a:off x="5410200" y="50292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9276" name="Oval 158"/>
          <p:cNvSpPr/>
          <p:nvPr/>
        </p:nvSpPr>
        <p:spPr>
          <a:xfrm>
            <a:off x="5105400" y="45720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9277" name="Oval 159"/>
          <p:cNvSpPr/>
          <p:nvPr/>
        </p:nvSpPr>
        <p:spPr>
          <a:xfrm>
            <a:off x="4495800" y="42672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9278" name="Oval 160"/>
          <p:cNvSpPr/>
          <p:nvPr/>
        </p:nvSpPr>
        <p:spPr>
          <a:xfrm>
            <a:off x="4724400" y="49530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9279" name="Oval 161"/>
          <p:cNvSpPr/>
          <p:nvPr/>
        </p:nvSpPr>
        <p:spPr>
          <a:xfrm>
            <a:off x="4953000" y="54864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9280" name="Oval 162"/>
          <p:cNvSpPr/>
          <p:nvPr/>
        </p:nvSpPr>
        <p:spPr>
          <a:xfrm>
            <a:off x="4114800" y="56388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9281" name="Oval 163"/>
          <p:cNvSpPr/>
          <p:nvPr/>
        </p:nvSpPr>
        <p:spPr>
          <a:xfrm>
            <a:off x="4038600" y="50292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9282" name="Oval 164"/>
          <p:cNvSpPr/>
          <p:nvPr/>
        </p:nvSpPr>
        <p:spPr>
          <a:xfrm>
            <a:off x="3505200" y="42672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9283" name="Oval 165"/>
          <p:cNvSpPr/>
          <p:nvPr/>
        </p:nvSpPr>
        <p:spPr>
          <a:xfrm>
            <a:off x="4038600" y="39624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9284" name="Oval 166"/>
          <p:cNvSpPr/>
          <p:nvPr/>
        </p:nvSpPr>
        <p:spPr>
          <a:xfrm>
            <a:off x="4267200" y="34290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9285" name="Oval 167"/>
          <p:cNvSpPr/>
          <p:nvPr/>
        </p:nvSpPr>
        <p:spPr>
          <a:xfrm>
            <a:off x="3733800" y="29718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9286" name="Oval 168"/>
          <p:cNvSpPr/>
          <p:nvPr/>
        </p:nvSpPr>
        <p:spPr>
          <a:xfrm>
            <a:off x="4267200" y="25908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9287" name="Oval 169"/>
          <p:cNvSpPr/>
          <p:nvPr/>
        </p:nvSpPr>
        <p:spPr>
          <a:xfrm>
            <a:off x="4724400" y="24384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9288" name="Oval 170"/>
          <p:cNvSpPr/>
          <p:nvPr/>
        </p:nvSpPr>
        <p:spPr>
          <a:xfrm>
            <a:off x="4343400" y="18288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9289" name="Oval 171"/>
          <p:cNvSpPr/>
          <p:nvPr/>
        </p:nvSpPr>
        <p:spPr>
          <a:xfrm>
            <a:off x="5029200" y="16002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9290" name="Oval 172"/>
          <p:cNvSpPr/>
          <p:nvPr/>
        </p:nvSpPr>
        <p:spPr>
          <a:xfrm>
            <a:off x="4191000" y="12192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9291" name="Oval 173"/>
          <p:cNvSpPr/>
          <p:nvPr/>
        </p:nvSpPr>
        <p:spPr>
          <a:xfrm>
            <a:off x="3733800" y="16002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9292" name="Oval 174"/>
          <p:cNvSpPr/>
          <p:nvPr/>
        </p:nvSpPr>
        <p:spPr>
          <a:xfrm>
            <a:off x="3657600" y="22098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9293" name="Oval 175"/>
          <p:cNvSpPr/>
          <p:nvPr/>
        </p:nvSpPr>
        <p:spPr>
          <a:xfrm>
            <a:off x="3276600" y="26670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9294" name="Oval 176"/>
          <p:cNvSpPr/>
          <p:nvPr/>
        </p:nvSpPr>
        <p:spPr>
          <a:xfrm>
            <a:off x="3657600" y="35052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9295" name="Oval 177"/>
          <p:cNvSpPr/>
          <p:nvPr/>
        </p:nvSpPr>
        <p:spPr>
          <a:xfrm>
            <a:off x="2895600" y="35814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9296" name="Oval 178"/>
          <p:cNvSpPr/>
          <p:nvPr/>
        </p:nvSpPr>
        <p:spPr>
          <a:xfrm>
            <a:off x="2819400" y="44196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9297" name="Oval 179"/>
          <p:cNvSpPr/>
          <p:nvPr/>
        </p:nvSpPr>
        <p:spPr>
          <a:xfrm>
            <a:off x="3048000" y="52578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9298" name="Oval 180"/>
          <p:cNvSpPr/>
          <p:nvPr/>
        </p:nvSpPr>
        <p:spPr>
          <a:xfrm>
            <a:off x="2362200" y="56388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9299" name="Oval 181"/>
          <p:cNvSpPr/>
          <p:nvPr/>
        </p:nvSpPr>
        <p:spPr>
          <a:xfrm>
            <a:off x="1905000" y="48768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9300" name="Oval 182"/>
          <p:cNvSpPr/>
          <p:nvPr/>
        </p:nvSpPr>
        <p:spPr>
          <a:xfrm>
            <a:off x="1905000" y="39624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9301" name="Oval 183"/>
          <p:cNvSpPr/>
          <p:nvPr/>
        </p:nvSpPr>
        <p:spPr>
          <a:xfrm>
            <a:off x="2514600" y="27432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9302" name="Oval 184"/>
          <p:cNvSpPr/>
          <p:nvPr/>
        </p:nvSpPr>
        <p:spPr>
          <a:xfrm>
            <a:off x="2895600" y="19050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9303" name="Oval 185"/>
          <p:cNvSpPr/>
          <p:nvPr/>
        </p:nvSpPr>
        <p:spPr>
          <a:xfrm>
            <a:off x="1981200" y="19050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9304" name="Oval 186"/>
          <p:cNvSpPr/>
          <p:nvPr/>
        </p:nvSpPr>
        <p:spPr>
          <a:xfrm>
            <a:off x="1828800" y="30480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9305" name="Oval 187"/>
          <p:cNvSpPr/>
          <p:nvPr/>
        </p:nvSpPr>
        <p:spPr>
          <a:xfrm>
            <a:off x="762000" y="47244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9306" name="Oval 188"/>
          <p:cNvSpPr/>
          <p:nvPr/>
        </p:nvSpPr>
        <p:spPr>
          <a:xfrm>
            <a:off x="838200" y="57912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9307" name="Oval 189"/>
          <p:cNvSpPr/>
          <p:nvPr/>
        </p:nvSpPr>
        <p:spPr>
          <a:xfrm>
            <a:off x="838200" y="35052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9308" name="Oval 190"/>
          <p:cNvSpPr/>
          <p:nvPr/>
        </p:nvSpPr>
        <p:spPr>
          <a:xfrm>
            <a:off x="990600" y="22860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9309" name="Oval 191"/>
          <p:cNvSpPr/>
          <p:nvPr/>
        </p:nvSpPr>
        <p:spPr>
          <a:xfrm>
            <a:off x="1143000" y="12192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9310" name="Oval 192"/>
          <p:cNvSpPr/>
          <p:nvPr/>
        </p:nvSpPr>
        <p:spPr>
          <a:xfrm>
            <a:off x="2590800" y="10668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9311" name="Rectangle 194"/>
          <p:cNvSpPr/>
          <p:nvPr/>
        </p:nvSpPr>
        <p:spPr>
          <a:xfrm>
            <a:off x="0" y="6232525"/>
            <a:ext cx="9144000" cy="39878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algn="ctr" eaLnBrk="1" hangingPunct="1">
              <a:spcBef>
                <a:spcPct val="0"/>
              </a:spcBef>
              <a:buNone/>
            </a:pPr>
            <a:r>
              <a:rPr lang="en-US" altLang="zh-CN" sz="2000" dirty="0">
                <a:solidFill>
                  <a:srgbClr val="9900CC"/>
                </a:solidFill>
                <a:ea typeface="宋体" panose="02010600030101010101" pitchFamily="2" charset="-122"/>
              </a:rPr>
              <a:t>Distribution of identical billiard balls</a:t>
            </a:r>
          </a:p>
        </p:txBody>
      </p:sp>
      <p:grpSp>
        <p:nvGrpSpPr>
          <p:cNvPr id="2" name="Group 206"/>
          <p:cNvGrpSpPr/>
          <p:nvPr/>
        </p:nvGrpSpPr>
        <p:grpSpPr>
          <a:xfrm>
            <a:off x="2590800" y="1524000"/>
            <a:ext cx="2819400" cy="2895600"/>
            <a:chOff x="3744" y="4464"/>
            <a:chExt cx="1776" cy="1824"/>
          </a:xfrm>
        </p:grpSpPr>
        <p:sp>
          <p:nvSpPr>
            <p:cNvPr id="9325" name="Oval 193"/>
            <p:cNvSpPr/>
            <p:nvPr/>
          </p:nvSpPr>
          <p:spPr>
            <a:xfrm>
              <a:off x="3744" y="4464"/>
              <a:ext cx="1776" cy="1824"/>
            </a:xfrm>
            <a:prstGeom prst="ellipse">
              <a:avLst/>
            </a:prstGeom>
            <a:noFill/>
            <a:ln w="28575" cap="flat" cmpd="sng">
              <a:solidFill>
                <a:srgbClr val="00CCFF"/>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grpSp>
          <p:nvGrpSpPr>
            <p:cNvPr id="9326" name="Group 201"/>
            <p:cNvGrpSpPr/>
            <p:nvPr/>
          </p:nvGrpSpPr>
          <p:grpSpPr>
            <a:xfrm>
              <a:off x="4491" y="5231"/>
              <a:ext cx="288" cy="288"/>
              <a:chOff x="4486" y="3484"/>
              <a:chExt cx="288" cy="288"/>
            </a:xfrm>
          </p:grpSpPr>
          <p:sp>
            <p:nvSpPr>
              <p:cNvPr id="9327" name="Oval 195"/>
              <p:cNvSpPr/>
              <p:nvPr/>
            </p:nvSpPr>
            <p:spPr>
              <a:xfrm>
                <a:off x="4560" y="3552"/>
                <a:ext cx="144" cy="144"/>
              </a:xfrm>
              <a:prstGeom prst="ellipse">
                <a:avLst/>
              </a:prstGeom>
              <a:noFill/>
              <a:ln w="19050" cap="flat" cmpd="sng">
                <a:solidFill>
                  <a:srgbClr val="00CCFF"/>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9328" name="Line 196"/>
              <p:cNvSpPr/>
              <p:nvPr/>
            </p:nvSpPr>
            <p:spPr>
              <a:xfrm>
                <a:off x="4632" y="3484"/>
                <a:ext cx="0" cy="288"/>
              </a:xfrm>
              <a:prstGeom prst="line">
                <a:avLst/>
              </a:prstGeom>
              <a:ln w="9525" cap="flat" cmpd="sng">
                <a:solidFill>
                  <a:srgbClr val="00CCFF"/>
                </a:solidFill>
                <a:prstDash val="solid"/>
                <a:headEnd type="none" w="med" len="med"/>
                <a:tailEnd type="none" w="med" len="med"/>
              </a:ln>
            </p:spPr>
          </p:sp>
          <p:sp>
            <p:nvSpPr>
              <p:cNvPr id="9329" name="Line 200"/>
              <p:cNvSpPr/>
              <p:nvPr/>
            </p:nvSpPr>
            <p:spPr>
              <a:xfrm rot="-5400000">
                <a:off x="4630" y="3482"/>
                <a:ext cx="0" cy="288"/>
              </a:xfrm>
              <a:prstGeom prst="line">
                <a:avLst/>
              </a:prstGeom>
              <a:ln w="9525" cap="flat" cmpd="sng">
                <a:solidFill>
                  <a:srgbClr val="00CCFF"/>
                </a:solidFill>
                <a:prstDash val="solid"/>
                <a:headEnd type="none" w="med" len="med"/>
                <a:tailEnd type="none" w="med" len="med"/>
              </a:ln>
            </p:spPr>
          </p:sp>
        </p:grpSp>
      </p:grpSp>
      <p:grpSp>
        <p:nvGrpSpPr>
          <p:cNvPr id="4" name="Group 209"/>
          <p:cNvGrpSpPr/>
          <p:nvPr/>
        </p:nvGrpSpPr>
        <p:grpSpPr>
          <a:xfrm>
            <a:off x="4343400" y="2895600"/>
            <a:ext cx="457200" cy="457200"/>
            <a:chOff x="4486" y="3484"/>
            <a:chExt cx="288" cy="288"/>
          </a:xfrm>
        </p:grpSpPr>
        <p:sp>
          <p:nvSpPr>
            <p:cNvPr id="9322" name="Oval 210"/>
            <p:cNvSpPr/>
            <p:nvPr/>
          </p:nvSpPr>
          <p:spPr>
            <a:xfrm>
              <a:off x="4560" y="3552"/>
              <a:ext cx="144" cy="144"/>
            </a:xfrm>
            <a:prstGeom prst="ellipse">
              <a:avLst/>
            </a:prstGeom>
            <a:noFill/>
            <a:ln w="19050" cap="flat" cmpd="sng">
              <a:solidFill>
                <a:srgbClr val="FF9900"/>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9323" name="Line 211"/>
            <p:cNvSpPr/>
            <p:nvPr/>
          </p:nvSpPr>
          <p:spPr>
            <a:xfrm>
              <a:off x="4632" y="3484"/>
              <a:ext cx="0" cy="288"/>
            </a:xfrm>
            <a:prstGeom prst="line">
              <a:avLst/>
            </a:prstGeom>
            <a:ln w="9525" cap="flat" cmpd="sng">
              <a:solidFill>
                <a:srgbClr val="FF9900"/>
              </a:solidFill>
              <a:prstDash val="solid"/>
              <a:headEnd type="none" w="med" len="med"/>
              <a:tailEnd type="none" w="med" len="med"/>
            </a:ln>
          </p:spPr>
        </p:sp>
        <p:sp>
          <p:nvSpPr>
            <p:cNvPr id="9324" name="Line 212"/>
            <p:cNvSpPr/>
            <p:nvPr/>
          </p:nvSpPr>
          <p:spPr>
            <a:xfrm rot="-5400000">
              <a:off x="4630" y="3482"/>
              <a:ext cx="0" cy="288"/>
            </a:xfrm>
            <a:prstGeom prst="line">
              <a:avLst/>
            </a:prstGeom>
            <a:ln w="9525" cap="flat" cmpd="sng">
              <a:solidFill>
                <a:srgbClr val="FF9900"/>
              </a:solidFill>
              <a:prstDash val="solid"/>
              <a:headEnd type="none" w="med" len="med"/>
              <a:tailEnd type="none" w="med" len="med"/>
            </a:ln>
          </p:spPr>
        </p:sp>
      </p:grpSp>
      <p:sp>
        <p:nvSpPr>
          <p:cNvPr id="8405" name="AutoShape 213"/>
          <p:cNvSpPr/>
          <p:nvPr/>
        </p:nvSpPr>
        <p:spPr>
          <a:xfrm>
            <a:off x="7467600" y="914400"/>
            <a:ext cx="1447800" cy="609600"/>
          </a:xfrm>
          <a:prstGeom prst="roundRect">
            <a:avLst>
              <a:gd name="adj" fmla="val 16667"/>
            </a:avLst>
          </a:prstGeom>
          <a:noFill/>
          <a:ln w="19050" cap="flat" cmpd="sng">
            <a:solidFill>
              <a:srgbClr val="00CCFF"/>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algn="ctr" eaLnBrk="1" hangingPunct="1">
              <a:spcBef>
                <a:spcPct val="0"/>
              </a:spcBef>
              <a:buNone/>
            </a:pPr>
            <a:r>
              <a:rPr lang="en-US" altLang="zh-CN" sz="1600" dirty="0">
                <a:ea typeface="宋体" panose="02010600030101010101" pitchFamily="2" charset="-122"/>
              </a:rPr>
              <a:t>Region of</a:t>
            </a:r>
          </a:p>
          <a:p>
            <a:pPr marL="0" lvl="0" indent="0" algn="ctr" eaLnBrk="1" hangingPunct="1">
              <a:spcBef>
                <a:spcPct val="0"/>
              </a:spcBef>
              <a:buNone/>
            </a:pPr>
            <a:r>
              <a:rPr lang="en-US" altLang="zh-CN" sz="1600" dirty="0">
                <a:ea typeface="宋体" panose="02010600030101010101" pitchFamily="2" charset="-122"/>
              </a:rPr>
              <a:t>interest</a:t>
            </a:r>
          </a:p>
        </p:txBody>
      </p:sp>
      <p:sp>
        <p:nvSpPr>
          <p:cNvPr id="8407" name="Freeform 215"/>
          <p:cNvSpPr/>
          <p:nvPr/>
        </p:nvSpPr>
        <p:spPr>
          <a:xfrm>
            <a:off x="5310188" y="1443038"/>
            <a:ext cx="2170112" cy="1014412"/>
          </a:xfrm>
          <a:custGeom>
            <a:avLst/>
            <a:gdLst>
              <a:gd name="txL" fmla="*/ 0 w 1367"/>
              <a:gd name="txT" fmla="*/ 0 h 639"/>
              <a:gd name="txR" fmla="*/ 1367 w 1367"/>
              <a:gd name="txB" fmla="*/ 639 h 639"/>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0" y="2147483646"/>
              </a:cxn>
            </a:cxnLst>
            <a:rect l="txL" t="txT" r="txR" b="txB"/>
            <a:pathLst>
              <a:path w="1367" h="639">
                <a:moveTo>
                  <a:pt x="1367" y="21"/>
                </a:moveTo>
                <a:cubicBezTo>
                  <a:pt x="1305" y="0"/>
                  <a:pt x="1340" y="5"/>
                  <a:pt x="1263" y="14"/>
                </a:cubicBezTo>
                <a:cubicBezTo>
                  <a:pt x="1213" y="31"/>
                  <a:pt x="1233" y="20"/>
                  <a:pt x="1201" y="42"/>
                </a:cubicBezTo>
                <a:cubicBezTo>
                  <a:pt x="1119" y="162"/>
                  <a:pt x="1014" y="134"/>
                  <a:pt x="874" y="139"/>
                </a:cubicBezTo>
                <a:cubicBezTo>
                  <a:pt x="826" y="149"/>
                  <a:pt x="851" y="142"/>
                  <a:pt x="798" y="160"/>
                </a:cubicBezTo>
                <a:cubicBezTo>
                  <a:pt x="784" y="165"/>
                  <a:pt x="756" y="174"/>
                  <a:pt x="756" y="174"/>
                </a:cubicBezTo>
                <a:cubicBezTo>
                  <a:pt x="752" y="181"/>
                  <a:pt x="749" y="189"/>
                  <a:pt x="743" y="194"/>
                </a:cubicBezTo>
                <a:cubicBezTo>
                  <a:pt x="737" y="199"/>
                  <a:pt x="727" y="196"/>
                  <a:pt x="722" y="201"/>
                </a:cubicBezTo>
                <a:cubicBezTo>
                  <a:pt x="717" y="206"/>
                  <a:pt x="719" y="216"/>
                  <a:pt x="715" y="222"/>
                </a:cubicBezTo>
                <a:cubicBezTo>
                  <a:pt x="707" y="237"/>
                  <a:pt x="696" y="250"/>
                  <a:pt x="687" y="264"/>
                </a:cubicBezTo>
                <a:cubicBezTo>
                  <a:pt x="667" y="293"/>
                  <a:pt x="667" y="321"/>
                  <a:pt x="631" y="333"/>
                </a:cubicBezTo>
                <a:cubicBezTo>
                  <a:pt x="570" y="375"/>
                  <a:pt x="510" y="370"/>
                  <a:pt x="437" y="375"/>
                </a:cubicBezTo>
                <a:cubicBezTo>
                  <a:pt x="425" y="377"/>
                  <a:pt x="413" y="379"/>
                  <a:pt x="402" y="382"/>
                </a:cubicBezTo>
                <a:cubicBezTo>
                  <a:pt x="388" y="386"/>
                  <a:pt x="361" y="396"/>
                  <a:pt x="361" y="396"/>
                </a:cubicBezTo>
                <a:cubicBezTo>
                  <a:pt x="356" y="403"/>
                  <a:pt x="353" y="410"/>
                  <a:pt x="347" y="416"/>
                </a:cubicBezTo>
                <a:cubicBezTo>
                  <a:pt x="341" y="422"/>
                  <a:pt x="332" y="424"/>
                  <a:pt x="326" y="430"/>
                </a:cubicBezTo>
                <a:cubicBezTo>
                  <a:pt x="297" y="464"/>
                  <a:pt x="287" y="503"/>
                  <a:pt x="250" y="528"/>
                </a:cubicBezTo>
                <a:cubicBezTo>
                  <a:pt x="231" y="555"/>
                  <a:pt x="210" y="587"/>
                  <a:pt x="180" y="597"/>
                </a:cubicBezTo>
                <a:cubicBezTo>
                  <a:pt x="166" y="606"/>
                  <a:pt x="153" y="616"/>
                  <a:pt x="139" y="625"/>
                </a:cubicBezTo>
                <a:cubicBezTo>
                  <a:pt x="132" y="630"/>
                  <a:pt x="118" y="639"/>
                  <a:pt x="118" y="639"/>
                </a:cubicBezTo>
                <a:cubicBezTo>
                  <a:pt x="106" y="638"/>
                  <a:pt x="30" y="625"/>
                  <a:pt x="0" y="625"/>
                </a:cubicBezTo>
              </a:path>
            </a:pathLst>
          </a:custGeom>
          <a:noFill/>
          <a:ln w="9525" cap="flat" cmpd="sng">
            <a:solidFill>
              <a:srgbClr val="00CCFF">
                <a:alpha val="100000"/>
              </a:srgbClr>
            </a:solidFill>
            <a:prstDash val="dash"/>
            <a:round/>
            <a:headEnd type="none" w="med" len="med"/>
            <a:tailEnd type="stealth" w="med" len="med"/>
          </a:ln>
        </p:spPr>
        <p:txBody>
          <a:bodyPr/>
          <a:lstStyle/>
          <a:p>
            <a:endParaRPr lang="zh-CN" altLang="en-US"/>
          </a:p>
        </p:txBody>
      </p:sp>
      <p:sp>
        <p:nvSpPr>
          <p:cNvPr id="8408" name="AutoShape 216"/>
          <p:cNvSpPr/>
          <p:nvPr/>
        </p:nvSpPr>
        <p:spPr>
          <a:xfrm>
            <a:off x="7467600" y="1600200"/>
            <a:ext cx="1447800" cy="609600"/>
          </a:xfrm>
          <a:prstGeom prst="roundRect">
            <a:avLst>
              <a:gd name="adj" fmla="val 16667"/>
            </a:avLst>
          </a:prstGeom>
          <a:noFill/>
          <a:ln w="19050" cap="flat" cmpd="sng">
            <a:solidFill>
              <a:srgbClr val="FF9900"/>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algn="ctr" eaLnBrk="1" hangingPunct="1">
              <a:spcBef>
                <a:spcPct val="0"/>
              </a:spcBef>
              <a:buNone/>
            </a:pPr>
            <a:r>
              <a:rPr lang="en-US" altLang="zh-CN" sz="1600" dirty="0">
                <a:ea typeface="宋体" panose="02010600030101010101" pitchFamily="2" charset="-122"/>
              </a:rPr>
              <a:t>Center of</a:t>
            </a:r>
          </a:p>
          <a:p>
            <a:pPr marL="0" lvl="0" indent="0" algn="ctr" eaLnBrk="1" hangingPunct="1">
              <a:spcBef>
                <a:spcPct val="0"/>
              </a:spcBef>
              <a:buNone/>
            </a:pPr>
            <a:r>
              <a:rPr lang="en-US" altLang="zh-CN" sz="1600" dirty="0">
                <a:ea typeface="宋体" panose="02010600030101010101" pitchFamily="2" charset="-122"/>
              </a:rPr>
              <a:t>mass</a:t>
            </a:r>
          </a:p>
        </p:txBody>
      </p:sp>
      <p:sp>
        <p:nvSpPr>
          <p:cNvPr id="8409" name="Freeform 217"/>
          <p:cNvSpPr/>
          <p:nvPr/>
        </p:nvSpPr>
        <p:spPr>
          <a:xfrm>
            <a:off x="4645025" y="2103438"/>
            <a:ext cx="2824163" cy="930275"/>
          </a:xfrm>
          <a:custGeom>
            <a:avLst/>
            <a:gdLst>
              <a:gd name="txL" fmla="*/ 0 w 1779"/>
              <a:gd name="txT" fmla="*/ 0 h 586"/>
              <a:gd name="txR" fmla="*/ 1779 w 1779"/>
              <a:gd name="txB" fmla="*/ 586 h 586"/>
            </a:gdLst>
            <a:ahLst/>
            <a:cxnLst>
              <a:cxn ang="0">
                <a:pos x="2147483646" y="2147483646"/>
              </a:cxn>
              <a:cxn ang="0">
                <a:pos x="2147483646" y="2147483646"/>
              </a:cxn>
              <a:cxn ang="0">
                <a:pos x="2147483646" y="0"/>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1779" h="586">
                <a:moveTo>
                  <a:pt x="1779" y="42"/>
                </a:moveTo>
                <a:cubicBezTo>
                  <a:pt x="1748" y="11"/>
                  <a:pt x="1767" y="24"/>
                  <a:pt x="1717" y="7"/>
                </a:cubicBezTo>
                <a:cubicBezTo>
                  <a:pt x="1710" y="5"/>
                  <a:pt x="1696" y="0"/>
                  <a:pt x="1696" y="0"/>
                </a:cubicBezTo>
                <a:cubicBezTo>
                  <a:pt x="1633" y="3"/>
                  <a:pt x="1487" y="3"/>
                  <a:pt x="1418" y="42"/>
                </a:cubicBezTo>
                <a:cubicBezTo>
                  <a:pt x="1390" y="58"/>
                  <a:pt x="1362" y="80"/>
                  <a:pt x="1335" y="98"/>
                </a:cubicBezTo>
                <a:cubicBezTo>
                  <a:pt x="1318" y="109"/>
                  <a:pt x="1286" y="132"/>
                  <a:pt x="1286" y="132"/>
                </a:cubicBezTo>
                <a:cubicBezTo>
                  <a:pt x="1222" y="235"/>
                  <a:pt x="1110" y="243"/>
                  <a:pt x="1002" y="250"/>
                </a:cubicBezTo>
                <a:cubicBezTo>
                  <a:pt x="931" y="260"/>
                  <a:pt x="864" y="281"/>
                  <a:pt x="801" y="313"/>
                </a:cubicBezTo>
                <a:cubicBezTo>
                  <a:pt x="777" y="325"/>
                  <a:pt x="762" y="348"/>
                  <a:pt x="738" y="361"/>
                </a:cubicBezTo>
                <a:cubicBezTo>
                  <a:pt x="708" y="378"/>
                  <a:pt x="672" y="393"/>
                  <a:pt x="648" y="417"/>
                </a:cubicBezTo>
                <a:cubicBezTo>
                  <a:pt x="600" y="465"/>
                  <a:pt x="623" y="448"/>
                  <a:pt x="586" y="472"/>
                </a:cubicBezTo>
                <a:cubicBezTo>
                  <a:pt x="569" y="522"/>
                  <a:pt x="593" y="462"/>
                  <a:pt x="558" y="514"/>
                </a:cubicBezTo>
                <a:cubicBezTo>
                  <a:pt x="554" y="520"/>
                  <a:pt x="556" y="530"/>
                  <a:pt x="551" y="535"/>
                </a:cubicBezTo>
                <a:cubicBezTo>
                  <a:pt x="539" y="547"/>
                  <a:pt x="523" y="554"/>
                  <a:pt x="509" y="563"/>
                </a:cubicBezTo>
                <a:cubicBezTo>
                  <a:pt x="502" y="567"/>
                  <a:pt x="488" y="576"/>
                  <a:pt x="488" y="576"/>
                </a:cubicBezTo>
                <a:cubicBezTo>
                  <a:pt x="379" y="572"/>
                  <a:pt x="283" y="560"/>
                  <a:pt x="176" y="549"/>
                </a:cubicBezTo>
                <a:cubicBezTo>
                  <a:pt x="168" y="550"/>
                  <a:pt x="26" y="560"/>
                  <a:pt x="3" y="583"/>
                </a:cubicBezTo>
                <a:cubicBezTo>
                  <a:pt x="0" y="586"/>
                  <a:pt x="12" y="583"/>
                  <a:pt x="16" y="583"/>
                </a:cubicBezTo>
              </a:path>
            </a:pathLst>
          </a:custGeom>
          <a:noFill/>
          <a:ln w="9525" cap="flat" cmpd="sng">
            <a:solidFill>
              <a:srgbClr val="FF9900">
                <a:alpha val="100000"/>
              </a:srgbClr>
            </a:solidFill>
            <a:prstDash val="dash"/>
            <a:round/>
            <a:headEnd type="none" w="med" len="med"/>
            <a:tailEnd type="stealth" w="med" len="med"/>
          </a:ln>
        </p:spPr>
        <p:txBody>
          <a:bodyPr/>
          <a:lstStyle/>
          <a:p>
            <a:endParaRPr lang="zh-CN" altLang="en-US"/>
          </a:p>
        </p:txBody>
      </p:sp>
      <p:sp>
        <p:nvSpPr>
          <p:cNvPr id="8410" name="AutoShape 218"/>
          <p:cNvSpPr/>
          <p:nvPr/>
        </p:nvSpPr>
        <p:spPr>
          <a:xfrm rot="880212">
            <a:off x="3997325" y="2968625"/>
            <a:ext cx="609600" cy="152400"/>
          </a:xfrm>
          <a:prstGeom prst="rightArrow">
            <a:avLst>
              <a:gd name="adj1" fmla="val 50000"/>
              <a:gd name="adj2" fmla="val 100000"/>
            </a:avLst>
          </a:prstGeom>
          <a:solidFill>
            <a:srgbClr val="FFFF00"/>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8411" name="AutoShape 219"/>
          <p:cNvSpPr/>
          <p:nvPr/>
        </p:nvSpPr>
        <p:spPr>
          <a:xfrm>
            <a:off x="7467600" y="5410200"/>
            <a:ext cx="1447800" cy="609600"/>
          </a:xfrm>
          <a:prstGeom prst="roundRect">
            <a:avLst>
              <a:gd name="adj" fmla="val 16667"/>
            </a:avLst>
          </a:prstGeom>
          <a:solidFill>
            <a:srgbClr val="FFFF00"/>
          </a:solidFill>
          <a:ln w="1905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algn="ctr" eaLnBrk="1" hangingPunct="1">
              <a:spcBef>
                <a:spcPct val="0"/>
              </a:spcBef>
              <a:buNone/>
            </a:pPr>
            <a:r>
              <a:rPr lang="en-US" altLang="zh-CN" sz="1600" dirty="0">
                <a:ea typeface="宋体" panose="02010600030101010101" pitchFamily="2" charset="-122"/>
              </a:rPr>
              <a:t>Mean Shift</a:t>
            </a:r>
          </a:p>
          <a:p>
            <a:pPr marL="0" lvl="0" indent="0" algn="ctr" eaLnBrk="1" hangingPunct="1">
              <a:spcBef>
                <a:spcPct val="0"/>
              </a:spcBef>
              <a:buNone/>
            </a:pPr>
            <a:r>
              <a:rPr lang="en-US" altLang="zh-CN" sz="1600" dirty="0">
                <a:ea typeface="宋体" panose="02010600030101010101" pitchFamily="2" charset="-122"/>
              </a:rPr>
              <a:t>vector</a:t>
            </a:r>
          </a:p>
        </p:txBody>
      </p:sp>
      <p:sp>
        <p:nvSpPr>
          <p:cNvPr id="8412" name="Freeform 220"/>
          <p:cNvSpPr/>
          <p:nvPr/>
        </p:nvSpPr>
        <p:spPr>
          <a:xfrm>
            <a:off x="4043363" y="3140075"/>
            <a:ext cx="3403600" cy="2632075"/>
          </a:xfrm>
          <a:custGeom>
            <a:avLst/>
            <a:gdLst>
              <a:gd name="txL" fmla="*/ 0 w 2144"/>
              <a:gd name="txT" fmla="*/ 0 h 1658"/>
              <a:gd name="txR" fmla="*/ 2144 w 2144"/>
              <a:gd name="txB" fmla="*/ 1658 h 1658"/>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0" y="2147483646"/>
              </a:cxn>
              <a:cxn ang="0">
                <a:pos x="2147483646" y="2147483646"/>
              </a:cxn>
              <a:cxn ang="0">
                <a:pos x="2147483646" y="2147483646"/>
              </a:cxn>
              <a:cxn ang="0">
                <a:pos x="2147483646" y="0"/>
              </a:cxn>
            </a:cxnLst>
            <a:rect l="txL" t="txT" r="txR" b="txB"/>
            <a:pathLst>
              <a:path w="2144" h="1658">
                <a:moveTo>
                  <a:pt x="2144" y="1658"/>
                </a:moveTo>
                <a:cubicBezTo>
                  <a:pt x="2101" y="1644"/>
                  <a:pt x="2079" y="1621"/>
                  <a:pt x="2033" y="1610"/>
                </a:cubicBezTo>
                <a:cubicBezTo>
                  <a:pt x="1970" y="1563"/>
                  <a:pt x="2038" y="1608"/>
                  <a:pt x="1978" y="1582"/>
                </a:cubicBezTo>
                <a:cubicBezTo>
                  <a:pt x="1954" y="1571"/>
                  <a:pt x="1937" y="1548"/>
                  <a:pt x="1915" y="1534"/>
                </a:cubicBezTo>
                <a:cubicBezTo>
                  <a:pt x="1905" y="1519"/>
                  <a:pt x="1891" y="1507"/>
                  <a:pt x="1881" y="1492"/>
                </a:cubicBezTo>
                <a:cubicBezTo>
                  <a:pt x="1845" y="1435"/>
                  <a:pt x="1915" y="1512"/>
                  <a:pt x="1853" y="1450"/>
                </a:cubicBezTo>
                <a:cubicBezTo>
                  <a:pt x="1844" y="1422"/>
                  <a:pt x="1835" y="1411"/>
                  <a:pt x="1811" y="1395"/>
                </a:cubicBezTo>
                <a:cubicBezTo>
                  <a:pt x="1769" y="1269"/>
                  <a:pt x="1577" y="1294"/>
                  <a:pt x="1485" y="1291"/>
                </a:cubicBezTo>
                <a:cubicBezTo>
                  <a:pt x="1455" y="1281"/>
                  <a:pt x="1432" y="1266"/>
                  <a:pt x="1402" y="1256"/>
                </a:cubicBezTo>
                <a:cubicBezTo>
                  <a:pt x="1395" y="1254"/>
                  <a:pt x="1381" y="1249"/>
                  <a:pt x="1381" y="1249"/>
                </a:cubicBezTo>
                <a:cubicBezTo>
                  <a:pt x="1333" y="1201"/>
                  <a:pt x="1355" y="1218"/>
                  <a:pt x="1318" y="1193"/>
                </a:cubicBezTo>
                <a:cubicBezTo>
                  <a:pt x="1284" y="1141"/>
                  <a:pt x="1329" y="1204"/>
                  <a:pt x="1284" y="1159"/>
                </a:cubicBezTo>
                <a:cubicBezTo>
                  <a:pt x="1266" y="1141"/>
                  <a:pt x="1265" y="1116"/>
                  <a:pt x="1249" y="1096"/>
                </a:cubicBezTo>
                <a:cubicBezTo>
                  <a:pt x="1227" y="1070"/>
                  <a:pt x="1193" y="1053"/>
                  <a:pt x="1166" y="1034"/>
                </a:cubicBezTo>
                <a:cubicBezTo>
                  <a:pt x="1156" y="1027"/>
                  <a:pt x="1143" y="1028"/>
                  <a:pt x="1131" y="1027"/>
                </a:cubicBezTo>
                <a:cubicBezTo>
                  <a:pt x="1080" y="1023"/>
                  <a:pt x="1029" y="1022"/>
                  <a:pt x="978" y="1020"/>
                </a:cubicBezTo>
                <a:cubicBezTo>
                  <a:pt x="881" y="1003"/>
                  <a:pt x="810" y="950"/>
                  <a:pt x="749" y="874"/>
                </a:cubicBezTo>
                <a:cubicBezTo>
                  <a:pt x="731" y="852"/>
                  <a:pt x="711" y="842"/>
                  <a:pt x="701" y="812"/>
                </a:cubicBezTo>
                <a:cubicBezTo>
                  <a:pt x="690" y="779"/>
                  <a:pt x="679" y="753"/>
                  <a:pt x="666" y="722"/>
                </a:cubicBezTo>
                <a:cubicBezTo>
                  <a:pt x="651" y="685"/>
                  <a:pt x="646" y="650"/>
                  <a:pt x="624" y="617"/>
                </a:cubicBezTo>
                <a:cubicBezTo>
                  <a:pt x="612" y="578"/>
                  <a:pt x="598" y="572"/>
                  <a:pt x="562" y="548"/>
                </a:cubicBezTo>
                <a:cubicBezTo>
                  <a:pt x="554" y="543"/>
                  <a:pt x="550" y="532"/>
                  <a:pt x="541" y="527"/>
                </a:cubicBezTo>
                <a:cubicBezTo>
                  <a:pt x="478" y="491"/>
                  <a:pt x="381" y="480"/>
                  <a:pt x="312" y="472"/>
                </a:cubicBezTo>
                <a:cubicBezTo>
                  <a:pt x="227" y="444"/>
                  <a:pt x="125" y="430"/>
                  <a:pt x="48" y="382"/>
                </a:cubicBezTo>
                <a:cubicBezTo>
                  <a:pt x="30" y="353"/>
                  <a:pt x="18" y="325"/>
                  <a:pt x="0" y="298"/>
                </a:cubicBezTo>
                <a:cubicBezTo>
                  <a:pt x="7" y="224"/>
                  <a:pt x="6" y="167"/>
                  <a:pt x="69" y="125"/>
                </a:cubicBezTo>
                <a:cubicBezTo>
                  <a:pt x="83" y="103"/>
                  <a:pt x="121" y="77"/>
                  <a:pt x="146" y="69"/>
                </a:cubicBezTo>
                <a:cubicBezTo>
                  <a:pt x="164" y="42"/>
                  <a:pt x="187" y="36"/>
                  <a:pt x="187" y="0"/>
                </a:cubicBezTo>
              </a:path>
            </a:pathLst>
          </a:custGeom>
          <a:noFill/>
          <a:ln w="9525" cap="flat" cmpd="sng">
            <a:solidFill>
              <a:schemeClr val="tx1">
                <a:alpha val="100000"/>
              </a:schemeClr>
            </a:solidFill>
            <a:prstDash val="dash"/>
            <a:round/>
            <a:headEnd type="none" w="med" len="med"/>
            <a:tailEnd type="stealth" w="med" len="med"/>
          </a:ln>
        </p:spPr>
        <p:txBody>
          <a:bodyPr/>
          <a:lstStyle/>
          <a:p>
            <a:endParaRPr lang="zh-CN" altLang="en-US"/>
          </a:p>
        </p:txBody>
      </p:sp>
      <p:sp>
        <p:nvSpPr>
          <p:cNvPr id="8413" name="Text Box 221"/>
          <p:cNvSpPr txBox="1"/>
          <p:nvPr/>
        </p:nvSpPr>
        <p:spPr>
          <a:xfrm>
            <a:off x="2368550" y="5949950"/>
            <a:ext cx="3832860" cy="39878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r>
              <a:rPr lang="en-US" altLang="zh-CN" sz="2000" b="1" u="sng" dirty="0">
                <a:solidFill>
                  <a:srgbClr val="FF9900"/>
                </a:solidFill>
                <a:ea typeface="宋体" panose="02010600030101010101" pitchFamily="2" charset="-122"/>
              </a:rPr>
              <a:t>Objective </a:t>
            </a:r>
            <a:r>
              <a:rPr lang="en-US" altLang="zh-CN" sz="2000" b="1" dirty="0">
                <a:solidFill>
                  <a:srgbClr val="FF9900"/>
                </a:solidFill>
                <a:ea typeface="宋体" panose="02010600030101010101" pitchFamily="2" charset="-122"/>
              </a:rPr>
              <a:t>: Find the densest region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4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3" presetClass="entr" presetSubtype="272"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p:cTn id="11" dur="500" fill="hold"/>
                                        <p:tgtEl>
                                          <p:spTgt spid="2"/>
                                        </p:tgtEl>
                                        <p:attrNameLst>
                                          <p:attrName>ppt_w</p:attrName>
                                        </p:attrNameLst>
                                      </p:cBhvr>
                                      <p:tavLst>
                                        <p:tav tm="0">
                                          <p:val>
                                            <p:strVal val="2/3*#ppt_w"/>
                                          </p:val>
                                        </p:tav>
                                        <p:tav tm="100000">
                                          <p:val>
                                            <p:strVal val="#ppt_w"/>
                                          </p:val>
                                        </p:tav>
                                      </p:tavLst>
                                    </p:anim>
                                    <p:anim calcmode="lin" valueType="num">
                                      <p:cBhvr>
                                        <p:cTn id="12" dur="500" fill="hold"/>
                                        <p:tgtEl>
                                          <p:spTgt spid="2"/>
                                        </p:tgtEl>
                                        <p:attrNameLst>
                                          <p:attrName>ppt_h</p:attrName>
                                        </p:attrNameLst>
                                      </p:cBhvr>
                                      <p:tavLst>
                                        <p:tav tm="0">
                                          <p:val>
                                            <p:strVal val="2/3*#ppt_h"/>
                                          </p:val>
                                        </p:tav>
                                        <p:tav tm="100000">
                                          <p:val>
                                            <p:strVal val="#ppt_h"/>
                                          </p:val>
                                        </p:tav>
                                      </p:tavLst>
                                    </p:anim>
                                  </p:childTnLst>
                                </p:cTn>
                              </p:par>
                              <p:par>
                                <p:cTn id="13" presetID="1" presetClass="entr" presetSubtype="0" fill="hold" grpId="0" nodeType="withEffect">
                                  <p:stCondLst>
                                    <p:cond delay="0"/>
                                  </p:stCondLst>
                                  <p:childTnLst>
                                    <p:set>
                                      <p:cBhvr>
                                        <p:cTn id="14" dur="1" fill="hold">
                                          <p:stCondLst>
                                            <p:cond delay="0"/>
                                          </p:stCondLst>
                                        </p:cTn>
                                        <p:tgtEl>
                                          <p:spTgt spid="8405"/>
                                        </p:tgtEl>
                                        <p:attrNameLst>
                                          <p:attrName>style.visibility</p:attrName>
                                        </p:attrNameLst>
                                      </p:cBhvr>
                                      <p:to>
                                        <p:strVal val="visible"/>
                                      </p:to>
                                    </p:set>
                                  </p:childTnLst>
                                </p:cTn>
                              </p:par>
                            </p:childTnLst>
                          </p:cTn>
                        </p:par>
                        <p:par>
                          <p:cTn id="15" fill="hold">
                            <p:stCondLst>
                              <p:cond delay="500"/>
                            </p:stCondLst>
                            <p:childTnLst>
                              <p:par>
                                <p:cTn id="16" presetID="22" presetClass="entr" presetSubtype="1" fill="hold" nodeType="afterEffect">
                                  <p:stCondLst>
                                    <p:cond delay="0"/>
                                  </p:stCondLst>
                                  <p:childTnLst>
                                    <p:set>
                                      <p:cBhvr>
                                        <p:cTn id="17" dur="1" fill="hold">
                                          <p:stCondLst>
                                            <p:cond delay="0"/>
                                          </p:stCondLst>
                                        </p:cTn>
                                        <p:tgtEl>
                                          <p:spTgt spid="8407"/>
                                        </p:tgtEl>
                                        <p:attrNameLst>
                                          <p:attrName>style.visibility</p:attrName>
                                        </p:attrNameLst>
                                      </p:cBhvr>
                                      <p:to>
                                        <p:strVal val="visible"/>
                                      </p:to>
                                    </p:set>
                                    <p:animEffect transition="in" filter="wipe(up)">
                                      <p:cBhvr>
                                        <p:cTn id="18" dur="500"/>
                                        <p:tgtEl>
                                          <p:spTgt spid="8407"/>
                                        </p:tgtEl>
                                      </p:cBhvr>
                                    </p:animEffect>
                                  </p:childTnLst>
                                </p:cTn>
                              </p:par>
                            </p:childTnLst>
                          </p:cTn>
                        </p:par>
                        <p:par>
                          <p:cTn id="19" fill="hold">
                            <p:stCondLst>
                              <p:cond delay="1000"/>
                            </p:stCondLst>
                            <p:childTnLst>
                              <p:par>
                                <p:cTn id="20" presetID="1" presetClass="exit" presetSubtype="0" fill="hold" nodeType="afterEffect">
                                  <p:stCondLst>
                                    <p:cond delay="5000"/>
                                  </p:stCondLst>
                                  <p:childTnLst>
                                    <p:set>
                                      <p:cBhvr>
                                        <p:cTn id="21" dur="1" fill="hold">
                                          <p:stCondLst>
                                            <p:cond delay="0"/>
                                          </p:stCondLst>
                                        </p:cTn>
                                        <p:tgtEl>
                                          <p:spTgt spid="8407"/>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23" presetClass="entr" presetSubtype="32" fill="hold" nodeType="clickEffect">
                                  <p:stCondLst>
                                    <p:cond delay="0"/>
                                  </p:stCondLst>
                                  <p:childTnLst>
                                    <p:set>
                                      <p:cBhvr>
                                        <p:cTn id="25" dur="1" fill="hold">
                                          <p:stCondLst>
                                            <p:cond delay="0"/>
                                          </p:stCondLst>
                                        </p:cTn>
                                        <p:tgtEl>
                                          <p:spTgt spid="4"/>
                                        </p:tgtEl>
                                        <p:attrNameLst>
                                          <p:attrName>style.visibility</p:attrName>
                                        </p:attrNameLst>
                                      </p:cBhvr>
                                      <p:to>
                                        <p:strVal val="visible"/>
                                      </p:to>
                                    </p:set>
                                    <p:anim calcmode="lin" valueType="num">
                                      <p:cBhvr>
                                        <p:cTn id="26" dur="500" fill="hold"/>
                                        <p:tgtEl>
                                          <p:spTgt spid="4"/>
                                        </p:tgtEl>
                                        <p:attrNameLst>
                                          <p:attrName>ppt_w</p:attrName>
                                        </p:attrNameLst>
                                      </p:cBhvr>
                                      <p:tavLst>
                                        <p:tav tm="0">
                                          <p:val>
                                            <p:strVal val="4*#ppt_w"/>
                                          </p:val>
                                        </p:tav>
                                        <p:tav tm="100000">
                                          <p:val>
                                            <p:strVal val="#ppt_w"/>
                                          </p:val>
                                        </p:tav>
                                      </p:tavLst>
                                    </p:anim>
                                    <p:anim calcmode="lin" valueType="num">
                                      <p:cBhvr>
                                        <p:cTn id="27" dur="500" fill="hold"/>
                                        <p:tgtEl>
                                          <p:spTgt spid="4"/>
                                        </p:tgtEl>
                                        <p:attrNameLst>
                                          <p:attrName>ppt_h</p:attrName>
                                        </p:attrNameLst>
                                      </p:cBhvr>
                                      <p:tavLst>
                                        <p:tav tm="0">
                                          <p:val>
                                            <p:strVal val="4*#ppt_h"/>
                                          </p:val>
                                        </p:tav>
                                        <p:tav tm="100000">
                                          <p:val>
                                            <p:strVal val="#ppt_h"/>
                                          </p:val>
                                        </p:tav>
                                      </p:tavLst>
                                    </p:anim>
                                  </p:childTnLst>
                                </p:cTn>
                              </p:par>
                              <p:par>
                                <p:cTn id="28" presetID="1" presetClass="entr" presetSubtype="0" fill="hold" grpId="0" nodeType="withEffect">
                                  <p:stCondLst>
                                    <p:cond delay="0"/>
                                  </p:stCondLst>
                                  <p:childTnLst>
                                    <p:set>
                                      <p:cBhvr>
                                        <p:cTn id="29" dur="1" fill="hold">
                                          <p:stCondLst>
                                            <p:cond delay="0"/>
                                          </p:stCondLst>
                                        </p:cTn>
                                        <p:tgtEl>
                                          <p:spTgt spid="8408"/>
                                        </p:tgtEl>
                                        <p:attrNameLst>
                                          <p:attrName>style.visibility</p:attrName>
                                        </p:attrNameLst>
                                      </p:cBhvr>
                                      <p:to>
                                        <p:strVal val="visible"/>
                                      </p:to>
                                    </p:set>
                                  </p:childTnLst>
                                </p:cTn>
                              </p:par>
                            </p:childTnLst>
                          </p:cTn>
                        </p:par>
                        <p:par>
                          <p:cTn id="30" fill="hold">
                            <p:stCondLst>
                              <p:cond delay="500"/>
                            </p:stCondLst>
                            <p:childTnLst>
                              <p:par>
                                <p:cTn id="31" presetID="22" presetClass="entr" presetSubtype="1" fill="hold" nodeType="afterEffect">
                                  <p:stCondLst>
                                    <p:cond delay="0"/>
                                  </p:stCondLst>
                                  <p:childTnLst>
                                    <p:set>
                                      <p:cBhvr>
                                        <p:cTn id="32" dur="1" fill="hold">
                                          <p:stCondLst>
                                            <p:cond delay="0"/>
                                          </p:stCondLst>
                                        </p:cTn>
                                        <p:tgtEl>
                                          <p:spTgt spid="8409"/>
                                        </p:tgtEl>
                                        <p:attrNameLst>
                                          <p:attrName>style.visibility</p:attrName>
                                        </p:attrNameLst>
                                      </p:cBhvr>
                                      <p:to>
                                        <p:strVal val="visible"/>
                                      </p:to>
                                    </p:set>
                                    <p:animEffect transition="in" filter="wipe(up)">
                                      <p:cBhvr>
                                        <p:cTn id="33" dur="500"/>
                                        <p:tgtEl>
                                          <p:spTgt spid="8409"/>
                                        </p:tgtEl>
                                      </p:cBhvr>
                                    </p:animEffect>
                                  </p:childTnLst>
                                </p:cTn>
                              </p:par>
                            </p:childTnLst>
                          </p:cTn>
                        </p:par>
                        <p:par>
                          <p:cTn id="34" fill="hold">
                            <p:stCondLst>
                              <p:cond delay="1000"/>
                            </p:stCondLst>
                            <p:childTnLst>
                              <p:par>
                                <p:cTn id="35" presetID="1" presetClass="exit" presetSubtype="0" fill="hold" nodeType="afterEffect">
                                  <p:stCondLst>
                                    <p:cond delay="5000"/>
                                  </p:stCondLst>
                                  <p:childTnLst>
                                    <p:set>
                                      <p:cBhvr>
                                        <p:cTn id="36" dur="1" fill="hold">
                                          <p:stCondLst>
                                            <p:cond delay="0"/>
                                          </p:stCondLst>
                                        </p:cTn>
                                        <p:tgtEl>
                                          <p:spTgt spid="8409"/>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grpId="0" nodeType="clickEffect">
                                  <p:stCondLst>
                                    <p:cond delay="0"/>
                                  </p:stCondLst>
                                  <p:childTnLst>
                                    <p:set>
                                      <p:cBhvr>
                                        <p:cTn id="40" dur="1" fill="hold">
                                          <p:stCondLst>
                                            <p:cond delay="0"/>
                                          </p:stCondLst>
                                        </p:cTn>
                                        <p:tgtEl>
                                          <p:spTgt spid="8410"/>
                                        </p:tgtEl>
                                        <p:attrNameLst>
                                          <p:attrName>style.visibility</p:attrName>
                                        </p:attrNameLst>
                                      </p:cBhvr>
                                      <p:to>
                                        <p:strVal val="visible"/>
                                      </p:to>
                                    </p:set>
                                    <p:animEffect transition="in" filter="wipe(left)">
                                      <p:cBhvr>
                                        <p:cTn id="41" dur="500"/>
                                        <p:tgtEl>
                                          <p:spTgt spid="8410"/>
                                        </p:tgtEl>
                                      </p:cBhvr>
                                    </p:animEffect>
                                  </p:childTnLst>
                                </p:cTn>
                              </p:par>
                              <p:par>
                                <p:cTn id="42" presetID="1" presetClass="entr" presetSubtype="0" fill="hold" grpId="0" nodeType="withEffect">
                                  <p:stCondLst>
                                    <p:cond delay="0"/>
                                  </p:stCondLst>
                                  <p:childTnLst>
                                    <p:set>
                                      <p:cBhvr>
                                        <p:cTn id="43" dur="1" fill="hold">
                                          <p:stCondLst>
                                            <p:cond delay="0"/>
                                          </p:stCondLst>
                                        </p:cTn>
                                        <p:tgtEl>
                                          <p:spTgt spid="8411"/>
                                        </p:tgtEl>
                                        <p:attrNameLst>
                                          <p:attrName>style.visibility</p:attrName>
                                        </p:attrNameLst>
                                      </p:cBhvr>
                                      <p:to>
                                        <p:strVal val="visible"/>
                                      </p:to>
                                    </p:set>
                                  </p:childTnLst>
                                </p:cTn>
                              </p:par>
                            </p:childTnLst>
                          </p:cTn>
                        </p:par>
                        <p:par>
                          <p:cTn id="44" fill="hold">
                            <p:stCondLst>
                              <p:cond delay="500"/>
                            </p:stCondLst>
                            <p:childTnLst>
                              <p:par>
                                <p:cTn id="45" presetID="1" presetClass="entr" presetSubtype="0" fill="hold" grpId="1" nodeType="afterEffect">
                                  <p:stCondLst>
                                    <p:cond delay="0"/>
                                  </p:stCondLst>
                                  <p:childTnLst>
                                    <p:set>
                                      <p:cBhvr>
                                        <p:cTn id="46" dur="1" fill="hold">
                                          <p:stCondLst>
                                            <p:cond delay="0"/>
                                          </p:stCondLst>
                                        </p:cTn>
                                        <p:tgtEl>
                                          <p:spTgt spid="8411"/>
                                        </p:tgtEl>
                                        <p:attrNameLst>
                                          <p:attrName>style.visibility</p:attrName>
                                        </p:attrNameLst>
                                      </p:cBhvr>
                                      <p:to>
                                        <p:strVal val="visible"/>
                                      </p:to>
                                    </p:set>
                                  </p:childTnLst>
                                </p:cTn>
                              </p:par>
                            </p:childTnLst>
                          </p:cTn>
                        </p:par>
                        <p:par>
                          <p:cTn id="47" fill="hold">
                            <p:stCondLst>
                              <p:cond delay="500"/>
                            </p:stCondLst>
                            <p:childTnLst>
                              <p:par>
                                <p:cTn id="48" presetID="22" presetClass="entr" presetSubtype="4" fill="hold" nodeType="afterEffect">
                                  <p:stCondLst>
                                    <p:cond delay="0"/>
                                  </p:stCondLst>
                                  <p:childTnLst>
                                    <p:set>
                                      <p:cBhvr>
                                        <p:cTn id="49" dur="1" fill="hold">
                                          <p:stCondLst>
                                            <p:cond delay="0"/>
                                          </p:stCondLst>
                                        </p:cTn>
                                        <p:tgtEl>
                                          <p:spTgt spid="8412"/>
                                        </p:tgtEl>
                                        <p:attrNameLst>
                                          <p:attrName>style.visibility</p:attrName>
                                        </p:attrNameLst>
                                      </p:cBhvr>
                                      <p:to>
                                        <p:strVal val="visible"/>
                                      </p:to>
                                    </p:set>
                                    <p:animEffect transition="in" filter="wipe(down)">
                                      <p:cBhvr>
                                        <p:cTn id="50" dur="500"/>
                                        <p:tgtEl>
                                          <p:spTgt spid="8412"/>
                                        </p:tgtEl>
                                      </p:cBhvr>
                                    </p:animEffect>
                                  </p:childTnLst>
                                </p:cTn>
                              </p:par>
                            </p:childTnLst>
                          </p:cTn>
                        </p:par>
                        <p:par>
                          <p:cTn id="51" fill="hold">
                            <p:stCondLst>
                              <p:cond delay="1000"/>
                            </p:stCondLst>
                            <p:childTnLst>
                              <p:par>
                                <p:cTn id="52" presetID="1" presetClass="exit" presetSubtype="0" fill="hold" nodeType="afterEffect">
                                  <p:stCondLst>
                                    <p:cond delay="3000"/>
                                  </p:stCondLst>
                                  <p:childTnLst>
                                    <p:set>
                                      <p:cBhvr>
                                        <p:cTn id="53" dur="1" fill="hold">
                                          <p:stCondLst>
                                            <p:cond delay="0"/>
                                          </p:stCondLst>
                                        </p:cTn>
                                        <p:tgtEl>
                                          <p:spTgt spid="84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05" grpId="0" bldLvl="0" animBg="1"/>
      <p:bldP spid="8408" grpId="0" bldLvl="0" animBg="1"/>
      <p:bldP spid="8410" grpId="0" bldLvl="0" animBg="1"/>
      <p:bldP spid="8411" grpId="0" bldLvl="0" animBg="1"/>
      <p:bldP spid="8411" grpId="1" bldLvl="0" animBg="1"/>
      <p:bldP spid="841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什么是图像分割？</a:t>
            </a:r>
          </a:p>
        </p:txBody>
      </p:sp>
      <p:sp>
        <p:nvSpPr>
          <p:cNvPr id="3" name="内容占位符 2"/>
          <p:cNvSpPr>
            <a:spLocks noGrp="1"/>
          </p:cNvSpPr>
          <p:nvPr>
            <p:ph idx="1"/>
          </p:nvPr>
        </p:nvSpPr>
        <p:spPr/>
        <p:txBody>
          <a:bodyPr/>
          <a:lstStyle/>
          <a:p>
            <a:r>
              <a:rPr lang="zh-CN" altLang="en-US"/>
              <a:t>将图像划分为多个组或者块</a:t>
            </a:r>
          </a:p>
        </p:txBody>
      </p:sp>
      <p:sp>
        <p:nvSpPr>
          <p:cNvPr id="4" name="灯片编号占位符 3"/>
          <p:cNvSpPr>
            <a:spLocks noGrp="1"/>
          </p:cNvSpPr>
          <p:nvPr>
            <p:ph type="sldNum" sz="quarter" idx="12"/>
          </p:nvPr>
        </p:nvSpPr>
        <p:spPr/>
        <p:txBody>
          <a:bodyPr/>
          <a:lstStyle/>
          <a:p>
            <a:fld id="{54DA8740-04C3-4D9C-9880-E3F61E3A801B}" type="slidenum">
              <a:rPr lang="zh-CN" altLang="en-US" smtClean="0"/>
              <a:t>2</a:t>
            </a:fld>
            <a:endParaRPr lang="zh-CN" altLang="en-US" dirty="0"/>
          </a:p>
        </p:txBody>
      </p:sp>
      <p:pic>
        <p:nvPicPr>
          <p:cNvPr id="10242" name="图片 10241"/>
          <p:cNvPicPr>
            <a:picLocks noChangeAspect="1"/>
          </p:cNvPicPr>
          <p:nvPr/>
        </p:nvPicPr>
        <p:blipFill>
          <a:blip r:embed="rId2"/>
          <a:stretch>
            <a:fillRect/>
          </a:stretch>
        </p:blipFill>
        <p:spPr>
          <a:xfrm>
            <a:off x="770890" y="2133600"/>
            <a:ext cx="4079875" cy="3842385"/>
          </a:xfrm>
          <a:prstGeom prst="rect">
            <a:avLst/>
          </a:prstGeom>
          <a:noFill/>
          <a:ln w="9525">
            <a:noFill/>
          </a:ln>
        </p:spPr>
      </p:pic>
      <p:pic>
        <p:nvPicPr>
          <p:cNvPr id="12290" name="图片 12289"/>
          <p:cNvPicPr>
            <a:picLocks noChangeAspect="1"/>
          </p:cNvPicPr>
          <p:nvPr/>
        </p:nvPicPr>
        <p:blipFill>
          <a:blip r:embed="rId3"/>
          <a:stretch>
            <a:fillRect/>
          </a:stretch>
        </p:blipFill>
        <p:spPr>
          <a:xfrm>
            <a:off x="5514340" y="1905635"/>
            <a:ext cx="2952750" cy="4297680"/>
          </a:xfrm>
          <a:prstGeom prst="rect">
            <a:avLst/>
          </a:prstGeom>
          <a:noFill/>
          <a:ln w="9525">
            <a:noFill/>
          </a:ln>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p:cNvSpPr>
          <p:nvPr>
            <p:ph type="title"/>
          </p:nvPr>
        </p:nvSpPr>
        <p:spPr/>
        <p:txBody>
          <a:bodyPr vert="horz" wrap="square" lIns="91440" tIns="45720" rIns="91440" bIns="45720" anchor="ctr" anchorCtr="0"/>
          <a:lstStyle/>
          <a:p>
            <a:pPr eaLnBrk="1" hangingPunct="1">
              <a:buClrTx/>
              <a:buSzTx/>
              <a:buFontTx/>
            </a:pPr>
            <a:r>
              <a:rPr lang="zh-CN" altLang="en-US" b="1" dirty="0">
                <a:solidFill>
                  <a:srgbClr val="0066FF"/>
                </a:solidFill>
                <a:ea typeface="宋体" panose="02010600030101010101" pitchFamily="2" charset="-122"/>
              </a:rPr>
              <a:t>基本原理</a:t>
            </a:r>
            <a:endParaRPr lang="en-US" altLang="he-IL" b="1" dirty="0">
              <a:solidFill>
                <a:srgbClr val="0066FF"/>
              </a:solidFill>
            </a:endParaRPr>
          </a:p>
        </p:txBody>
      </p:sp>
      <p:sp>
        <p:nvSpPr>
          <p:cNvPr id="3" name="内容占位符 2"/>
          <p:cNvSpPr>
            <a:spLocks noGrp="1"/>
          </p:cNvSpPr>
          <p:nvPr>
            <p:ph idx="1"/>
          </p:nvPr>
        </p:nvSpPr>
        <p:spPr/>
        <p:txBody>
          <a:bodyPr/>
          <a:lstStyle/>
          <a:p>
            <a:endParaRPr lang="zh-CN" altLang="en-US"/>
          </a:p>
        </p:txBody>
      </p:sp>
      <p:sp>
        <p:nvSpPr>
          <p:cNvPr id="11267" name="Oval 3"/>
          <p:cNvSpPr/>
          <p:nvPr/>
        </p:nvSpPr>
        <p:spPr>
          <a:xfrm>
            <a:off x="5562600" y="34290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11268" name="Oval 4"/>
          <p:cNvSpPr/>
          <p:nvPr/>
        </p:nvSpPr>
        <p:spPr>
          <a:xfrm>
            <a:off x="5768975" y="34290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11269" name="Oval 5"/>
          <p:cNvSpPr/>
          <p:nvPr/>
        </p:nvSpPr>
        <p:spPr>
          <a:xfrm>
            <a:off x="5692775" y="32766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11270" name="Oval 6"/>
          <p:cNvSpPr/>
          <p:nvPr/>
        </p:nvSpPr>
        <p:spPr>
          <a:xfrm>
            <a:off x="5440363" y="3221038"/>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11271" name="Oval 7"/>
          <p:cNvSpPr/>
          <p:nvPr/>
        </p:nvSpPr>
        <p:spPr>
          <a:xfrm>
            <a:off x="5681663" y="3592513"/>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11272" name="Oval 8"/>
          <p:cNvSpPr/>
          <p:nvPr/>
        </p:nvSpPr>
        <p:spPr>
          <a:xfrm>
            <a:off x="5454650" y="3592513"/>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11273" name="Oval 9"/>
          <p:cNvSpPr/>
          <p:nvPr/>
        </p:nvSpPr>
        <p:spPr>
          <a:xfrm>
            <a:off x="5932488" y="3614738"/>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11274" name="Oval 10"/>
          <p:cNvSpPr/>
          <p:nvPr/>
        </p:nvSpPr>
        <p:spPr>
          <a:xfrm>
            <a:off x="5322888" y="34290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11275" name="Oval 11"/>
          <p:cNvSpPr/>
          <p:nvPr/>
        </p:nvSpPr>
        <p:spPr>
          <a:xfrm>
            <a:off x="6062663" y="34290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11276" name="Oval 12"/>
          <p:cNvSpPr/>
          <p:nvPr/>
        </p:nvSpPr>
        <p:spPr>
          <a:xfrm>
            <a:off x="5921375" y="314325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11277" name="Oval 13"/>
          <p:cNvSpPr/>
          <p:nvPr/>
        </p:nvSpPr>
        <p:spPr>
          <a:xfrm>
            <a:off x="5638800" y="30480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11278" name="Oval 14"/>
          <p:cNvSpPr/>
          <p:nvPr/>
        </p:nvSpPr>
        <p:spPr>
          <a:xfrm>
            <a:off x="5791200" y="38100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11279" name="Oval 15"/>
          <p:cNvSpPr/>
          <p:nvPr/>
        </p:nvSpPr>
        <p:spPr>
          <a:xfrm>
            <a:off x="5486400" y="3830638"/>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11280" name="Oval 16"/>
          <p:cNvSpPr/>
          <p:nvPr/>
        </p:nvSpPr>
        <p:spPr>
          <a:xfrm>
            <a:off x="5181600" y="3679825"/>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11281" name="Oval 17"/>
          <p:cNvSpPr/>
          <p:nvPr/>
        </p:nvSpPr>
        <p:spPr>
          <a:xfrm>
            <a:off x="4953000" y="34290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11282" name="Oval 18"/>
          <p:cNvSpPr/>
          <p:nvPr/>
        </p:nvSpPr>
        <p:spPr>
          <a:xfrm>
            <a:off x="5181600" y="32004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11283" name="Oval 19"/>
          <p:cNvSpPr/>
          <p:nvPr/>
        </p:nvSpPr>
        <p:spPr>
          <a:xfrm>
            <a:off x="6248400" y="36576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11284" name="Oval 20"/>
          <p:cNvSpPr/>
          <p:nvPr/>
        </p:nvSpPr>
        <p:spPr>
          <a:xfrm>
            <a:off x="6172200" y="39624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11285" name="Oval 21"/>
          <p:cNvSpPr/>
          <p:nvPr/>
        </p:nvSpPr>
        <p:spPr>
          <a:xfrm>
            <a:off x="5888038" y="4094163"/>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11286" name="Oval 22"/>
          <p:cNvSpPr/>
          <p:nvPr/>
        </p:nvSpPr>
        <p:spPr>
          <a:xfrm>
            <a:off x="5486400" y="41148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11287" name="Oval 23"/>
          <p:cNvSpPr/>
          <p:nvPr/>
        </p:nvSpPr>
        <p:spPr>
          <a:xfrm>
            <a:off x="5029200" y="39624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11288" name="Oval 24"/>
          <p:cNvSpPr/>
          <p:nvPr/>
        </p:nvSpPr>
        <p:spPr>
          <a:xfrm>
            <a:off x="4648200" y="36576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11289" name="Oval 25"/>
          <p:cNvSpPr/>
          <p:nvPr/>
        </p:nvSpPr>
        <p:spPr>
          <a:xfrm>
            <a:off x="4572000" y="31242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11290" name="Oval 26"/>
          <p:cNvSpPr/>
          <p:nvPr/>
        </p:nvSpPr>
        <p:spPr>
          <a:xfrm>
            <a:off x="4953000" y="30480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11291" name="Oval 27"/>
          <p:cNvSpPr/>
          <p:nvPr/>
        </p:nvSpPr>
        <p:spPr>
          <a:xfrm>
            <a:off x="5334000" y="28194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11292" name="Oval 28"/>
          <p:cNvSpPr/>
          <p:nvPr/>
        </p:nvSpPr>
        <p:spPr>
          <a:xfrm>
            <a:off x="5921375" y="28194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11293" name="Oval 29"/>
          <p:cNvSpPr/>
          <p:nvPr/>
        </p:nvSpPr>
        <p:spPr>
          <a:xfrm>
            <a:off x="5638800" y="25146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11294" name="Oval 30"/>
          <p:cNvSpPr/>
          <p:nvPr/>
        </p:nvSpPr>
        <p:spPr>
          <a:xfrm>
            <a:off x="4724400" y="28194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11295" name="Oval 31"/>
          <p:cNvSpPr/>
          <p:nvPr/>
        </p:nvSpPr>
        <p:spPr>
          <a:xfrm>
            <a:off x="5105400" y="25908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11296" name="Oval 32"/>
          <p:cNvSpPr/>
          <p:nvPr/>
        </p:nvSpPr>
        <p:spPr>
          <a:xfrm>
            <a:off x="5638800" y="19812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11297" name="Oval 33"/>
          <p:cNvSpPr/>
          <p:nvPr/>
        </p:nvSpPr>
        <p:spPr>
          <a:xfrm>
            <a:off x="5181600" y="22098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11298" name="Oval 34"/>
          <p:cNvSpPr/>
          <p:nvPr/>
        </p:nvSpPr>
        <p:spPr>
          <a:xfrm>
            <a:off x="5921375" y="24384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11299" name="Oval 35"/>
          <p:cNvSpPr/>
          <p:nvPr/>
        </p:nvSpPr>
        <p:spPr>
          <a:xfrm>
            <a:off x="5921375" y="13716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11300" name="Oval 36"/>
          <p:cNvSpPr/>
          <p:nvPr/>
        </p:nvSpPr>
        <p:spPr>
          <a:xfrm>
            <a:off x="6172200" y="21336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11301" name="Oval 37"/>
          <p:cNvSpPr/>
          <p:nvPr/>
        </p:nvSpPr>
        <p:spPr>
          <a:xfrm>
            <a:off x="6259513" y="2676525"/>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11302" name="Oval 38"/>
          <p:cNvSpPr/>
          <p:nvPr/>
        </p:nvSpPr>
        <p:spPr>
          <a:xfrm>
            <a:off x="6248400" y="31242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11303" name="Oval 39"/>
          <p:cNvSpPr/>
          <p:nvPr/>
        </p:nvSpPr>
        <p:spPr>
          <a:xfrm>
            <a:off x="6629400" y="28956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11304" name="Oval 40"/>
          <p:cNvSpPr/>
          <p:nvPr/>
        </p:nvSpPr>
        <p:spPr>
          <a:xfrm>
            <a:off x="6629400" y="25146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11305" name="Oval 41"/>
          <p:cNvSpPr/>
          <p:nvPr/>
        </p:nvSpPr>
        <p:spPr>
          <a:xfrm>
            <a:off x="6553200" y="20574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11306" name="Oval 42"/>
          <p:cNvSpPr/>
          <p:nvPr/>
        </p:nvSpPr>
        <p:spPr>
          <a:xfrm>
            <a:off x="6324600" y="16002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11307" name="Oval 43"/>
          <p:cNvSpPr/>
          <p:nvPr/>
        </p:nvSpPr>
        <p:spPr>
          <a:xfrm>
            <a:off x="6934200" y="12954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11308" name="Oval 44"/>
          <p:cNvSpPr/>
          <p:nvPr/>
        </p:nvSpPr>
        <p:spPr>
          <a:xfrm>
            <a:off x="7010400" y="17526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11309" name="Oval 45"/>
          <p:cNvSpPr/>
          <p:nvPr/>
        </p:nvSpPr>
        <p:spPr>
          <a:xfrm>
            <a:off x="7315200" y="23622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11310" name="Oval 46"/>
          <p:cNvSpPr/>
          <p:nvPr/>
        </p:nvSpPr>
        <p:spPr>
          <a:xfrm>
            <a:off x="6705600" y="33528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11311" name="Oval 47"/>
          <p:cNvSpPr/>
          <p:nvPr/>
        </p:nvSpPr>
        <p:spPr>
          <a:xfrm>
            <a:off x="7162800" y="28956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11312" name="Oval 48"/>
          <p:cNvSpPr/>
          <p:nvPr/>
        </p:nvSpPr>
        <p:spPr>
          <a:xfrm>
            <a:off x="7924800" y="29718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11313" name="Oval 49"/>
          <p:cNvSpPr/>
          <p:nvPr/>
        </p:nvSpPr>
        <p:spPr>
          <a:xfrm>
            <a:off x="6934200" y="38862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11314" name="Oval 50"/>
          <p:cNvSpPr/>
          <p:nvPr/>
        </p:nvSpPr>
        <p:spPr>
          <a:xfrm>
            <a:off x="7478713" y="3430588"/>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11315" name="Oval 51"/>
          <p:cNvSpPr/>
          <p:nvPr/>
        </p:nvSpPr>
        <p:spPr>
          <a:xfrm>
            <a:off x="6477000" y="42672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11316" name="Oval 52"/>
          <p:cNvSpPr/>
          <p:nvPr/>
        </p:nvSpPr>
        <p:spPr>
          <a:xfrm>
            <a:off x="7543800" y="43434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11317" name="Oval 53"/>
          <p:cNvSpPr/>
          <p:nvPr/>
        </p:nvSpPr>
        <p:spPr>
          <a:xfrm>
            <a:off x="6934200" y="47244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11318" name="Oval 54"/>
          <p:cNvSpPr/>
          <p:nvPr/>
        </p:nvSpPr>
        <p:spPr>
          <a:xfrm>
            <a:off x="6096000" y="45720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11319" name="Oval 55"/>
          <p:cNvSpPr/>
          <p:nvPr/>
        </p:nvSpPr>
        <p:spPr>
          <a:xfrm>
            <a:off x="5638800" y="44958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11320" name="Oval 56"/>
          <p:cNvSpPr/>
          <p:nvPr/>
        </p:nvSpPr>
        <p:spPr>
          <a:xfrm>
            <a:off x="6019800" y="50292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11321" name="Oval 57"/>
          <p:cNvSpPr/>
          <p:nvPr/>
        </p:nvSpPr>
        <p:spPr>
          <a:xfrm>
            <a:off x="6477000" y="54864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11322" name="Oval 58"/>
          <p:cNvSpPr/>
          <p:nvPr/>
        </p:nvSpPr>
        <p:spPr>
          <a:xfrm>
            <a:off x="5867400" y="54864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11323" name="Oval 59"/>
          <p:cNvSpPr/>
          <p:nvPr/>
        </p:nvSpPr>
        <p:spPr>
          <a:xfrm>
            <a:off x="5410200" y="50292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11324" name="Oval 60"/>
          <p:cNvSpPr/>
          <p:nvPr/>
        </p:nvSpPr>
        <p:spPr>
          <a:xfrm>
            <a:off x="5105400" y="45720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11325" name="Oval 61"/>
          <p:cNvSpPr/>
          <p:nvPr/>
        </p:nvSpPr>
        <p:spPr>
          <a:xfrm>
            <a:off x="4495800" y="42672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11326" name="Oval 62"/>
          <p:cNvSpPr/>
          <p:nvPr/>
        </p:nvSpPr>
        <p:spPr>
          <a:xfrm>
            <a:off x="4724400" y="49530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11327" name="Oval 63"/>
          <p:cNvSpPr/>
          <p:nvPr/>
        </p:nvSpPr>
        <p:spPr>
          <a:xfrm>
            <a:off x="4953000" y="54864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11328" name="Oval 64"/>
          <p:cNvSpPr/>
          <p:nvPr/>
        </p:nvSpPr>
        <p:spPr>
          <a:xfrm>
            <a:off x="4114800" y="56388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11329" name="Oval 65"/>
          <p:cNvSpPr/>
          <p:nvPr/>
        </p:nvSpPr>
        <p:spPr>
          <a:xfrm>
            <a:off x="4038600" y="50292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11330" name="Oval 66"/>
          <p:cNvSpPr/>
          <p:nvPr/>
        </p:nvSpPr>
        <p:spPr>
          <a:xfrm>
            <a:off x="3505200" y="42672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11331" name="Oval 67"/>
          <p:cNvSpPr/>
          <p:nvPr/>
        </p:nvSpPr>
        <p:spPr>
          <a:xfrm>
            <a:off x="4038600" y="39624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11332" name="Oval 68"/>
          <p:cNvSpPr/>
          <p:nvPr/>
        </p:nvSpPr>
        <p:spPr>
          <a:xfrm>
            <a:off x="4267200" y="34290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11333" name="Oval 69"/>
          <p:cNvSpPr/>
          <p:nvPr/>
        </p:nvSpPr>
        <p:spPr>
          <a:xfrm>
            <a:off x="3733800" y="29718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11334" name="Oval 70"/>
          <p:cNvSpPr/>
          <p:nvPr/>
        </p:nvSpPr>
        <p:spPr>
          <a:xfrm>
            <a:off x="4267200" y="25908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11335" name="Oval 71"/>
          <p:cNvSpPr/>
          <p:nvPr/>
        </p:nvSpPr>
        <p:spPr>
          <a:xfrm>
            <a:off x="4724400" y="24384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11336" name="Oval 72"/>
          <p:cNvSpPr/>
          <p:nvPr/>
        </p:nvSpPr>
        <p:spPr>
          <a:xfrm>
            <a:off x="4343400" y="18288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11337" name="Oval 73"/>
          <p:cNvSpPr/>
          <p:nvPr/>
        </p:nvSpPr>
        <p:spPr>
          <a:xfrm>
            <a:off x="5029200" y="16002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11338" name="Oval 74"/>
          <p:cNvSpPr/>
          <p:nvPr/>
        </p:nvSpPr>
        <p:spPr>
          <a:xfrm>
            <a:off x="4191000" y="12192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11339" name="Oval 75"/>
          <p:cNvSpPr/>
          <p:nvPr/>
        </p:nvSpPr>
        <p:spPr>
          <a:xfrm>
            <a:off x="3733800" y="16002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11340" name="Oval 76"/>
          <p:cNvSpPr/>
          <p:nvPr/>
        </p:nvSpPr>
        <p:spPr>
          <a:xfrm>
            <a:off x="3657600" y="22098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11341" name="Oval 77"/>
          <p:cNvSpPr/>
          <p:nvPr/>
        </p:nvSpPr>
        <p:spPr>
          <a:xfrm>
            <a:off x="3276600" y="26670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11342" name="Oval 78"/>
          <p:cNvSpPr/>
          <p:nvPr/>
        </p:nvSpPr>
        <p:spPr>
          <a:xfrm>
            <a:off x="3657600" y="35052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11343" name="Oval 79"/>
          <p:cNvSpPr/>
          <p:nvPr/>
        </p:nvSpPr>
        <p:spPr>
          <a:xfrm>
            <a:off x="2895600" y="35814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11344" name="Oval 80"/>
          <p:cNvSpPr/>
          <p:nvPr/>
        </p:nvSpPr>
        <p:spPr>
          <a:xfrm>
            <a:off x="2819400" y="44196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11345" name="Oval 81"/>
          <p:cNvSpPr/>
          <p:nvPr/>
        </p:nvSpPr>
        <p:spPr>
          <a:xfrm>
            <a:off x="3048000" y="52578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11346" name="Oval 82"/>
          <p:cNvSpPr/>
          <p:nvPr/>
        </p:nvSpPr>
        <p:spPr>
          <a:xfrm>
            <a:off x="2362200" y="56388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11347" name="Oval 83"/>
          <p:cNvSpPr/>
          <p:nvPr/>
        </p:nvSpPr>
        <p:spPr>
          <a:xfrm>
            <a:off x="1905000" y="48768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11348" name="Oval 84"/>
          <p:cNvSpPr/>
          <p:nvPr/>
        </p:nvSpPr>
        <p:spPr>
          <a:xfrm>
            <a:off x="1905000" y="39624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11349" name="Oval 85"/>
          <p:cNvSpPr/>
          <p:nvPr/>
        </p:nvSpPr>
        <p:spPr>
          <a:xfrm>
            <a:off x="2514600" y="27432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11350" name="Oval 86"/>
          <p:cNvSpPr/>
          <p:nvPr/>
        </p:nvSpPr>
        <p:spPr>
          <a:xfrm>
            <a:off x="2895600" y="19050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11351" name="Oval 87"/>
          <p:cNvSpPr/>
          <p:nvPr/>
        </p:nvSpPr>
        <p:spPr>
          <a:xfrm>
            <a:off x="1981200" y="19050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11352" name="Oval 88"/>
          <p:cNvSpPr/>
          <p:nvPr/>
        </p:nvSpPr>
        <p:spPr>
          <a:xfrm>
            <a:off x="1828800" y="30480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11353" name="Oval 89"/>
          <p:cNvSpPr/>
          <p:nvPr/>
        </p:nvSpPr>
        <p:spPr>
          <a:xfrm>
            <a:off x="762000" y="47244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11354" name="Oval 90"/>
          <p:cNvSpPr/>
          <p:nvPr/>
        </p:nvSpPr>
        <p:spPr>
          <a:xfrm>
            <a:off x="838200" y="57912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11355" name="Oval 91"/>
          <p:cNvSpPr/>
          <p:nvPr/>
        </p:nvSpPr>
        <p:spPr>
          <a:xfrm>
            <a:off x="838200" y="35052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11356" name="Oval 92"/>
          <p:cNvSpPr/>
          <p:nvPr/>
        </p:nvSpPr>
        <p:spPr>
          <a:xfrm>
            <a:off x="990600" y="22860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11357" name="Oval 93"/>
          <p:cNvSpPr/>
          <p:nvPr/>
        </p:nvSpPr>
        <p:spPr>
          <a:xfrm>
            <a:off x="1143000" y="12192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11358" name="Oval 94"/>
          <p:cNvSpPr/>
          <p:nvPr/>
        </p:nvSpPr>
        <p:spPr>
          <a:xfrm>
            <a:off x="2590800" y="10668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11359" name="Rectangle 95"/>
          <p:cNvSpPr/>
          <p:nvPr/>
        </p:nvSpPr>
        <p:spPr>
          <a:xfrm>
            <a:off x="0" y="6232525"/>
            <a:ext cx="9144000" cy="39878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algn="ctr" eaLnBrk="1" hangingPunct="1">
              <a:spcBef>
                <a:spcPct val="0"/>
              </a:spcBef>
              <a:buNone/>
            </a:pPr>
            <a:r>
              <a:rPr lang="en-US" altLang="zh-CN" sz="2000" dirty="0">
                <a:solidFill>
                  <a:srgbClr val="9900CC"/>
                </a:solidFill>
                <a:ea typeface="宋体" panose="02010600030101010101" pitchFamily="2" charset="-122"/>
              </a:rPr>
              <a:t>Distribution of identical billiard balls</a:t>
            </a:r>
          </a:p>
        </p:txBody>
      </p:sp>
      <p:grpSp>
        <p:nvGrpSpPr>
          <p:cNvPr id="2" name="Group 96"/>
          <p:cNvGrpSpPr/>
          <p:nvPr/>
        </p:nvGrpSpPr>
        <p:grpSpPr>
          <a:xfrm>
            <a:off x="2590800" y="1524000"/>
            <a:ext cx="2819400" cy="2895600"/>
            <a:chOff x="3744" y="4464"/>
            <a:chExt cx="1776" cy="1824"/>
          </a:xfrm>
        </p:grpSpPr>
        <p:sp>
          <p:nvSpPr>
            <p:cNvPr id="11369" name="Oval 97"/>
            <p:cNvSpPr/>
            <p:nvPr/>
          </p:nvSpPr>
          <p:spPr>
            <a:xfrm>
              <a:off x="3744" y="4464"/>
              <a:ext cx="1776" cy="1824"/>
            </a:xfrm>
            <a:prstGeom prst="ellipse">
              <a:avLst/>
            </a:prstGeom>
            <a:noFill/>
            <a:ln w="28575" cap="flat" cmpd="sng">
              <a:solidFill>
                <a:srgbClr val="00CCFF"/>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grpSp>
          <p:nvGrpSpPr>
            <p:cNvPr id="11370" name="Group 98"/>
            <p:cNvGrpSpPr/>
            <p:nvPr/>
          </p:nvGrpSpPr>
          <p:grpSpPr>
            <a:xfrm>
              <a:off x="4491" y="5231"/>
              <a:ext cx="288" cy="288"/>
              <a:chOff x="4486" y="3484"/>
              <a:chExt cx="288" cy="288"/>
            </a:xfrm>
          </p:grpSpPr>
          <p:sp>
            <p:nvSpPr>
              <p:cNvPr id="11371" name="Oval 99"/>
              <p:cNvSpPr/>
              <p:nvPr/>
            </p:nvSpPr>
            <p:spPr>
              <a:xfrm>
                <a:off x="4560" y="3552"/>
                <a:ext cx="144" cy="144"/>
              </a:xfrm>
              <a:prstGeom prst="ellipse">
                <a:avLst/>
              </a:prstGeom>
              <a:noFill/>
              <a:ln w="19050" cap="flat" cmpd="sng">
                <a:solidFill>
                  <a:srgbClr val="00CCFF"/>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11372" name="Line 100"/>
              <p:cNvSpPr/>
              <p:nvPr/>
            </p:nvSpPr>
            <p:spPr>
              <a:xfrm>
                <a:off x="4632" y="3484"/>
                <a:ext cx="0" cy="288"/>
              </a:xfrm>
              <a:prstGeom prst="line">
                <a:avLst/>
              </a:prstGeom>
              <a:ln w="9525" cap="flat" cmpd="sng">
                <a:solidFill>
                  <a:srgbClr val="00CCFF"/>
                </a:solidFill>
                <a:prstDash val="solid"/>
                <a:headEnd type="none" w="med" len="med"/>
                <a:tailEnd type="none" w="med" len="med"/>
              </a:ln>
            </p:spPr>
          </p:sp>
          <p:sp>
            <p:nvSpPr>
              <p:cNvPr id="11373" name="Line 101"/>
              <p:cNvSpPr/>
              <p:nvPr/>
            </p:nvSpPr>
            <p:spPr>
              <a:xfrm rot="-5400000">
                <a:off x="4630" y="3482"/>
                <a:ext cx="0" cy="288"/>
              </a:xfrm>
              <a:prstGeom prst="line">
                <a:avLst/>
              </a:prstGeom>
              <a:ln w="9525" cap="flat" cmpd="sng">
                <a:solidFill>
                  <a:srgbClr val="00CCFF"/>
                </a:solidFill>
                <a:prstDash val="solid"/>
                <a:headEnd type="none" w="med" len="med"/>
                <a:tailEnd type="none" w="med" len="med"/>
              </a:ln>
            </p:spPr>
          </p:sp>
        </p:grpSp>
      </p:grpSp>
      <p:grpSp>
        <p:nvGrpSpPr>
          <p:cNvPr id="4" name="Group 102"/>
          <p:cNvGrpSpPr/>
          <p:nvPr/>
        </p:nvGrpSpPr>
        <p:grpSpPr>
          <a:xfrm>
            <a:off x="4343400" y="2895600"/>
            <a:ext cx="457200" cy="457200"/>
            <a:chOff x="4486" y="3484"/>
            <a:chExt cx="288" cy="288"/>
          </a:xfrm>
        </p:grpSpPr>
        <p:sp>
          <p:nvSpPr>
            <p:cNvPr id="11366" name="Oval 103"/>
            <p:cNvSpPr/>
            <p:nvPr/>
          </p:nvSpPr>
          <p:spPr>
            <a:xfrm>
              <a:off x="4560" y="3552"/>
              <a:ext cx="144" cy="144"/>
            </a:xfrm>
            <a:prstGeom prst="ellipse">
              <a:avLst/>
            </a:prstGeom>
            <a:noFill/>
            <a:ln w="19050" cap="flat" cmpd="sng">
              <a:solidFill>
                <a:srgbClr val="FF9900"/>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11367" name="Line 104"/>
            <p:cNvSpPr/>
            <p:nvPr/>
          </p:nvSpPr>
          <p:spPr>
            <a:xfrm>
              <a:off x="4632" y="3484"/>
              <a:ext cx="0" cy="288"/>
            </a:xfrm>
            <a:prstGeom prst="line">
              <a:avLst/>
            </a:prstGeom>
            <a:ln w="9525" cap="flat" cmpd="sng">
              <a:solidFill>
                <a:srgbClr val="FF9900"/>
              </a:solidFill>
              <a:prstDash val="solid"/>
              <a:headEnd type="none" w="med" len="med"/>
              <a:tailEnd type="none" w="med" len="med"/>
            </a:ln>
          </p:spPr>
        </p:sp>
        <p:sp>
          <p:nvSpPr>
            <p:cNvPr id="11368" name="Line 105"/>
            <p:cNvSpPr/>
            <p:nvPr/>
          </p:nvSpPr>
          <p:spPr>
            <a:xfrm rot="-5400000">
              <a:off x="4630" y="3482"/>
              <a:ext cx="0" cy="288"/>
            </a:xfrm>
            <a:prstGeom prst="line">
              <a:avLst/>
            </a:prstGeom>
            <a:ln w="9525" cap="flat" cmpd="sng">
              <a:solidFill>
                <a:srgbClr val="FF9900"/>
              </a:solidFill>
              <a:prstDash val="solid"/>
              <a:headEnd type="none" w="med" len="med"/>
              <a:tailEnd type="none" w="med" len="med"/>
            </a:ln>
          </p:spPr>
        </p:sp>
      </p:grpSp>
      <p:sp>
        <p:nvSpPr>
          <p:cNvPr id="11362" name="AutoShape 106"/>
          <p:cNvSpPr/>
          <p:nvPr/>
        </p:nvSpPr>
        <p:spPr>
          <a:xfrm>
            <a:off x="7467600" y="914400"/>
            <a:ext cx="1447800" cy="609600"/>
          </a:xfrm>
          <a:prstGeom prst="roundRect">
            <a:avLst>
              <a:gd name="adj" fmla="val 16667"/>
            </a:avLst>
          </a:prstGeom>
          <a:noFill/>
          <a:ln w="19050" cap="flat" cmpd="sng">
            <a:solidFill>
              <a:srgbClr val="00CCFF"/>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algn="ctr" eaLnBrk="1" hangingPunct="1">
              <a:spcBef>
                <a:spcPct val="0"/>
              </a:spcBef>
              <a:buNone/>
            </a:pPr>
            <a:r>
              <a:rPr lang="en-US" altLang="zh-CN" sz="1600" dirty="0">
                <a:ea typeface="宋体" panose="02010600030101010101" pitchFamily="2" charset="-122"/>
              </a:rPr>
              <a:t>Region of</a:t>
            </a:r>
          </a:p>
          <a:p>
            <a:pPr marL="0" lvl="0" indent="0" algn="ctr" eaLnBrk="1" hangingPunct="1">
              <a:spcBef>
                <a:spcPct val="0"/>
              </a:spcBef>
              <a:buNone/>
            </a:pPr>
            <a:r>
              <a:rPr lang="en-US" altLang="zh-CN" sz="1600" dirty="0">
                <a:ea typeface="宋体" panose="02010600030101010101" pitchFamily="2" charset="-122"/>
              </a:rPr>
              <a:t>interest</a:t>
            </a:r>
          </a:p>
        </p:txBody>
      </p:sp>
      <p:sp>
        <p:nvSpPr>
          <p:cNvPr id="11363" name="AutoShape 108"/>
          <p:cNvSpPr/>
          <p:nvPr/>
        </p:nvSpPr>
        <p:spPr>
          <a:xfrm>
            <a:off x="7467600" y="1600200"/>
            <a:ext cx="1447800" cy="609600"/>
          </a:xfrm>
          <a:prstGeom prst="roundRect">
            <a:avLst>
              <a:gd name="adj" fmla="val 16667"/>
            </a:avLst>
          </a:prstGeom>
          <a:noFill/>
          <a:ln w="19050" cap="flat" cmpd="sng">
            <a:solidFill>
              <a:srgbClr val="FF9900"/>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algn="ctr" eaLnBrk="1" hangingPunct="1">
              <a:spcBef>
                <a:spcPct val="0"/>
              </a:spcBef>
              <a:buNone/>
            </a:pPr>
            <a:r>
              <a:rPr lang="en-US" altLang="zh-CN" sz="1600" dirty="0">
                <a:ea typeface="宋体" panose="02010600030101010101" pitchFamily="2" charset="-122"/>
              </a:rPr>
              <a:t>Center of</a:t>
            </a:r>
          </a:p>
          <a:p>
            <a:pPr marL="0" lvl="0" indent="0" algn="ctr" eaLnBrk="1" hangingPunct="1">
              <a:spcBef>
                <a:spcPct val="0"/>
              </a:spcBef>
              <a:buNone/>
            </a:pPr>
            <a:r>
              <a:rPr lang="en-US" altLang="zh-CN" sz="1600" dirty="0">
                <a:ea typeface="宋体" panose="02010600030101010101" pitchFamily="2" charset="-122"/>
              </a:rPr>
              <a:t>mass</a:t>
            </a:r>
          </a:p>
        </p:txBody>
      </p:sp>
      <p:sp>
        <p:nvSpPr>
          <p:cNvPr id="11364" name="AutoShape 111"/>
          <p:cNvSpPr/>
          <p:nvPr/>
        </p:nvSpPr>
        <p:spPr>
          <a:xfrm>
            <a:off x="7467600" y="5410200"/>
            <a:ext cx="1447800" cy="609600"/>
          </a:xfrm>
          <a:prstGeom prst="roundRect">
            <a:avLst>
              <a:gd name="adj" fmla="val 16667"/>
            </a:avLst>
          </a:prstGeom>
          <a:solidFill>
            <a:srgbClr val="FFFF00"/>
          </a:solidFill>
          <a:ln w="1905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algn="ctr" eaLnBrk="1" hangingPunct="1">
              <a:spcBef>
                <a:spcPct val="0"/>
              </a:spcBef>
              <a:buNone/>
            </a:pPr>
            <a:r>
              <a:rPr lang="en-US" altLang="zh-CN" sz="1600" dirty="0">
                <a:ea typeface="宋体" panose="02010600030101010101" pitchFamily="2" charset="-122"/>
              </a:rPr>
              <a:t>Mean Shift</a:t>
            </a:r>
          </a:p>
          <a:p>
            <a:pPr marL="0" lvl="0" indent="0" algn="ctr" eaLnBrk="1" hangingPunct="1">
              <a:spcBef>
                <a:spcPct val="0"/>
              </a:spcBef>
              <a:buNone/>
            </a:pPr>
            <a:r>
              <a:rPr lang="en-US" altLang="zh-CN" sz="1600" dirty="0">
                <a:ea typeface="宋体" panose="02010600030101010101" pitchFamily="2" charset="-122"/>
              </a:rPr>
              <a:t>vector</a:t>
            </a:r>
          </a:p>
        </p:txBody>
      </p:sp>
      <p:sp>
        <p:nvSpPr>
          <p:cNvPr id="11365" name="Text Box 118"/>
          <p:cNvSpPr txBox="1"/>
          <p:nvPr/>
        </p:nvSpPr>
        <p:spPr>
          <a:xfrm>
            <a:off x="2368550" y="5949950"/>
            <a:ext cx="3832860" cy="39878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r>
              <a:rPr lang="en-US" altLang="zh-CN" sz="2000" b="1" u="sng" dirty="0">
                <a:solidFill>
                  <a:srgbClr val="FF9900"/>
                </a:solidFill>
                <a:ea typeface="宋体" panose="02010600030101010101" pitchFamily="2" charset="-122"/>
              </a:rPr>
              <a:t>Objective </a:t>
            </a:r>
            <a:r>
              <a:rPr lang="en-US" altLang="zh-CN" sz="2000" b="1" dirty="0">
                <a:solidFill>
                  <a:srgbClr val="FF9900"/>
                </a:solidFill>
                <a:ea typeface="宋体" panose="02010600030101010101" pitchFamily="2" charset="-122"/>
              </a:rPr>
              <a:t>: Find the densest region</a:t>
            </a:r>
          </a:p>
        </p:txBody>
      </p:sp>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0.00417 -2.61624E-6 L 0.0625 0.02221 " pathEditMode="relative" rAng="0" ptsTypes="AA">
                                      <p:cBhvr>
                                        <p:cTn id="6" dur="2000" fill="hold"/>
                                        <p:tgtEl>
                                          <p:spTgt spid="2"/>
                                        </p:tgtEl>
                                        <p:attrNameLst>
                                          <p:attrName>ppt_x</p:attrName>
                                          <p:attrName>ppt_y</p:attrName>
                                        </p:attrNameLst>
                                      </p:cBhvr>
                                      <p:rCtr x="2900" y="1100"/>
                                    </p:animMotion>
                                  </p:childTnLst>
                                </p:cTn>
                              </p:par>
                            </p:childTnLst>
                          </p:cTn>
                        </p:par>
                        <p:par>
                          <p:cTn id="7" fill="hold">
                            <p:stCondLst>
                              <p:cond delay="2000"/>
                            </p:stCondLst>
                            <p:childTnLst>
                              <p:par>
                                <p:cTn id="8" presetID="1" presetClass="exit" presetSubtype="0" fill="hold" nodeType="afterEffect">
                                  <p:stCondLst>
                                    <p:cond delay="0"/>
                                  </p:stCondLst>
                                  <p:childTnLst>
                                    <p:set>
                                      <p:cBhvr>
                                        <p:cTn id="9"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p:cNvSpPr>
          <p:nvPr>
            <p:ph type="title"/>
          </p:nvPr>
        </p:nvSpPr>
        <p:spPr/>
        <p:txBody>
          <a:bodyPr vert="horz" wrap="square" lIns="91440" tIns="45720" rIns="91440" bIns="45720" anchor="ctr" anchorCtr="0"/>
          <a:lstStyle/>
          <a:p>
            <a:pPr eaLnBrk="1" hangingPunct="1">
              <a:buClrTx/>
              <a:buSzTx/>
              <a:buFontTx/>
            </a:pPr>
            <a:r>
              <a:rPr lang="zh-CN" altLang="en-US" b="1" dirty="0">
                <a:solidFill>
                  <a:srgbClr val="0066FF"/>
                </a:solidFill>
                <a:ea typeface="宋体" panose="02010600030101010101" pitchFamily="2" charset="-122"/>
              </a:rPr>
              <a:t>基本原理</a:t>
            </a:r>
            <a:endParaRPr lang="en-US" altLang="he-IL" b="1" dirty="0">
              <a:solidFill>
                <a:srgbClr val="0066FF"/>
              </a:solidFill>
            </a:endParaRPr>
          </a:p>
        </p:txBody>
      </p:sp>
      <p:sp>
        <p:nvSpPr>
          <p:cNvPr id="2" name="内容占位符 1"/>
          <p:cNvSpPr>
            <a:spLocks noGrp="1"/>
          </p:cNvSpPr>
          <p:nvPr>
            <p:ph idx="1"/>
          </p:nvPr>
        </p:nvSpPr>
        <p:spPr/>
        <p:txBody>
          <a:bodyPr/>
          <a:lstStyle/>
          <a:p>
            <a:endParaRPr lang="zh-CN" altLang="en-US"/>
          </a:p>
        </p:txBody>
      </p:sp>
      <p:sp>
        <p:nvSpPr>
          <p:cNvPr id="13315" name="Oval 3"/>
          <p:cNvSpPr/>
          <p:nvPr/>
        </p:nvSpPr>
        <p:spPr>
          <a:xfrm>
            <a:off x="5562600" y="34290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13316" name="Oval 4"/>
          <p:cNvSpPr/>
          <p:nvPr/>
        </p:nvSpPr>
        <p:spPr>
          <a:xfrm>
            <a:off x="5768975" y="34290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13317" name="Oval 5"/>
          <p:cNvSpPr/>
          <p:nvPr/>
        </p:nvSpPr>
        <p:spPr>
          <a:xfrm>
            <a:off x="5692775" y="32766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13318" name="Oval 6"/>
          <p:cNvSpPr/>
          <p:nvPr/>
        </p:nvSpPr>
        <p:spPr>
          <a:xfrm>
            <a:off x="5440363" y="3221038"/>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13319" name="Oval 7"/>
          <p:cNvSpPr/>
          <p:nvPr/>
        </p:nvSpPr>
        <p:spPr>
          <a:xfrm>
            <a:off x="5681663" y="3592513"/>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13320" name="Oval 8"/>
          <p:cNvSpPr/>
          <p:nvPr/>
        </p:nvSpPr>
        <p:spPr>
          <a:xfrm>
            <a:off x="5454650" y="3592513"/>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13321" name="Oval 9"/>
          <p:cNvSpPr/>
          <p:nvPr/>
        </p:nvSpPr>
        <p:spPr>
          <a:xfrm>
            <a:off x="5932488" y="3614738"/>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13322" name="Oval 10"/>
          <p:cNvSpPr/>
          <p:nvPr/>
        </p:nvSpPr>
        <p:spPr>
          <a:xfrm>
            <a:off x="5322888" y="34290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13323" name="Oval 11"/>
          <p:cNvSpPr/>
          <p:nvPr/>
        </p:nvSpPr>
        <p:spPr>
          <a:xfrm>
            <a:off x="6062663" y="34290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13324" name="Oval 12"/>
          <p:cNvSpPr/>
          <p:nvPr/>
        </p:nvSpPr>
        <p:spPr>
          <a:xfrm>
            <a:off x="5921375" y="314325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13325" name="Oval 13"/>
          <p:cNvSpPr/>
          <p:nvPr/>
        </p:nvSpPr>
        <p:spPr>
          <a:xfrm>
            <a:off x="5638800" y="30480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13326" name="Oval 14"/>
          <p:cNvSpPr/>
          <p:nvPr/>
        </p:nvSpPr>
        <p:spPr>
          <a:xfrm>
            <a:off x="5791200" y="38100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13327" name="Oval 15"/>
          <p:cNvSpPr/>
          <p:nvPr/>
        </p:nvSpPr>
        <p:spPr>
          <a:xfrm>
            <a:off x="5486400" y="3830638"/>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13328" name="Oval 16"/>
          <p:cNvSpPr/>
          <p:nvPr/>
        </p:nvSpPr>
        <p:spPr>
          <a:xfrm>
            <a:off x="5181600" y="3679825"/>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13329" name="Oval 17"/>
          <p:cNvSpPr/>
          <p:nvPr/>
        </p:nvSpPr>
        <p:spPr>
          <a:xfrm>
            <a:off x="4953000" y="34290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13330" name="Oval 18"/>
          <p:cNvSpPr/>
          <p:nvPr/>
        </p:nvSpPr>
        <p:spPr>
          <a:xfrm>
            <a:off x="5181600" y="32004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13331" name="Oval 19"/>
          <p:cNvSpPr/>
          <p:nvPr/>
        </p:nvSpPr>
        <p:spPr>
          <a:xfrm>
            <a:off x="6248400" y="36576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13332" name="Oval 20"/>
          <p:cNvSpPr/>
          <p:nvPr/>
        </p:nvSpPr>
        <p:spPr>
          <a:xfrm>
            <a:off x="6172200" y="39624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13333" name="Oval 21"/>
          <p:cNvSpPr/>
          <p:nvPr/>
        </p:nvSpPr>
        <p:spPr>
          <a:xfrm>
            <a:off x="5888038" y="4094163"/>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13334" name="Oval 22"/>
          <p:cNvSpPr/>
          <p:nvPr/>
        </p:nvSpPr>
        <p:spPr>
          <a:xfrm>
            <a:off x="5486400" y="41148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13335" name="Oval 23"/>
          <p:cNvSpPr/>
          <p:nvPr/>
        </p:nvSpPr>
        <p:spPr>
          <a:xfrm>
            <a:off x="5029200" y="39624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13336" name="Oval 24"/>
          <p:cNvSpPr/>
          <p:nvPr/>
        </p:nvSpPr>
        <p:spPr>
          <a:xfrm>
            <a:off x="4648200" y="36576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13337" name="Oval 25"/>
          <p:cNvSpPr/>
          <p:nvPr/>
        </p:nvSpPr>
        <p:spPr>
          <a:xfrm>
            <a:off x="4572000" y="31242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13338" name="Oval 26"/>
          <p:cNvSpPr/>
          <p:nvPr/>
        </p:nvSpPr>
        <p:spPr>
          <a:xfrm>
            <a:off x="4953000" y="30480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13339" name="Oval 27"/>
          <p:cNvSpPr/>
          <p:nvPr/>
        </p:nvSpPr>
        <p:spPr>
          <a:xfrm>
            <a:off x="5334000" y="28194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13340" name="Oval 28"/>
          <p:cNvSpPr/>
          <p:nvPr/>
        </p:nvSpPr>
        <p:spPr>
          <a:xfrm>
            <a:off x="5921375" y="28194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13341" name="Oval 29"/>
          <p:cNvSpPr/>
          <p:nvPr/>
        </p:nvSpPr>
        <p:spPr>
          <a:xfrm>
            <a:off x="5638800" y="25146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13342" name="Oval 30"/>
          <p:cNvSpPr/>
          <p:nvPr/>
        </p:nvSpPr>
        <p:spPr>
          <a:xfrm>
            <a:off x="4724400" y="28194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13343" name="Oval 31"/>
          <p:cNvSpPr/>
          <p:nvPr/>
        </p:nvSpPr>
        <p:spPr>
          <a:xfrm>
            <a:off x="5105400" y="25908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13344" name="Oval 32"/>
          <p:cNvSpPr/>
          <p:nvPr/>
        </p:nvSpPr>
        <p:spPr>
          <a:xfrm>
            <a:off x="5638800" y="19812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13345" name="Oval 33"/>
          <p:cNvSpPr/>
          <p:nvPr/>
        </p:nvSpPr>
        <p:spPr>
          <a:xfrm>
            <a:off x="5181600" y="22098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13346" name="Oval 34"/>
          <p:cNvSpPr/>
          <p:nvPr/>
        </p:nvSpPr>
        <p:spPr>
          <a:xfrm>
            <a:off x="5921375" y="24384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13347" name="Oval 35"/>
          <p:cNvSpPr/>
          <p:nvPr/>
        </p:nvSpPr>
        <p:spPr>
          <a:xfrm>
            <a:off x="5921375" y="13716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13348" name="Oval 36"/>
          <p:cNvSpPr/>
          <p:nvPr/>
        </p:nvSpPr>
        <p:spPr>
          <a:xfrm>
            <a:off x="6172200" y="21336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13349" name="Oval 37"/>
          <p:cNvSpPr/>
          <p:nvPr/>
        </p:nvSpPr>
        <p:spPr>
          <a:xfrm>
            <a:off x="6259513" y="2676525"/>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13350" name="Oval 38"/>
          <p:cNvSpPr/>
          <p:nvPr/>
        </p:nvSpPr>
        <p:spPr>
          <a:xfrm>
            <a:off x="6248400" y="31242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13351" name="Oval 39"/>
          <p:cNvSpPr/>
          <p:nvPr/>
        </p:nvSpPr>
        <p:spPr>
          <a:xfrm>
            <a:off x="6629400" y="28956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13352" name="Oval 40"/>
          <p:cNvSpPr/>
          <p:nvPr/>
        </p:nvSpPr>
        <p:spPr>
          <a:xfrm>
            <a:off x="6629400" y="25146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13353" name="Oval 41"/>
          <p:cNvSpPr/>
          <p:nvPr/>
        </p:nvSpPr>
        <p:spPr>
          <a:xfrm>
            <a:off x="6553200" y="20574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13354" name="Oval 42"/>
          <p:cNvSpPr/>
          <p:nvPr/>
        </p:nvSpPr>
        <p:spPr>
          <a:xfrm>
            <a:off x="6324600" y="16002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13355" name="Oval 43"/>
          <p:cNvSpPr/>
          <p:nvPr/>
        </p:nvSpPr>
        <p:spPr>
          <a:xfrm>
            <a:off x="6934200" y="12954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13356" name="Oval 44"/>
          <p:cNvSpPr/>
          <p:nvPr/>
        </p:nvSpPr>
        <p:spPr>
          <a:xfrm>
            <a:off x="7010400" y="17526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13357" name="Oval 45"/>
          <p:cNvSpPr/>
          <p:nvPr/>
        </p:nvSpPr>
        <p:spPr>
          <a:xfrm>
            <a:off x="7315200" y="23622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13358" name="Oval 46"/>
          <p:cNvSpPr/>
          <p:nvPr/>
        </p:nvSpPr>
        <p:spPr>
          <a:xfrm>
            <a:off x="6705600" y="33528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13359" name="Oval 47"/>
          <p:cNvSpPr/>
          <p:nvPr/>
        </p:nvSpPr>
        <p:spPr>
          <a:xfrm>
            <a:off x="7162800" y="28956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13360" name="Oval 48"/>
          <p:cNvSpPr/>
          <p:nvPr/>
        </p:nvSpPr>
        <p:spPr>
          <a:xfrm>
            <a:off x="7924800" y="29718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13361" name="Oval 49"/>
          <p:cNvSpPr/>
          <p:nvPr/>
        </p:nvSpPr>
        <p:spPr>
          <a:xfrm>
            <a:off x="6934200" y="38862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13362" name="Oval 50"/>
          <p:cNvSpPr/>
          <p:nvPr/>
        </p:nvSpPr>
        <p:spPr>
          <a:xfrm>
            <a:off x="7478713" y="3430588"/>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13363" name="Oval 51"/>
          <p:cNvSpPr/>
          <p:nvPr/>
        </p:nvSpPr>
        <p:spPr>
          <a:xfrm>
            <a:off x="6477000" y="42672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13364" name="Oval 52"/>
          <p:cNvSpPr/>
          <p:nvPr/>
        </p:nvSpPr>
        <p:spPr>
          <a:xfrm>
            <a:off x="7543800" y="43434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13365" name="Oval 53"/>
          <p:cNvSpPr/>
          <p:nvPr/>
        </p:nvSpPr>
        <p:spPr>
          <a:xfrm>
            <a:off x="6934200" y="47244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13366" name="Oval 54"/>
          <p:cNvSpPr/>
          <p:nvPr/>
        </p:nvSpPr>
        <p:spPr>
          <a:xfrm>
            <a:off x="6096000" y="45720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13367" name="Oval 55"/>
          <p:cNvSpPr/>
          <p:nvPr/>
        </p:nvSpPr>
        <p:spPr>
          <a:xfrm>
            <a:off x="5638800" y="44958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13368" name="Oval 56"/>
          <p:cNvSpPr/>
          <p:nvPr/>
        </p:nvSpPr>
        <p:spPr>
          <a:xfrm>
            <a:off x="6019800" y="50292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13369" name="Oval 57"/>
          <p:cNvSpPr/>
          <p:nvPr/>
        </p:nvSpPr>
        <p:spPr>
          <a:xfrm>
            <a:off x="6477000" y="54864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13370" name="Oval 58"/>
          <p:cNvSpPr/>
          <p:nvPr/>
        </p:nvSpPr>
        <p:spPr>
          <a:xfrm>
            <a:off x="5867400" y="54864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13371" name="Oval 59"/>
          <p:cNvSpPr/>
          <p:nvPr/>
        </p:nvSpPr>
        <p:spPr>
          <a:xfrm>
            <a:off x="5410200" y="50292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13372" name="Oval 60"/>
          <p:cNvSpPr/>
          <p:nvPr/>
        </p:nvSpPr>
        <p:spPr>
          <a:xfrm>
            <a:off x="5105400" y="45720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13373" name="Oval 61"/>
          <p:cNvSpPr/>
          <p:nvPr/>
        </p:nvSpPr>
        <p:spPr>
          <a:xfrm>
            <a:off x="4495800" y="42672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13374" name="Oval 62"/>
          <p:cNvSpPr/>
          <p:nvPr/>
        </p:nvSpPr>
        <p:spPr>
          <a:xfrm>
            <a:off x="4724400" y="49530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13375" name="Oval 63"/>
          <p:cNvSpPr/>
          <p:nvPr/>
        </p:nvSpPr>
        <p:spPr>
          <a:xfrm>
            <a:off x="4953000" y="54864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13376" name="Oval 64"/>
          <p:cNvSpPr/>
          <p:nvPr/>
        </p:nvSpPr>
        <p:spPr>
          <a:xfrm>
            <a:off x="4114800" y="56388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13377" name="Oval 65"/>
          <p:cNvSpPr/>
          <p:nvPr/>
        </p:nvSpPr>
        <p:spPr>
          <a:xfrm>
            <a:off x="4038600" y="50292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13378" name="Oval 66"/>
          <p:cNvSpPr/>
          <p:nvPr/>
        </p:nvSpPr>
        <p:spPr>
          <a:xfrm>
            <a:off x="3505200" y="42672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13379" name="Oval 67"/>
          <p:cNvSpPr/>
          <p:nvPr/>
        </p:nvSpPr>
        <p:spPr>
          <a:xfrm>
            <a:off x="4038600" y="39624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13380" name="Oval 68"/>
          <p:cNvSpPr/>
          <p:nvPr/>
        </p:nvSpPr>
        <p:spPr>
          <a:xfrm>
            <a:off x="4267200" y="34290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13381" name="Oval 69"/>
          <p:cNvSpPr/>
          <p:nvPr/>
        </p:nvSpPr>
        <p:spPr>
          <a:xfrm>
            <a:off x="3733800" y="29718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13382" name="Oval 70"/>
          <p:cNvSpPr/>
          <p:nvPr/>
        </p:nvSpPr>
        <p:spPr>
          <a:xfrm>
            <a:off x="4267200" y="25908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13383" name="Oval 71"/>
          <p:cNvSpPr/>
          <p:nvPr/>
        </p:nvSpPr>
        <p:spPr>
          <a:xfrm>
            <a:off x="4724400" y="24384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13384" name="Oval 72"/>
          <p:cNvSpPr/>
          <p:nvPr/>
        </p:nvSpPr>
        <p:spPr>
          <a:xfrm>
            <a:off x="4343400" y="18288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13385" name="Oval 73"/>
          <p:cNvSpPr/>
          <p:nvPr/>
        </p:nvSpPr>
        <p:spPr>
          <a:xfrm>
            <a:off x="5029200" y="16002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13386" name="Oval 74"/>
          <p:cNvSpPr/>
          <p:nvPr/>
        </p:nvSpPr>
        <p:spPr>
          <a:xfrm>
            <a:off x="4191000" y="12192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13387" name="Oval 75"/>
          <p:cNvSpPr/>
          <p:nvPr/>
        </p:nvSpPr>
        <p:spPr>
          <a:xfrm>
            <a:off x="3733800" y="16002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13388" name="Oval 76"/>
          <p:cNvSpPr/>
          <p:nvPr/>
        </p:nvSpPr>
        <p:spPr>
          <a:xfrm>
            <a:off x="3657600" y="22098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13389" name="Oval 77"/>
          <p:cNvSpPr/>
          <p:nvPr/>
        </p:nvSpPr>
        <p:spPr>
          <a:xfrm>
            <a:off x="3276600" y="26670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13390" name="Oval 78"/>
          <p:cNvSpPr/>
          <p:nvPr/>
        </p:nvSpPr>
        <p:spPr>
          <a:xfrm>
            <a:off x="3657600" y="35052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13391" name="Oval 79"/>
          <p:cNvSpPr/>
          <p:nvPr/>
        </p:nvSpPr>
        <p:spPr>
          <a:xfrm>
            <a:off x="2895600" y="35814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13392" name="Oval 80"/>
          <p:cNvSpPr/>
          <p:nvPr/>
        </p:nvSpPr>
        <p:spPr>
          <a:xfrm>
            <a:off x="2819400" y="44196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13393" name="Oval 81"/>
          <p:cNvSpPr/>
          <p:nvPr/>
        </p:nvSpPr>
        <p:spPr>
          <a:xfrm>
            <a:off x="3048000" y="52578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13394" name="Oval 82"/>
          <p:cNvSpPr/>
          <p:nvPr/>
        </p:nvSpPr>
        <p:spPr>
          <a:xfrm>
            <a:off x="2362200" y="56388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13395" name="Oval 83"/>
          <p:cNvSpPr/>
          <p:nvPr/>
        </p:nvSpPr>
        <p:spPr>
          <a:xfrm>
            <a:off x="1905000" y="48768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13396" name="Oval 84"/>
          <p:cNvSpPr/>
          <p:nvPr/>
        </p:nvSpPr>
        <p:spPr>
          <a:xfrm>
            <a:off x="1905000" y="39624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13397" name="Oval 85"/>
          <p:cNvSpPr/>
          <p:nvPr/>
        </p:nvSpPr>
        <p:spPr>
          <a:xfrm>
            <a:off x="2514600" y="27432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13398" name="Oval 86"/>
          <p:cNvSpPr/>
          <p:nvPr/>
        </p:nvSpPr>
        <p:spPr>
          <a:xfrm>
            <a:off x="2895600" y="19050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13399" name="Oval 87"/>
          <p:cNvSpPr/>
          <p:nvPr/>
        </p:nvSpPr>
        <p:spPr>
          <a:xfrm>
            <a:off x="1981200" y="19050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13400" name="Oval 88"/>
          <p:cNvSpPr/>
          <p:nvPr/>
        </p:nvSpPr>
        <p:spPr>
          <a:xfrm>
            <a:off x="1828800" y="30480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13401" name="Oval 89"/>
          <p:cNvSpPr/>
          <p:nvPr/>
        </p:nvSpPr>
        <p:spPr>
          <a:xfrm>
            <a:off x="762000" y="47244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13402" name="Oval 90"/>
          <p:cNvSpPr/>
          <p:nvPr/>
        </p:nvSpPr>
        <p:spPr>
          <a:xfrm>
            <a:off x="838200" y="57912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13403" name="Oval 91"/>
          <p:cNvSpPr/>
          <p:nvPr/>
        </p:nvSpPr>
        <p:spPr>
          <a:xfrm>
            <a:off x="838200" y="35052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13404" name="Oval 92"/>
          <p:cNvSpPr/>
          <p:nvPr/>
        </p:nvSpPr>
        <p:spPr>
          <a:xfrm>
            <a:off x="990600" y="22860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13405" name="Oval 93"/>
          <p:cNvSpPr/>
          <p:nvPr/>
        </p:nvSpPr>
        <p:spPr>
          <a:xfrm>
            <a:off x="1143000" y="12192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13406" name="Oval 94"/>
          <p:cNvSpPr/>
          <p:nvPr/>
        </p:nvSpPr>
        <p:spPr>
          <a:xfrm>
            <a:off x="2590800" y="10668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13407" name="Rectangle 95"/>
          <p:cNvSpPr/>
          <p:nvPr/>
        </p:nvSpPr>
        <p:spPr>
          <a:xfrm>
            <a:off x="0" y="6232525"/>
            <a:ext cx="9144000" cy="39878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algn="ctr" eaLnBrk="1" hangingPunct="1">
              <a:spcBef>
                <a:spcPct val="0"/>
              </a:spcBef>
              <a:buNone/>
            </a:pPr>
            <a:r>
              <a:rPr lang="en-US" altLang="zh-CN" sz="2000" dirty="0">
                <a:solidFill>
                  <a:srgbClr val="9900CC"/>
                </a:solidFill>
                <a:ea typeface="宋体" panose="02010600030101010101" pitchFamily="2" charset="-122"/>
              </a:rPr>
              <a:t>Distribution of identical billiard balls</a:t>
            </a:r>
          </a:p>
        </p:txBody>
      </p:sp>
      <p:grpSp>
        <p:nvGrpSpPr>
          <p:cNvPr id="13408" name="Group 96"/>
          <p:cNvGrpSpPr/>
          <p:nvPr/>
        </p:nvGrpSpPr>
        <p:grpSpPr>
          <a:xfrm>
            <a:off x="3167063" y="1676400"/>
            <a:ext cx="2819400" cy="2895600"/>
            <a:chOff x="3744" y="4464"/>
            <a:chExt cx="1776" cy="1824"/>
          </a:xfrm>
        </p:grpSpPr>
        <p:sp>
          <p:nvSpPr>
            <p:cNvPr id="13418" name="Oval 97"/>
            <p:cNvSpPr/>
            <p:nvPr/>
          </p:nvSpPr>
          <p:spPr>
            <a:xfrm>
              <a:off x="3744" y="4464"/>
              <a:ext cx="1776" cy="1824"/>
            </a:xfrm>
            <a:prstGeom prst="ellipse">
              <a:avLst/>
            </a:prstGeom>
            <a:noFill/>
            <a:ln w="28575" cap="flat" cmpd="sng">
              <a:solidFill>
                <a:srgbClr val="00CCFF"/>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grpSp>
          <p:nvGrpSpPr>
            <p:cNvPr id="13419" name="Group 98"/>
            <p:cNvGrpSpPr/>
            <p:nvPr/>
          </p:nvGrpSpPr>
          <p:grpSpPr>
            <a:xfrm>
              <a:off x="4491" y="5231"/>
              <a:ext cx="288" cy="288"/>
              <a:chOff x="4486" y="3484"/>
              <a:chExt cx="288" cy="288"/>
            </a:xfrm>
          </p:grpSpPr>
          <p:sp>
            <p:nvSpPr>
              <p:cNvPr id="13420" name="Oval 99"/>
              <p:cNvSpPr/>
              <p:nvPr/>
            </p:nvSpPr>
            <p:spPr>
              <a:xfrm>
                <a:off x="4560" y="3552"/>
                <a:ext cx="144" cy="144"/>
              </a:xfrm>
              <a:prstGeom prst="ellipse">
                <a:avLst/>
              </a:prstGeom>
              <a:noFill/>
              <a:ln w="19050" cap="flat" cmpd="sng">
                <a:solidFill>
                  <a:srgbClr val="00CCFF"/>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13421" name="Line 100"/>
              <p:cNvSpPr/>
              <p:nvPr/>
            </p:nvSpPr>
            <p:spPr>
              <a:xfrm>
                <a:off x="4632" y="3484"/>
                <a:ext cx="0" cy="288"/>
              </a:xfrm>
              <a:prstGeom prst="line">
                <a:avLst/>
              </a:prstGeom>
              <a:ln w="9525" cap="flat" cmpd="sng">
                <a:solidFill>
                  <a:srgbClr val="00CCFF"/>
                </a:solidFill>
                <a:prstDash val="solid"/>
                <a:headEnd type="none" w="med" len="med"/>
                <a:tailEnd type="none" w="med" len="med"/>
              </a:ln>
            </p:spPr>
          </p:sp>
          <p:sp>
            <p:nvSpPr>
              <p:cNvPr id="13422" name="Line 101"/>
              <p:cNvSpPr/>
              <p:nvPr/>
            </p:nvSpPr>
            <p:spPr>
              <a:xfrm rot="-5400000">
                <a:off x="4630" y="3482"/>
                <a:ext cx="0" cy="288"/>
              </a:xfrm>
              <a:prstGeom prst="line">
                <a:avLst/>
              </a:prstGeom>
              <a:ln w="9525" cap="flat" cmpd="sng">
                <a:solidFill>
                  <a:srgbClr val="00CCFF"/>
                </a:solidFill>
                <a:prstDash val="solid"/>
                <a:headEnd type="none" w="med" len="med"/>
                <a:tailEnd type="none" w="med" len="med"/>
              </a:ln>
            </p:spPr>
          </p:sp>
        </p:grpSp>
      </p:grpSp>
      <p:sp>
        <p:nvSpPr>
          <p:cNvPr id="13409" name="AutoShape 106"/>
          <p:cNvSpPr/>
          <p:nvPr/>
        </p:nvSpPr>
        <p:spPr>
          <a:xfrm>
            <a:off x="7467600" y="914400"/>
            <a:ext cx="1447800" cy="609600"/>
          </a:xfrm>
          <a:prstGeom prst="roundRect">
            <a:avLst>
              <a:gd name="adj" fmla="val 16667"/>
            </a:avLst>
          </a:prstGeom>
          <a:noFill/>
          <a:ln w="19050" cap="flat" cmpd="sng">
            <a:solidFill>
              <a:srgbClr val="00CCFF"/>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algn="ctr" eaLnBrk="1" hangingPunct="1">
              <a:spcBef>
                <a:spcPct val="0"/>
              </a:spcBef>
              <a:buNone/>
            </a:pPr>
            <a:r>
              <a:rPr lang="en-US" altLang="zh-CN" sz="1600" dirty="0">
                <a:ea typeface="宋体" panose="02010600030101010101" pitchFamily="2" charset="-122"/>
              </a:rPr>
              <a:t>Region of</a:t>
            </a:r>
          </a:p>
          <a:p>
            <a:pPr marL="0" lvl="0" indent="0" algn="ctr" eaLnBrk="1" hangingPunct="1">
              <a:spcBef>
                <a:spcPct val="0"/>
              </a:spcBef>
              <a:buNone/>
            </a:pPr>
            <a:r>
              <a:rPr lang="en-US" altLang="zh-CN" sz="1600" dirty="0">
                <a:ea typeface="宋体" panose="02010600030101010101" pitchFamily="2" charset="-122"/>
              </a:rPr>
              <a:t>interest</a:t>
            </a:r>
          </a:p>
        </p:txBody>
      </p:sp>
      <p:sp>
        <p:nvSpPr>
          <p:cNvPr id="13410" name="AutoShape 107"/>
          <p:cNvSpPr/>
          <p:nvPr/>
        </p:nvSpPr>
        <p:spPr>
          <a:xfrm>
            <a:off x="7467600" y="1600200"/>
            <a:ext cx="1447800" cy="609600"/>
          </a:xfrm>
          <a:prstGeom prst="roundRect">
            <a:avLst>
              <a:gd name="adj" fmla="val 16667"/>
            </a:avLst>
          </a:prstGeom>
          <a:noFill/>
          <a:ln w="19050" cap="flat" cmpd="sng">
            <a:solidFill>
              <a:srgbClr val="FF9900"/>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algn="ctr" eaLnBrk="1" hangingPunct="1">
              <a:spcBef>
                <a:spcPct val="0"/>
              </a:spcBef>
              <a:buNone/>
            </a:pPr>
            <a:r>
              <a:rPr lang="en-US" altLang="zh-CN" sz="1600" dirty="0">
                <a:ea typeface="宋体" panose="02010600030101010101" pitchFamily="2" charset="-122"/>
              </a:rPr>
              <a:t>Center of</a:t>
            </a:r>
          </a:p>
          <a:p>
            <a:pPr marL="0" lvl="0" indent="0" algn="ctr" eaLnBrk="1" hangingPunct="1">
              <a:spcBef>
                <a:spcPct val="0"/>
              </a:spcBef>
              <a:buNone/>
            </a:pPr>
            <a:r>
              <a:rPr lang="en-US" altLang="zh-CN" sz="1600" dirty="0">
                <a:ea typeface="宋体" panose="02010600030101010101" pitchFamily="2" charset="-122"/>
              </a:rPr>
              <a:t>mass</a:t>
            </a:r>
          </a:p>
        </p:txBody>
      </p:sp>
      <p:sp>
        <p:nvSpPr>
          <p:cNvPr id="13411" name="AutoShape 108"/>
          <p:cNvSpPr/>
          <p:nvPr/>
        </p:nvSpPr>
        <p:spPr>
          <a:xfrm>
            <a:off x="7467600" y="5410200"/>
            <a:ext cx="1447800" cy="609600"/>
          </a:xfrm>
          <a:prstGeom prst="roundRect">
            <a:avLst>
              <a:gd name="adj" fmla="val 16667"/>
            </a:avLst>
          </a:prstGeom>
          <a:solidFill>
            <a:srgbClr val="FFFF00"/>
          </a:solidFill>
          <a:ln w="1905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algn="ctr" eaLnBrk="1" hangingPunct="1">
              <a:spcBef>
                <a:spcPct val="0"/>
              </a:spcBef>
              <a:buNone/>
            </a:pPr>
            <a:r>
              <a:rPr lang="en-US" altLang="zh-CN" sz="1600" dirty="0">
                <a:ea typeface="宋体" panose="02010600030101010101" pitchFamily="2" charset="-122"/>
              </a:rPr>
              <a:t>Mean Shift</a:t>
            </a:r>
          </a:p>
          <a:p>
            <a:pPr marL="0" lvl="0" indent="0" algn="ctr" eaLnBrk="1" hangingPunct="1">
              <a:spcBef>
                <a:spcPct val="0"/>
              </a:spcBef>
              <a:buNone/>
            </a:pPr>
            <a:r>
              <a:rPr lang="en-US" altLang="zh-CN" sz="1600" dirty="0">
                <a:ea typeface="宋体" panose="02010600030101010101" pitchFamily="2" charset="-122"/>
              </a:rPr>
              <a:t>vector</a:t>
            </a:r>
          </a:p>
        </p:txBody>
      </p:sp>
      <p:grpSp>
        <p:nvGrpSpPr>
          <p:cNvPr id="4" name="Group 110"/>
          <p:cNvGrpSpPr/>
          <p:nvPr/>
        </p:nvGrpSpPr>
        <p:grpSpPr>
          <a:xfrm>
            <a:off x="5029200" y="3200400"/>
            <a:ext cx="457200" cy="457200"/>
            <a:chOff x="4486" y="3484"/>
            <a:chExt cx="288" cy="288"/>
          </a:xfrm>
        </p:grpSpPr>
        <p:sp>
          <p:nvSpPr>
            <p:cNvPr id="13415" name="Oval 111"/>
            <p:cNvSpPr/>
            <p:nvPr/>
          </p:nvSpPr>
          <p:spPr>
            <a:xfrm>
              <a:off x="4560" y="3552"/>
              <a:ext cx="144" cy="144"/>
            </a:xfrm>
            <a:prstGeom prst="ellipse">
              <a:avLst/>
            </a:prstGeom>
            <a:noFill/>
            <a:ln w="19050" cap="flat" cmpd="sng">
              <a:solidFill>
                <a:srgbClr val="FF9900"/>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13416" name="Line 112"/>
            <p:cNvSpPr/>
            <p:nvPr/>
          </p:nvSpPr>
          <p:spPr>
            <a:xfrm>
              <a:off x="4632" y="3484"/>
              <a:ext cx="0" cy="288"/>
            </a:xfrm>
            <a:prstGeom prst="line">
              <a:avLst/>
            </a:prstGeom>
            <a:ln w="9525" cap="flat" cmpd="sng">
              <a:solidFill>
                <a:srgbClr val="FF9900"/>
              </a:solidFill>
              <a:prstDash val="solid"/>
              <a:headEnd type="none" w="med" len="med"/>
              <a:tailEnd type="none" w="med" len="med"/>
            </a:ln>
          </p:spPr>
        </p:sp>
        <p:sp>
          <p:nvSpPr>
            <p:cNvPr id="13417" name="Line 113"/>
            <p:cNvSpPr/>
            <p:nvPr/>
          </p:nvSpPr>
          <p:spPr>
            <a:xfrm rot="-5400000">
              <a:off x="4630" y="3482"/>
              <a:ext cx="0" cy="288"/>
            </a:xfrm>
            <a:prstGeom prst="line">
              <a:avLst/>
            </a:prstGeom>
            <a:ln w="9525" cap="flat" cmpd="sng">
              <a:solidFill>
                <a:srgbClr val="FF9900"/>
              </a:solidFill>
              <a:prstDash val="solid"/>
              <a:headEnd type="none" w="med" len="med"/>
              <a:tailEnd type="none" w="med" len="med"/>
            </a:ln>
          </p:spPr>
        </p:sp>
      </p:grpSp>
      <p:sp>
        <p:nvSpPr>
          <p:cNvPr id="14450" name="AutoShape 114"/>
          <p:cNvSpPr/>
          <p:nvPr/>
        </p:nvSpPr>
        <p:spPr>
          <a:xfrm rot="1324470">
            <a:off x="4565650" y="3200400"/>
            <a:ext cx="685800" cy="152400"/>
          </a:xfrm>
          <a:prstGeom prst="rightArrow">
            <a:avLst>
              <a:gd name="adj1" fmla="val 50000"/>
              <a:gd name="adj2" fmla="val 112500"/>
            </a:avLst>
          </a:prstGeom>
          <a:solidFill>
            <a:srgbClr val="FFFF00"/>
          </a:solidFill>
          <a:ln w="9525" cap="flat" cmpd="sng">
            <a:solidFill>
              <a:schemeClr val="tx1"/>
            </a:solidFill>
            <a:prstDash val="solid"/>
            <a:miter/>
            <a:headEnd type="none" w="med" len="med"/>
            <a:tailEnd type="none" w="med" len="med"/>
          </a:ln>
        </p:spPr>
        <p:txBody>
          <a:bodyPr wrap="none" anchor="b" anchorCtr="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algn="ctr" eaLnBrk="1" hangingPunct="1">
              <a:spcBef>
                <a:spcPct val="0"/>
              </a:spcBef>
              <a:buNone/>
            </a:pPr>
            <a:endParaRPr lang="zh-CN" altLang="zh-CN" sz="1800" dirty="0">
              <a:ea typeface="宋体" panose="02010600030101010101" pitchFamily="2" charset="-122"/>
            </a:endParaRPr>
          </a:p>
        </p:txBody>
      </p:sp>
      <p:sp>
        <p:nvSpPr>
          <p:cNvPr id="13414" name="Text Box 115"/>
          <p:cNvSpPr txBox="1"/>
          <p:nvPr/>
        </p:nvSpPr>
        <p:spPr>
          <a:xfrm>
            <a:off x="2368550" y="5949950"/>
            <a:ext cx="3832860" cy="39878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r>
              <a:rPr lang="en-US" altLang="zh-CN" sz="2000" b="1" u="sng" dirty="0">
                <a:solidFill>
                  <a:srgbClr val="FF9900"/>
                </a:solidFill>
                <a:ea typeface="宋体" panose="02010600030101010101" pitchFamily="2" charset="-122"/>
              </a:rPr>
              <a:t>Objective </a:t>
            </a:r>
            <a:r>
              <a:rPr lang="en-US" altLang="zh-CN" sz="2000" b="1" dirty="0">
                <a:solidFill>
                  <a:srgbClr val="FF9900"/>
                </a:solidFill>
                <a:ea typeface="宋体" panose="02010600030101010101" pitchFamily="2" charset="-122"/>
              </a:rPr>
              <a:t>: Find the densest region</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32"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strVal val="4*#ppt_w"/>
                                          </p:val>
                                        </p:tav>
                                        <p:tav tm="100000">
                                          <p:val>
                                            <p:strVal val="#ppt_w"/>
                                          </p:val>
                                        </p:tav>
                                      </p:tavLst>
                                    </p:anim>
                                    <p:anim calcmode="lin" valueType="num">
                                      <p:cBhvr>
                                        <p:cTn id="8" dur="500" fill="hold"/>
                                        <p:tgtEl>
                                          <p:spTgt spid="4"/>
                                        </p:tgtEl>
                                        <p:attrNameLst>
                                          <p:attrName>ppt_h</p:attrName>
                                        </p:attrNameLst>
                                      </p:cBhvr>
                                      <p:tavLst>
                                        <p:tav tm="0">
                                          <p:val>
                                            <p:strVal val="4*#ppt_h"/>
                                          </p:val>
                                        </p:tav>
                                        <p:tav tm="100000">
                                          <p:val>
                                            <p:strVal val="#ppt_h"/>
                                          </p:val>
                                        </p:tav>
                                      </p:tavLst>
                                    </p:anim>
                                  </p:childTnLst>
                                </p:cTn>
                              </p:par>
                            </p:childTnLst>
                          </p:cTn>
                        </p:par>
                        <p:par>
                          <p:cTn id="9" fill="hold">
                            <p:stCondLst>
                              <p:cond delay="500"/>
                            </p:stCondLst>
                            <p:childTnLst>
                              <p:par>
                                <p:cTn id="10" presetID="22" presetClass="entr" presetSubtype="8" fill="hold" grpId="0" nodeType="afterEffect">
                                  <p:stCondLst>
                                    <p:cond delay="5000"/>
                                  </p:stCondLst>
                                  <p:childTnLst>
                                    <p:set>
                                      <p:cBhvr>
                                        <p:cTn id="11" dur="1" fill="hold">
                                          <p:stCondLst>
                                            <p:cond delay="0"/>
                                          </p:stCondLst>
                                        </p:cTn>
                                        <p:tgtEl>
                                          <p:spTgt spid="14450"/>
                                        </p:tgtEl>
                                        <p:attrNameLst>
                                          <p:attrName>style.visibility</p:attrName>
                                        </p:attrNameLst>
                                      </p:cBhvr>
                                      <p:to>
                                        <p:strVal val="visible"/>
                                      </p:to>
                                    </p:set>
                                    <p:animEffect transition="in" filter="wipe(left)">
                                      <p:cBhvr>
                                        <p:cTn id="12" dur="500"/>
                                        <p:tgtEl>
                                          <p:spTgt spid="144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450" grpId="0" bldLvl="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p:cNvSpPr>
          <p:nvPr>
            <p:ph type="title"/>
          </p:nvPr>
        </p:nvSpPr>
        <p:spPr/>
        <p:txBody>
          <a:bodyPr vert="horz" wrap="square" lIns="91440" tIns="45720" rIns="91440" bIns="45720" anchor="ctr" anchorCtr="0"/>
          <a:lstStyle/>
          <a:p>
            <a:pPr eaLnBrk="1" hangingPunct="1">
              <a:buClrTx/>
              <a:buSzTx/>
              <a:buFontTx/>
            </a:pPr>
            <a:r>
              <a:rPr lang="zh-CN" altLang="en-US" b="1" dirty="0">
                <a:solidFill>
                  <a:srgbClr val="0066FF"/>
                </a:solidFill>
                <a:ea typeface="宋体" panose="02010600030101010101" pitchFamily="2" charset="-122"/>
              </a:rPr>
              <a:t>基本原理</a:t>
            </a:r>
            <a:endParaRPr lang="en-US" altLang="he-IL" b="1" dirty="0">
              <a:solidFill>
                <a:srgbClr val="0066FF"/>
              </a:solidFill>
            </a:endParaRPr>
          </a:p>
        </p:txBody>
      </p:sp>
      <p:sp>
        <p:nvSpPr>
          <p:cNvPr id="3" name="内容占位符 2"/>
          <p:cNvSpPr>
            <a:spLocks noGrp="1"/>
          </p:cNvSpPr>
          <p:nvPr>
            <p:ph idx="1"/>
          </p:nvPr>
        </p:nvSpPr>
        <p:spPr/>
        <p:txBody>
          <a:bodyPr/>
          <a:lstStyle/>
          <a:p>
            <a:endParaRPr lang="zh-CN" altLang="en-US"/>
          </a:p>
        </p:txBody>
      </p:sp>
      <p:sp>
        <p:nvSpPr>
          <p:cNvPr id="15363" name="Oval 3"/>
          <p:cNvSpPr/>
          <p:nvPr/>
        </p:nvSpPr>
        <p:spPr>
          <a:xfrm>
            <a:off x="5562600" y="34290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15364" name="Oval 4"/>
          <p:cNvSpPr/>
          <p:nvPr/>
        </p:nvSpPr>
        <p:spPr>
          <a:xfrm>
            <a:off x="5768975" y="34290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15365" name="Oval 5"/>
          <p:cNvSpPr/>
          <p:nvPr/>
        </p:nvSpPr>
        <p:spPr>
          <a:xfrm>
            <a:off x="5692775" y="32766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15366" name="Oval 6"/>
          <p:cNvSpPr/>
          <p:nvPr/>
        </p:nvSpPr>
        <p:spPr>
          <a:xfrm>
            <a:off x="5440363" y="3221038"/>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15367" name="Oval 7"/>
          <p:cNvSpPr/>
          <p:nvPr/>
        </p:nvSpPr>
        <p:spPr>
          <a:xfrm>
            <a:off x="5681663" y="3592513"/>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15368" name="Oval 8"/>
          <p:cNvSpPr/>
          <p:nvPr/>
        </p:nvSpPr>
        <p:spPr>
          <a:xfrm>
            <a:off x="5454650" y="3592513"/>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15369" name="Oval 9"/>
          <p:cNvSpPr/>
          <p:nvPr/>
        </p:nvSpPr>
        <p:spPr>
          <a:xfrm>
            <a:off x="5932488" y="3614738"/>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15370" name="Oval 10"/>
          <p:cNvSpPr/>
          <p:nvPr/>
        </p:nvSpPr>
        <p:spPr>
          <a:xfrm>
            <a:off x="5322888" y="34290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15371" name="Oval 11"/>
          <p:cNvSpPr/>
          <p:nvPr/>
        </p:nvSpPr>
        <p:spPr>
          <a:xfrm>
            <a:off x="6062663" y="34290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15372" name="Oval 12"/>
          <p:cNvSpPr/>
          <p:nvPr/>
        </p:nvSpPr>
        <p:spPr>
          <a:xfrm>
            <a:off x="5921375" y="314325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15373" name="Oval 13"/>
          <p:cNvSpPr/>
          <p:nvPr/>
        </p:nvSpPr>
        <p:spPr>
          <a:xfrm>
            <a:off x="5638800" y="30480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15374" name="Oval 14"/>
          <p:cNvSpPr/>
          <p:nvPr/>
        </p:nvSpPr>
        <p:spPr>
          <a:xfrm>
            <a:off x="5791200" y="38100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15375" name="Oval 15"/>
          <p:cNvSpPr/>
          <p:nvPr/>
        </p:nvSpPr>
        <p:spPr>
          <a:xfrm>
            <a:off x="5486400" y="3830638"/>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15376" name="Oval 16"/>
          <p:cNvSpPr/>
          <p:nvPr/>
        </p:nvSpPr>
        <p:spPr>
          <a:xfrm>
            <a:off x="5181600" y="3679825"/>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15377" name="Oval 17"/>
          <p:cNvSpPr/>
          <p:nvPr/>
        </p:nvSpPr>
        <p:spPr>
          <a:xfrm>
            <a:off x="4953000" y="34290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15378" name="Oval 18"/>
          <p:cNvSpPr/>
          <p:nvPr/>
        </p:nvSpPr>
        <p:spPr>
          <a:xfrm>
            <a:off x="5181600" y="32004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15379" name="Oval 19"/>
          <p:cNvSpPr/>
          <p:nvPr/>
        </p:nvSpPr>
        <p:spPr>
          <a:xfrm>
            <a:off x="6248400" y="36576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15380" name="Oval 20"/>
          <p:cNvSpPr/>
          <p:nvPr/>
        </p:nvSpPr>
        <p:spPr>
          <a:xfrm>
            <a:off x="6172200" y="39624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15381" name="Oval 21"/>
          <p:cNvSpPr/>
          <p:nvPr/>
        </p:nvSpPr>
        <p:spPr>
          <a:xfrm>
            <a:off x="5888038" y="4094163"/>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15382" name="Oval 22"/>
          <p:cNvSpPr/>
          <p:nvPr/>
        </p:nvSpPr>
        <p:spPr>
          <a:xfrm>
            <a:off x="5486400" y="41148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15383" name="Oval 23"/>
          <p:cNvSpPr/>
          <p:nvPr/>
        </p:nvSpPr>
        <p:spPr>
          <a:xfrm>
            <a:off x="5029200" y="39624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15384" name="Oval 24"/>
          <p:cNvSpPr/>
          <p:nvPr/>
        </p:nvSpPr>
        <p:spPr>
          <a:xfrm>
            <a:off x="4648200" y="36576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15385" name="Oval 25"/>
          <p:cNvSpPr/>
          <p:nvPr/>
        </p:nvSpPr>
        <p:spPr>
          <a:xfrm>
            <a:off x="4572000" y="31242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15386" name="Oval 26"/>
          <p:cNvSpPr/>
          <p:nvPr/>
        </p:nvSpPr>
        <p:spPr>
          <a:xfrm>
            <a:off x="4953000" y="30480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15387" name="Oval 27"/>
          <p:cNvSpPr/>
          <p:nvPr/>
        </p:nvSpPr>
        <p:spPr>
          <a:xfrm>
            <a:off x="5334000" y="28194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15388" name="Oval 28"/>
          <p:cNvSpPr/>
          <p:nvPr/>
        </p:nvSpPr>
        <p:spPr>
          <a:xfrm>
            <a:off x="5921375" y="28194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15389" name="Oval 29"/>
          <p:cNvSpPr/>
          <p:nvPr/>
        </p:nvSpPr>
        <p:spPr>
          <a:xfrm>
            <a:off x="5638800" y="25146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15390" name="Oval 30"/>
          <p:cNvSpPr/>
          <p:nvPr/>
        </p:nvSpPr>
        <p:spPr>
          <a:xfrm>
            <a:off x="4724400" y="28194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15391" name="Oval 31"/>
          <p:cNvSpPr/>
          <p:nvPr/>
        </p:nvSpPr>
        <p:spPr>
          <a:xfrm>
            <a:off x="5105400" y="25908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15392" name="Oval 32"/>
          <p:cNvSpPr/>
          <p:nvPr/>
        </p:nvSpPr>
        <p:spPr>
          <a:xfrm>
            <a:off x="5638800" y="19812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15393" name="Oval 33"/>
          <p:cNvSpPr/>
          <p:nvPr/>
        </p:nvSpPr>
        <p:spPr>
          <a:xfrm>
            <a:off x="5181600" y="22098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15394" name="Oval 34"/>
          <p:cNvSpPr/>
          <p:nvPr/>
        </p:nvSpPr>
        <p:spPr>
          <a:xfrm>
            <a:off x="5921375" y="24384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15395" name="Oval 35"/>
          <p:cNvSpPr/>
          <p:nvPr/>
        </p:nvSpPr>
        <p:spPr>
          <a:xfrm>
            <a:off x="5921375" y="13716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15396" name="Oval 36"/>
          <p:cNvSpPr/>
          <p:nvPr/>
        </p:nvSpPr>
        <p:spPr>
          <a:xfrm>
            <a:off x="6172200" y="21336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15397" name="Oval 37"/>
          <p:cNvSpPr/>
          <p:nvPr/>
        </p:nvSpPr>
        <p:spPr>
          <a:xfrm>
            <a:off x="6259513" y="2676525"/>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15398" name="Oval 38"/>
          <p:cNvSpPr/>
          <p:nvPr/>
        </p:nvSpPr>
        <p:spPr>
          <a:xfrm>
            <a:off x="6248400" y="31242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15399" name="Oval 39"/>
          <p:cNvSpPr/>
          <p:nvPr/>
        </p:nvSpPr>
        <p:spPr>
          <a:xfrm>
            <a:off x="6629400" y="28956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15400" name="Oval 40"/>
          <p:cNvSpPr/>
          <p:nvPr/>
        </p:nvSpPr>
        <p:spPr>
          <a:xfrm>
            <a:off x="6629400" y="25146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15401" name="Oval 41"/>
          <p:cNvSpPr/>
          <p:nvPr/>
        </p:nvSpPr>
        <p:spPr>
          <a:xfrm>
            <a:off x="6553200" y="20574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15402" name="Oval 42"/>
          <p:cNvSpPr/>
          <p:nvPr/>
        </p:nvSpPr>
        <p:spPr>
          <a:xfrm>
            <a:off x="6324600" y="16002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15403" name="Oval 43"/>
          <p:cNvSpPr/>
          <p:nvPr/>
        </p:nvSpPr>
        <p:spPr>
          <a:xfrm>
            <a:off x="6934200" y="12954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15404" name="Oval 44"/>
          <p:cNvSpPr/>
          <p:nvPr/>
        </p:nvSpPr>
        <p:spPr>
          <a:xfrm>
            <a:off x="7010400" y="17526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15405" name="Oval 45"/>
          <p:cNvSpPr/>
          <p:nvPr/>
        </p:nvSpPr>
        <p:spPr>
          <a:xfrm>
            <a:off x="7315200" y="23622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15406" name="Oval 46"/>
          <p:cNvSpPr/>
          <p:nvPr/>
        </p:nvSpPr>
        <p:spPr>
          <a:xfrm>
            <a:off x="6705600" y="33528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15407" name="Oval 47"/>
          <p:cNvSpPr/>
          <p:nvPr/>
        </p:nvSpPr>
        <p:spPr>
          <a:xfrm>
            <a:off x="7162800" y="28956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15408" name="Oval 48"/>
          <p:cNvSpPr/>
          <p:nvPr/>
        </p:nvSpPr>
        <p:spPr>
          <a:xfrm>
            <a:off x="7924800" y="29718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15409" name="Oval 49"/>
          <p:cNvSpPr/>
          <p:nvPr/>
        </p:nvSpPr>
        <p:spPr>
          <a:xfrm>
            <a:off x="6934200" y="38862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15410" name="Oval 50"/>
          <p:cNvSpPr/>
          <p:nvPr/>
        </p:nvSpPr>
        <p:spPr>
          <a:xfrm>
            <a:off x="7478713" y="3430588"/>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15411" name="Oval 51"/>
          <p:cNvSpPr/>
          <p:nvPr/>
        </p:nvSpPr>
        <p:spPr>
          <a:xfrm>
            <a:off x="6477000" y="42672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15412" name="Oval 52"/>
          <p:cNvSpPr/>
          <p:nvPr/>
        </p:nvSpPr>
        <p:spPr>
          <a:xfrm>
            <a:off x="7543800" y="43434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15413" name="Oval 53"/>
          <p:cNvSpPr/>
          <p:nvPr/>
        </p:nvSpPr>
        <p:spPr>
          <a:xfrm>
            <a:off x="6934200" y="47244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15414" name="Oval 54"/>
          <p:cNvSpPr/>
          <p:nvPr/>
        </p:nvSpPr>
        <p:spPr>
          <a:xfrm>
            <a:off x="6096000" y="45720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15415" name="Oval 55"/>
          <p:cNvSpPr/>
          <p:nvPr/>
        </p:nvSpPr>
        <p:spPr>
          <a:xfrm>
            <a:off x="5638800" y="44958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15416" name="Oval 56"/>
          <p:cNvSpPr/>
          <p:nvPr/>
        </p:nvSpPr>
        <p:spPr>
          <a:xfrm>
            <a:off x="6019800" y="50292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15417" name="Oval 57"/>
          <p:cNvSpPr/>
          <p:nvPr/>
        </p:nvSpPr>
        <p:spPr>
          <a:xfrm>
            <a:off x="6477000" y="54864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15418" name="Oval 58"/>
          <p:cNvSpPr/>
          <p:nvPr/>
        </p:nvSpPr>
        <p:spPr>
          <a:xfrm>
            <a:off x="5867400" y="54864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15419" name="Oval 59"/>
          <p:cNvSpPr/>
          <p:nvPr/>
        </p:nvSpPr>
        <p:spPr>
          <a:xfrm>
            <a:off x="5410200" y="50292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15420" name="Oval 60"/>
          <p:cNvSpPr/>
          <p:nvPr/>
        </p:nvSpPr>
        <p:spPr>
          <a:xfrm>
            <a:off x="5105400" y="45720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15421" name="Oval 61"/>
          <p:cNvSpPr/>
          <p:nvPr/>
        </p:nvSpPr>
        <p:spPr>
          <a:xfrm>
            <a:off x="4495800" y="42672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15422" name="Oval 62"/>
          <p:cNvSpPr/>
          <p:nvPr/>
        </p:nvSpPr>
        <p:spPr>
          <a:xfrm>
            <a:off x="4724400" y="49530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15423" name="Oval 63"/>
          <p:cNvSpPr/>
          <p:nvPr/>
        </p:nvSpPr>
        <p:spPr>
          <a:xfrm>
            <a:off x="4953000" y="54864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15424" name="Oval 64"/>
          <p:cNvSpPr/>
          <p:nvPr/>
        </p:nvSpPr>
        <p:spPr>
          <a:xfrm>
            <a:off x="4114800" y="56388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15425" name="Oval 65"/>
          <p:cNvSpPr/>
          <p:nvPr/>
        </p:nvSpPr>
        <p:spPr>
          <a:xfrm>
            <a:off x="4038600" y="50292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15426" name="Oval 66"/>
          <p:cNvSpPr/>
          <p:nvPr/>
        </p:nvSpPr>
        <p:spPr>
          <a:xfrm>
            <a:off x="3505200" y="42672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15427" name="Oval 67"/>
          <p:cNvSpPr/>
          <p:nvPr/>
        </p:nvSpPr>
        <p:spPr>
          <a:xfrm>
            <a:off x="4038600" y="39624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15428" name="Oval 68"/>
          <p:cNvSpPr/>
          <p:nvPr/>
        </p:nvSpPr>
        <p:spPr>
          <a:xfrm>
            <a:off x="4267200" y="34290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15429" name="Oval 69"/>
          <p:cNvSpPr/>
          <p:nvPr/>
        </p:nvSpPr>
        <p:spPr>
          <a:xfrm>
            <a:off x="3733800" y="29718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15430" name="Oval 70"/>
          <p:cNvSpPr/>
          <p:nvPr/>
        </p:nvSpPr>
        <p:spPr>
          <a:xfrm>
            <a:off x="4267200" y="25908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15431" name="Oval 71"/>
          <p:cNvSpPr/>
          <p:nvPr/>
        </p:nvSpPr>
        <p:spPr>
          <a:xfrm>
            <a:off x="4724400" y="24384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15432" name="Oval 72"/>
          <p:cNvSpPr/>
          <p:nvPr/>
        </p:nvSpPr>
        <p:spPr>
          <a:xfrm>
            <a:off x="4343400" y="18288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15433" name="Oval 73"/>
          <p:cNvSpPr/>
          <p:nvPr/>
        </p:nvSpPr>
        <p:spPr>
          <a:xfrm>
            <a:off x="5029200" y="16002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15434" name="Oval 74"/>
          <p:cNvSpPr/>
          <p:nvPr/>
        </p:nvSpPr>
        <p:spPr>
          <a:xfrm>
            <a:off x="4191000" y="12192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15435" name="Oval 75"/>
          <p:cNvSpPr/>
          <p:nvPr/>
        </p:nvSpPr>
        <p:spPr>
          <a:xfrm>
            <a:off x="3733800" y="16002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15436" name="Oval 76"/>
          <p:cNvSpPr/>
          <p:nvPr/>
        </p:nvSpPr>
        <p:spPr>
          <a:xfrm>
            <a:off x="3657600" y="22098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15437" name="Oval 77"/>
          <p:cNvSpPr/>
          <p:nvPr/>
        </p:nvSpPr>
        <p:spPr>
          <a:xfrm>
            <a:off x="3276600" y="26670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15438" name="Oval 78"/>
          <p:cNvSpPr/>
          <p:nvPr/>
        </p:nvSpPr>
        <p:spPr>
          <a:xfrm>
            <a:off x="3657600" y="35052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15439" name="Oval 79"/>
          <p:cNvSpPr/>
          <p:nvPr/>
        </p:nvSpPr>
        <p:spPr>
          <a:xfrm>
            <a:off x="2895600" y="35814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15440" name="Oval 80"/>
          <p:cNvSpPr/>
          <p:nvPr/>
        </p:nvSpPr>
        <p:spPr>
          <a:xfrm>
            <a:off x="2819400" y="44196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15441" name="Oval 81"/>
          <p:cNvSpPr/>
          <p:nvPr/>
        </p:nvSpPr>
        <p:spPr>
          <a:xfrm>
            <a:off x="3048000" y="52578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15442" name="Oval 82"/>
          <p:cNvSpPr/>
          <p:nvPr/>
        </p:nvSpPr>
        <p:spPr>
          <a:xfrm>
            <a:off x="2362200" y="56388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15443" name="Oval 83"/>
          <p:cNvSpPr/>
          <p:nvPr/>
        </p:nvSpPr>
        <p:spPr>
          <a:xfrm>
            <a:off x="1905000" y="48768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15444" name="Oval 84"/>
          <p:cNvSpPr/>
          <p:nvPr/>
        </p:nvSpPr>
        <p:spPr>
          <a:xfrm>
            <a:off x="1905000" y="39624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15445" name="Oval 85"/>
          <p:cNvSpPr/>
          <p:nvPr/>
        </p:nvSpPr>
        <p:spPr>
          <a:xfrm>
            <a:off x="2514600" y="27432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15446" name="Oval 86"/>
          <p:cNvSpPr/>
          <p:nvPr/>
        </p:nvSpPr>
        <p:spPr>
          <a:xfrm>
            <a:off x="2895600" y="19050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15447" name="Oval 87"/>
          <p:cNvSpPr/>
          <p:nvPr/>
        </p:nvSpPr>
        <p:spPr>
          <a:xfrm>
            <a:off x="1981200" y="19050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15448" name="Oval 88"/>
          <p:cNvSpPr/>
          <p:nvPr/>
        </p:nvSpPr>
        <p:spPr>
          <a:xfrm>
            <a:off x="1828800" y="30480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15449" name="Oval 89"/>
          <p:cNvSpPr/>
          <p:nvPr/>
        </p:nvSpPr>
        <p:spPr>
          <a:xfrm>
            <a:off x="762000" y="47244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15450" name="Oval 90"/>
          <p:cNvSpPr/>
          <p:nvPr/>
        </p:nvSpPr>
        <p:spPr>
          <a:xfrm>
            <a:off x="838200" y="57912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15451" name="Oval 91"/>
          <p:cNvSpPr/>
          <p:nvPr/>
        </p:nvSpPr>
        <p:spPr>
          <a:xfrm>
            <a:off x="838200" y="35052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15452" name="Oval 92"/>
          <p:cNvSpPr/>
          <p:nvPr/>
        </p:nvSpPr>
        <p:spPr>
          <a:xfrm>
            <a:off x="990600" y="22860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15453" name="Oval 93"/>
          <p:cNvSpPr/>
          <p:nvPr/>
        </p:nvSpPr>
        <p:spPr>
          <a:xfrm>
            <a:off x="1143000" y="12192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15454" name="Oval 94"/>
          <p:cNvSpPr/>
          <p:nvPr/>
        </p:nvSpPr>
        <p:spPr>
          <a:xfrm>
            <a:off x="2590800" y="10668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15455" name="Rectangle 95"/>
          <p:cNvSpPr/>
          <p:nvPr/>
        </p:nvSpPr>
        <p:spPr>
          <a:xfrm>
            <a:off x="0" y="6232525"/>
            <a:ext cx="9144000" cy="39878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algn="ctr" eaLnBrk="1" hangingPunct="1">
              <a:spcBef>
                <a:spcPct val="0"/>
              </a:spcBef>
              <a:buNone/>
            </a:pPr>
            <a:r>
              <a:rPr lang="en-US" altLang="zh-CN" sz="2000" dirty="0">
                <a:solidFill>
                  <a:srgbClr val="9900CC"/>
                </a:solidFill>
                <a:ea typeface="宋体" panose="02010600030101010101" pitchFamily="2" charset="-122"/>
              </a:rPr>
              <a:t>Distribution of identical billiard balls</a:t>
            </a:r>
          </a:p>
        </p:txBody>
      </p:sp>
      <p:grpSp>
        <p:nvGrpSpPr>
          <p:cNvPr id="2" name="Group 96"/>
          <p:cNvGrpSpPr/>
          <p:nvPr/>
        </p:nvGrpSpPr>
        <p:grpSpPr>
          <a:xfrm>
            <a:off x="3167063" y="1676400"/>
            <a:ext cx="2819400" cy="2895600"/>
            <a:chOff x="3744" y="4464"/>
            <a:chExt cx="1776" cy="1824"/>
          </a:xfrm>
        </p:grpSpPr>
        <p:sp>
          <p:nvSpPr>
            <p:cNvPr id="15465" name="Oval 97"/>
            <p:cNvSpPr/>
            <p:nvPr/>
          </p:nvSpPr>
          <p:spPr>
            <a:xfrm>
              <a:off x="3744" y="4464"/>
              <a:ext cx="1776" cy="1824"/>
            </a:xfrm>
            <a:prstGeom prst="ellipse">
              <a:avLst/>
            </a:prstGeom>
            <a:noFill/>
            <a:ln w="28575" cap="flat" cmpd="sng">
              <a:solidFill>
                <a:srgbClr val="00CCFF"/>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grpSp>
          <p:nvGrpSpPr>
            <p:cNvPr id="15466" name="Group 98"/>
            <p:cNvGrpSpPr/>
            <p:nvPr/>
          </p:nvGrpSpPr>
          <p:grpSpPr>
            <a:xfrm>
              <a:off x="4491" y="5231"/>
              <a:ext cx="288" cy="288"/>
              <a:chOff x="4486" y="3484"/>
              <a:chExt cx="288" cy="288"/>
            </a:xfrm>
          </p:grpSpPr>
          <p:sp>
            <p:nvSpPr>
              <p:cNvPr id="15467" name="Oval 99"/>
              <p:cNvSpPr/>
              <p:nvPr/>
            </p:nvSpPr>
            <p:spPr>
              <a:xfrm>
                <a:off x="4560" y="3552"/>
                <a:ext cx="144" cy="144"/>
              </a:xfrm>
              <a:prstGeom prst="ellipse">
                <a:avLst/>
              </a:prstGeom>
              <a:noFill/>
              <a:ln w="19050" cap="flat" cmpd="sng">
                <a:solidFill>
                  <a:srgbClr val="00CCFF"/>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15468" name="Line 100"/>
              <p:cNvSpPr/>
              <p:nvPr/>
            </p:nvSpPr>
            <p:spPr>
              <a:xfrm>
                <a:off x="4632" y="3484"/>
                <a:ext cx="0" cy="288"/>
              </a:xfrm>
              <a:prstGeom prst="line">
                <a:avLst/>
              </a:prstGeom>
              <a:ln w="9525" cap="flat" cmpd="sng">
                <a:solidFill>
                  <a:srgbClr val="00CCFF"/>
                </a:solidFill>
                <a:prstDash val="solid"/>
                <a:headEnd type="none" w="med" len="med"/>
                <a:tailEnd type="none" w="med" len="med"/>
              </a:ln>
            </p:spPr>
          </p:sp>
          <p:sp>
            <p:nvSpPr>
              <p:cNvPr id="15469" name="Line 101"/>
              <p:cNvSpPr/>
              <p:nvPr/>
            </p:nvSpPr>
            <p:spPr>
              <a:xfrm rot="-5400000">
                <a:off x="4630" y="3482"/>
                <a:ext cx="0" cy="288"/>
              </a:xfrm>
              <a:prstGeom prst="line">
                <a:avLst/>
              </a:prstGeom>
              <a:ln w="9525" cap="flat" cmpd="sng">
                <a:solidFill>
                  <a:srgbClr val="00CCFF"/>
                </a:solidFill>
                <a:prstDash val="solid"/>
                <a:headEnd type="none" w="med" len="med"/>
                <a:tailEnd type="none" w="med" len="med"/>
              </a:ln>
            </p:spPr>
          </p:sp>
        </p:grpSp>
      </p:grpSp>
      <p:sp>
        <p:nvSpPr>
          <p:cNvPr id="15457" name="AutoShape 102"/>
          <p:cNvSpPr/>
          <p:nvPr/>
        </p:nvSpPr>
        <p:spPr>
          <a:xfrm>
            <a:off x="7467600" y="914400"/>
            <a:ext cx="1447800" cy="609600"/>
          </a:xfrm>
          <a:prstGeom prst="roundRect">
            <a:avLst>
              <a:gd name="adj" fmla="val 16667"/>
            </a:avLst>
          </a:prstGeom>
          <a:noFill/>
          <a:ln w="19050" cap="flat" cmpd="sng">
            <a:solidFill>
              <a:srgbClr val="00CCFF"/>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algn="ctr" eaLnBrk="1" hangingPunct="1">
              <a:spcBef>
                <a:spcPct val="0"/>
              </a:spcBef>
              <a:buNone/>
            </a:pPr>
            <a:r>
              <a:rPr lang="en-US" altLang="zh-CN" sz="1600" dirty="0">
                <a:ea typeface="宋体" panose="02010600030101010101" pitchFamily="2" charset="-122"/>
              </a:rPr>
              <a:t>Region of</a:t>
            </a:r>
          </a:p>
          <a:p>
            <a:pPr marL="0" lvl="0" indent="0" algn="ctr" eaLnBrk="1" hangingPunct="1">
              <a:spcBef>
                <a:spcPct val="0"/>
              </a:spcBef>
              <a:buNone/>
            </a:pPr>
            <a:r>
              <a:rPr lang="en-US" altLang="zh-CN" sz="1600" dirty="0">
                <a:ea typeface="宋体" panose="02010600030101010101" pitchFamily="2" charset="-122"/>
              </a:rPr>
              <a:t>interest</a:t>
            </a:r>
          </a:p>
        </p:txBody>
      </p:sp>
      <p:sp>
        <p:nvSpPr>
          <p:cNvPr id="15458" name="AutoShape 103"/>
          <p:cNvSpPr/>
          <p:nvPr/>
        </p:nvSpPr>
        <p:spPr>
          <a:xfrm>
            <a:off x="7467600" y="1600200"/>
            <a:ext cx="1447800" cy="609600"/>
          </a:xfrm>
          <a:prstGeom prst="roundRect">
            <a:avLst>
              <a:gd name="adj" fmla="val 16667"/>
            </a:avLst>
          </a:prstGeom>
          <a:noFill/>
          <a:ln w="19050" cap="flat" cmpd="sng">
            <a:solidFill>
              <a:srgbClr val="FF9900"/>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algn="ctr" eaLnBrk="1" hangingPunct="1">
              <a:spcBef>
                <a:spcPct val="0"/>
              </a:spcBef>
              <a:buNone/>
            </a:pPr>
            <a:r>
              <a:rPr lang="en-US" altLang="zh-CN" sz="1600" dirty="0">
                <a:ea typeface="宋体" panose="02010600030101010101" pitchFamily="2" charset="-122"/>
              </a:rPr>
              <a:t>Center of</a:t>
            </a:r>
          </a:p>
          <a:p>
            <a:pPr marL="0" lvl="0" indent="0" algn="ctr" eaLnBrk="1" hangingPunct="1">
              <a:spcBef>
                <a:spcPct val="0"/>
              </a:spcBef>
              <a:buNone/>
            </a:pPr>
            <a:r>
              <a:rPr lang="en-US" altLang="zh-CN" sz="1600" dirty="0">
                <a:ea typeface="宋体" panose="02010600030101010101" pitchFamily="2" charset="-122"/>
              </a:rPr>
              <a:t>mass</a:t>
            </a:r>
          </a:p>
        </p:txBody>
      </p:sp>
      <p:sp>
        <p:nvSpPr>
          <p:cNvPr id="15459" name="AutoShape 104"/>
          <p:cNvSpPr/>
          <p:nvPr/>
        </p:nvSpPr>
        <p:spPr>
          <a:xfrm>
            <a:off x="7467600" y="5410200"/>
            <a:ext cx="1447800" cy="609600"/>
          </a:xfrm>
          <a:prstGeom prst="roundRect">
            <a:avLst>
              <a:gd name="adj" fmla="val 16667"/>
            </a:avLst>
          </a:prstGeom>
          <a:solidFill>
            <a:srgbClr val="FFFF00"/>
          </a:solidFill>
          <a:ln w="1905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algn="ctr" eaLnBrk="1" hangingPunct="1">
              <a:spcBef>
                <a:spcPct val="0"/>
              </a:spcBef>
              <a:buNone/>
            </a:pPr>
            <a:r>
              <a:rPr lang="en-US" altLang="zh-CN" sz="1600" dirty="0">
                <a:ea typeface="宋体" panose="02010600030101010101" pitchFamily="2" charset="-122"/>
              </a:rPr>
              <a:t>Mean Shift</a:t>
            </a:r>
          </a:p>
          <a:p>
            <a:pPr marL="0" lvl="0" indent="0" algn="ctr" eaLnBrk="1" hangingPunct="1">
              <a:spcBef>
                <a:spcPct val="0"/>
              </a:spcBef>
              <a:buNone/>
            </a:pPr>
            <a:r>
              <a:rPr lang="en-US" altLang="zh-CN" sz="1600" dirty="0">
                <a:ea typeface="宋体" panose="02010600030101010101" pitchFamily="2" charset="-122"/>
              </a:rPr>
              <a:t>vector</a:t>
            </a:r>
          </a:p>
        </p:txBody>
      </p:sp>
      <p:grpSp>
        <p:nvGrpSpPr>
          <p:cNvPr id="4" name="Group 106"/>
          <p:cNvGrpSpPr/>
          <p:nvPr/>
        </p:nvGrpSpPr>
        <p:grpSpPr>
          <a:xfrm>
            <a:off x="5029200" y="3200400"/>
            <a:ext cx="457200" cy="457200"/>
            <a:chOff x="4486" y="3484"/>
            <a:chExt cx="288" cy="288"/>
          </a:xfrm>
        </p:grpSpPr>
        <p:sp>
          <p:nvSpPr>
            <p:cNvPr id="15462" name="Oval 107"/>
            <p:cNvSpPr/>
            <p:nvPr/>
          </p:nvSpPr>
          <p:spPr>
            <a:xfrm>
              <a:off x="4560" y="3552"/>
              <a:ext cx="144" cy="144"/>
            </a:xfrm>
            <a:prstGeom prst="ellipse">
              <a:avLst/>
            </a:prstGeom>
            <a:noFill/>
            <a:ln w="19050" cap="flat" cmpd="sng">
              <a:solidFill>
                <a:srgbClr val="FF9900"/>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15463" name="Line 108"/>
            <p:cNvSpPr/>
            <p:nvPr/>
          </p:nvSpPr>
          <p:spPr>
            <a:xfrm>
              <a:off x="4632" y="3484"/>
              <a:ext cx="0" cy="288"/>
            </a:xfrm>
            <a:prstGeom prst="line">
              <a:avLst/>
            </a:prstGeom>
            <a:ln w="9525" cap="flat" cmpd="sng">
              <a:solidFill>
                <a:srgbClr val="FF9900"/>
              </a:solidFill>
              <a:prstDash val="solid"/>
              <a:headEnd type="none" w="med" len="med"/>
              <a:tailEnd type="none" w="med" len="med"/>
            </a:ln>
          </p:spPr>
        </p:sp>
        <p:sp>
          <p:nvSpPr>
            <p:cNvPr id="15464" name="Line 109"/>
            <p:cNvSpPr/>
            <p:nvPr/>
          </p:nvSpPr>
          <p:spPr>
            <a:xfrm rot="-5400000">
              <a:off x="4630" y="3482"/>
              <a:ext cx="0" cy="288"/>
            </a:xfrm>
            <a:prstGeom prst="line">
              <a:avLst/>
            </a:prstGeom>
            <a:ln w="9525" cap="flat" cmpd="sng">
              <a:solidFill>
                <a:srgbClr val="FF9900"/>
              </a:solidFill>
              <a:prstDash val="solid"/>
              <a:headEnd type="none" w="med" len="med"/>
              <a:tailEnd type="none" w="med" len="med"/>
            </a:ln>
          </p:spPr>
        </p:sp>
      </p:grpSp>
      <p:sp>
        <p:nvSpPr>
          <p:cNvPr id="15461" name="Text Box 111"/>
          <p:cNvSpPr txBox="1"/>
          <p:nvPr/>
        </p:nvSpPr>
        <p:spPr>
          <a:xfrm>
            <a:off x="2368550" y="5949950"/>
            <a:ext cx="3832860" cy="39878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r>
              <a:rPr lang="en-US" altLang="zh-CN" sz="2000" b="1" u="sng" dirty="0">
                <a:solidFill>
                  <a:srgbClr val="FF9900"/>
                </a:solidFill>
                <a:ea typeface="宋体" panose="02010600030101010101" pitchFamily="2" charset="-122"/>
              </a:rPr>
              <a:t>Objective </a:t>
            </a:r>
            <a:r>
              <a:rPr lang="en-US" altLang="zh-CN" sz="2000" b="1" dirty="0">
                <a:solidFill>
                  <a:srgbClr val="FF9900"/>
                </a:solidFill>
                <a:ea typeface="宋体" panose="02010600030101010101" pitchFamily="2" charset="-122"/>
              </a:rPr>
              <a:t>: Find the densest region</a:t>
            </a:r>
          </a:p>
        </p:txBody>
      </p:sp>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0.0 5.82929E-7 L 0.075 0.04441 " pathEditMode="relative" rAng="0" ptsTypes="AA">
                                      <p:cBhvr>
                                        <p:cTn id="6" dur="2000" fill="hold"/>
                                        <p:tgtEl>
                                          <p:spTgt spid="2"/>
                                        </p:tgtEl>
                                        <p:attrNameLst>
                                          <p:attrName>ppt_x</p:attrName>
                                          <p:attrName>ppt_y</p:attrName>
                                        </p:attrNameLst>
                                      </p:cBhvr>
                                      <p:rCtr x="3800" y="2200"/>
                                    </p:animMotion>
                                  </p:childTnLst>
                                </p:cTn>
                              </p:par>
                            </p:childTnLst>
                          </p:cTn>
                        </p:par>
                        <p:par>
                          <p:cTn id="7" fill="hold">
                            <p:stCondLst>
                              <p:cond delay="2000"/>
                            </p:stCondLst>
                            <p:childTnLst>
                              <p:par>
                                <p:cTn id="8" presetID="1" presetClass="exit" presetSubtype="0" fill="hold" nodeType="afterEffect">
                                  <p:stCondLst>
                                    <p:cond delay="0"/>
                                  </p:stCondLst>
                                  <p:childTnLst>
                                    <p:set>
                                      <p:cBhvr>
                                        <p:cTn id="9"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p:cNvSpPr>
          <p:nvPr>
            <p:ph type="title"/>
          </p:nvPr>
        </p:nvSpPr>
        <p:spPr/>
        <p:txBody>
          <a:bodyPr vert="horz" wrap="square" lIns="91440" tIns="45720" rIns="91440" bIns="45720" anchor="ctr" anchorCtr="0"/>
          <a:lstStyle/>
          <a:p>
            <a:pPr eaLnBrk="1" hangingPunct="1">
              <a:buClrTx/>
              <a:buSzTx/>
              <a:buFontTx/>
            </a:pPr>
            <a:r>
              <a:rPr lang="zh-CN" altLang="en-US" b="1" dirty="0">
                <a:solidFill>
                  <a:srgbClr val="0066FF"/>
                </a:solidFill>
                <a:ea typeface="宋体" panose="02010600030101010101" pitchFamily="2" charset="-122"/>
              </a:rPr>
              <a:t>基本原理</a:t>
            </a:r>
            <a:endParaRPr lang="en-US" altLang="he-IL" b="1" dirty="0">
              <a:solidFill>
                <a:srgbClr val="0066FF"/>
              </a:solidFill>
            </a:endParaRPr>
          </a:p>
        </p:txBody>
      </p:sp>
      <p:sp>
        <p:nvSpPr>
          <p:cNvPr id="2" name="内容占位符 1"/>
          <p:cNvSpPr>
            <a:spLocks noGrp="1"/>
          </p:cNvSpPr>
          <p:nvPr>
            <p:ph idx="1"/>
          </p:nvPr>
        </p:nvSpPr>
        <p:spPr/>
        <p:txBody>
          <a:bodyPr/>
          <a:lstStyle/>
          <a:p>
            <a:endParaRPr lang="zh-CN" altLang="en-US"/>
          </a:p>
        </p:txBody>
      </p:sp>
      <p:sp>
        <p:nvSpPr>
          <p:cNvPr id="17411" name="Oval 3"/>
          <p:cNvSpPr/>
          <p:nvPr/>
        </p:nvSpPr>
        <p:spPr>
          <a:xfrm>
            <a:off x="5562600" y="34290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17412" name="Oval 4"/>
          <p:cNvSpPr/>
          <p:nvPr/>
        </p:nvSpPr>
        <p:spPr>
          <a:xfrm>
            <a:off x="5768975" y="34290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17413" name="Oval 5"/>
          <p:cNvSpPr/>
          <p:nvPr/>
        </p:nvSpPr>
        <p:spPr>
          <a:xfrm>
            <a:off x="5692775" y="32766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17414" name="Oval 6"/>
          <p:cNvSpPr/>
          <p:nvPr/>
        </p:nvSpPr>
        <p:spPr>
          <a:xfrm>
            <a:off x="5440363" y="3221038"/>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17415" name="Oval 7"/>
          <p:cNvSpPr/>
          <p:nvPr/>
        </p:nvSpPr>
        <p:spPr>
          <a:xfrm>
            <a:off x="5681663" y="3592513"/>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17416" name="Oval 8"/>
          <p:cNvSpPr/>
          <p:nvPr/>
        </p:nvSpPr>
        <p:spPr>
          <a:xfrm>
            <a:off x="5454650" y="3592513"/>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17417" name="Oval 9"/>
          <p:cNvSpPr/>
          <p:nvPr/>
        </p:nvSpPr>
        <p:spPr>
          <a:xfrm>
            <a:off x="5932488" y="3614738"/>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17418" name="Oval 10"/>
          <p:cNvSpPr/>
          <p:nvPr/>
        </p:nvSpPr>
        <p:spPr>
          <a:xfrm>
            <a:off x="5322888" y="34290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17419" name="Oval 11"/>
          <p:cNvSpPr/>
          <p:nvPr/>
        </p:nvSpPr>
        <p:spPr>
          <a:xfrm>
            <a:off x="6062663" y="34290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17420" name="Oval 12"/>
          <p:cNvSpPr/>
          <p:nvPr/>
        </p:nvSpPr>
        <p:spPr>
          <a:xfrm>
            <a:off x="5921375" y="314325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17421" name="Oval 13"/>
          <p:cNvSpPr/>
          <p:nvPr/>
        </p:nvSpPr>
        <p:spPr>
          <a:xfrm>
            <a:off x="5638800" y="30480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17422" name="Oval 14"/>
          <p:cNvSpPr/>
          <p:nvPr/>
        </p:nvSpPr>
        <p:spPr>
          <a:xfrm>
            <a:off x="5791200" y="38100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17423" name="Oval 15"/>
          <p:cNvSpPr/>
          <p:nvPr/>
        </p:nvSpPr>
        <p:spPr>
          <a:xfrm>
            <a:off x="5486400" y="3830638"/>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17424" name="Oval 16"/>
          <p:cNvSpPr/>
          <p:nvPr/>
        </p:nvSpPr>
        <p:spPr>
          <a:xfrm>
            <a:off x="5181600" y="3679825"/>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17425" name="Oval 17"/>
          <p:cNvSpPr/>
          <p:nvPr/>
        </p:nvSpPr>
        <p:spPr>
          <a:xfrm>
            <a:off x="4953000" y="34290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17426" name="Oval 18"/>
          <p:cNvSpPr/>
          <p:nvPr/>
        </p:nvSpPr>
        <p:spPr>
          <a:xfrm>
            <a:off x="5181600" y="32004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17427" name="Oval 19"/>
          <p:cNvSpPr/>
          <p:nvPr/>
        </p:nvSpPr>
        <p:spPr>
          <a:xfrm>
            <a:off x="6248400" y="36576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17428" name="Oval 20"/>
          <p:cNvSpPr/>
          <p:nvPr/>
        </p:nvSpPr>
        <p:spPr>
          <a:xfrm>
            <a:off x="6172200" y="39624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17429" name="Oval 21"/>
          <p:cNvSpPr/>
          <p:nvPr/>
        </p:nvSpPr>
        <p:spPr>
          <a:xfrm>
            <a:off x="5888038" y="4094163"/>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17430" name="Oval 22"/>
          <p:cNvSpPr/>
          <p:nvPr/>
        </p:nvSpPr>
        <p:spPr>
          <a:xfrm>
            <a:off x="5486400" y="41148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17431" name="Oval 23"/>
          <p:cNvSpPr/>
          <p:nvPr/>
        </p:nvSpPr>
        <p:spPr>
          <a:xfrm>
            <a:off x="5029200" y="39624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17432" name="Oval 24"/>
          <p:cNvSpPr/>
          <p:nvPr/>
        </p:nvSpPr>
        <p:spPr>
          <a:xfrm>
            <a:off x="4648200" y="36576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17433" name="Oval 25"/>
          <p:cNvSpPr/>
          <p:nvPr/>
        </p:nvSpPr>
        <p:spPr>
          <a:xfrm>
            <a:off x="4572000" y="31242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17434" name="Oval 26"/>
          <p:cNvSpPr/>
          <p:nvPr/>
        </p:nvSpPr>
        <p:spPr>
          <a:xfrm>
            <a:off x="4953000" y="30480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17435" name="Oval 27"/>
          <p:cNvSpPr/>
          <p:nvPr/>
        </p:nvSpPr>
        <p:spPr>
          <a:xfrm>
            <a:off x="5334000" y="28194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17436" name="Oval 28"/>
          <p:cNvSpPr/>
          <p:nvPr/>
        </p:nvSpPr>
        <p:spPr>
          <a:xfrm>
            <a:off x="5921375" y="28194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17437" name="Oval 29"/>
          <p:cNvSpPr/>
          <p:nvPr/>
        </p:nvSpPr>
        <p:spPr>
          <a:xfrm>
            <a:off x="5638800" y="25146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17438" name="Oval 30"/>
          <p:cNvSpPr/>
          <p:nvPr/>
        </p:nvSpPr>
        <p:spPr>
          <a:xfrm>
            <a:off x="4724400" y="28194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17439" name="Oval 31"/>
          <p:cNvSpPr/>
          <p:nvPr/>
        </p:nvSpPr>
        <p:spPr>
          <a:xfrm>
            <a:off x="5105400" y="25908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17440" name="Oval 32"/>
          <p:cNvSpPr/>
          <p:nvPr/>
        </p:nvSpPr>
        <p:spPr>
          <a:xfrm>
            <a:off x="5638800" y="19812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17441" name="Oval 33"/>
          <p:cNvSpPr/>
          <p:nvPr/>
        </p:nvSpPr>
        <p:spPr>
          <a:xfrm>
            <a:off x="5181600" y="22098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17442" name="Oval 34"/>
          <p:cNvSpPr/>
          <p:nvPr/>
        </p:nvSpPr>
        <p:spPr>
          <a:xfrm>
            <a:off x="5921375" y="24384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17443" name="Oval 35"/>
          <p:cNvSpPr/>
          <p:nvPr/>
        </p:nvSpPr>
        <p:spPr>
          <a:xfrm>
            <a:off x="5921375" y="13716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17444" name="Oval 36"/>
          <p:cNvSpPr/>
          <p:nvPr/>
        </p:nvSpPr>
        <p:spPr>
          <a:xfrm>
            <a:off x="6172200" y="21336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17445" name="Oval 37"/>
          <p:cNvSpPr/>
          <p:nvPr/>
        </p:nvSpPr>
        <p:spPr>
          <a:xfrm>
            <a:off x="6259513" y="2676525"/>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17446" name="Oval 38"/>
          <p:cNvSpPr/>
          <p:nvPr/>
        </p:nvSpPr>
        <p:spPr>
          <a:xfrm>
            <a:off x="6248400" y="31242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17447" name="Oval 39"/>
          <p:cNvSpPr/>
          <p:nvPr/>
        </p:nvSpPr>
        <p:spPr>
          <a:xfrm>
            <a:off x="6629400" y="28956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17448" name="Oval 40"/>
          <p:cNvSpPr/>
          <p:nvPr/>
        </p:nvSpPr>
        <p:spPr>
          <a:xfrm>
            <a:off x="6629400" y="25146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17449" name="Oval 41"/>
          <p:cNvSpPr/>
          <p:nvPr/>
        </p:nvSpPr>
        <p:spPr>
          <a:xfrm>
            <a:off x="6553200" y="20574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17450" name="Oval 42"/>
          <p:cNvSpPr/>
          <p:nvPr/>
        </p:nvSpPr>
        <p:spPr>
          <a:xfrm>
            <a:off x="6324600" y="16002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17451" name="Oval 43"/>
          <p:cNvSpPr/>
          <p:nvPr/>
        </p:nvSpPr>
        <p:spPr>
          <a:xfrm>
            <a:off x="6934200" y="12954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17452" name="Oval 44"/>
          <p:cNvSpPr/>
          <p:nvPr/>
        </p:nvSpPr>
        <p:spPr>
          <a:xfrm>
            <a:off x="7010400" y="17526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17453" name="Oval 45"/>
          <p:cNvSpPr/>
          <p:nvPr/>
        </p:nvSpPr>
        <p:spPr>
          <a:xfrm>
            <a:off x="7315200" y="23622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17454" name="Oval 46"/>
          <p:cNvSpPr/>
          <p:nvPr/>
        </p:nvSpPr>
        <p:spPr>
          <a:xfrm>
            <a:off x="6705600" y="33528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17455" name="Oval 47"/>
          <p:cNvSpPr/>
          <p:nvPr/>
        </p:nvSpPr>
        <p:spPr>
          <a:xfrm>
            <a:off x="7162800" y="28956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17456" name="Oval 48"/>
          <p:cNvSpPr/>
          <p:nvPr/>
        </p:nvSpPr>
        <p:spPr>
          <a:xfrm>
            <a:off x="7924800" y="29718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17457" name="Oval 49"/>
          <p:cNvSpPr/>
          <p:nvPr/>
        </p:nvSpPr>
        <p:spPr>
          <a:xfrm>
            <a:off x="6934200" y="38862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17458" name="Oval 50"/>
          <p:cNvSpPr/>
          <p:nvPr/>
        </p:nvSpPr>
        <p:spPr>
          <a:xfrm>
            <a:off x="7478713" y="3430588"/>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17459" name="Oval 51"/>
          <p:cNvSpPr/>
          <p:nvPr/>
        </p:nvSpPr>
        <p:spPr>
          <a:xfrm>
            <a:off x="6477000" y="42672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17460" name="Oval 52"/>
          <p:cNvSpPr/>
          <p:nvPr/>
        </p:nvSpPr>
        <p:spPr>
          <a:xfrm>
            <a:off x="7543800" y="43434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17461" name="Oval 53"/>
          <p:cNvSpPr/>
          <p:nvPr/>
        </p:nvSpPr>
        <p:spPr>
          <a:xfrm>
            <a:off x="6934200" y="47244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17462" name="Oval 54"/>
          <p:cNvSpPr/>
          <p:nvPr/>
        </p:nvSpPr>
        <p:spPr>
          <a:xfrm>
            <a:off x="6096000" y="45720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17463" name="Oval 55"/>
          <p:cNvSpPr/>
          <p:nvPr/>
        </p:nvSpPr>
        <p:spPr>
          <a:xfrm>
            <a:off x="5638800" y="44958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17464" name="Oval 56"/>
          <p:cNvSpPr/>
          <p:nvPr/>
        </p:nvSpPr>
        <p:spPr>
          <a:xfrm>
            <a:off x="6019800" y="50292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17465" name="Oval 57"/>
          <p:cNvSpPr/>
          <p:nvPr/>
        </p:nvSpPr>
        <p:spPr>
          <a:xfrm>
            <a:off x="6477000" y="54864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17466" name="Oval 58"/>
          <p:cNvSpPr/>
          <p:nvPr/>
        </p:nvSpPr>
        <p:spPr>
          <a:xfrm>
            <a:off x="5867400" y="54864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17467" name="Oval 59"/>
          <p:cNvSpPr/>
          <p:nvPr/>
        </p:nvSpPr>
        <p:spPr>
          <a:xfrm>
            <a:off x="5410200" y="50292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17468" name="Oval 60"/>
          <p:cNvSpPr/>
          <p:nvPr/>
        </p:nvSpPr>
        <p:spPr>
          <a:xfrm>
            <a:off x="5105400" y="45720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17469" name="Oval 61"/>
          <p:cNvSpPr/>
          <p:nvPr/>
        </p:nvSpPr>
        <p:spPr>
          <a:xfrm>
            <a:off x="4495800" y="42672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17470" name="Oval 62"/>
          <p:cNvSpPr/>
          <p:nvPr/>
        </p:nvSpPr>
        <p:spPr>
          <a:xfrm>
            <a:off x="4724400" y="49530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17471" name="Oval 63"/>
          <p:cNvSpPr/>
          <p:nvPr/>
        </p:nvSpPr>
        <p:spPr>
          <a:xfrm>
            <a:off x="4953000" y="54864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17472" name="Oval 64"/>
          <p:cNvSpPr/>
          <p:nvPr/>
        </p:nvSpPr>
        <p:spPr>
          <a:xfrm>
            <a:off x="4114800" y="56388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17473" name="Oval 65"/>
          <p:cNvSpPr/>
          <p:nvPr/>
        </p:nvSpPr>
        <p:spPr>
          <a:xfrm>
            <a:off x="4038600" y="50292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17474" name="Oval 66"/>
          <p:cNvSpPr/>
          <p:nvPr/>
        </p:nvSpPr>
        <p:spPr>
          <a:xfrm>
            <a:off x="3505200" y="42672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17475" name="Oval 67"/>
          <p:cNvSpPr/>
          <p:nvPr/>
        </p:nvSpPr>
        <p:spPr>
          <a:xfrm>
            <a:off x="4038600" y="39624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17476" name="Oval 68"/>
          <p:cNvSpPr/>
          <p:nvPr/>
        </p:nvSpPr>
        <p:spPr>
          <a:xfrm>
            <a:off x="4267200" y="34290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17477" name="Oval 69"/>
          <p:cNvSpPr/>
          <p:nvPr/>
        </p:nvSpPr>
        <p:spPr>
          <a:xfrm>
            <a:off x="3733800" y="29718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17478" name="Oval 70"/>
          <p:cNvSpPr/>
          <p:nvPr/>
        </p:nvSpPr>
        <p:spPr>
          <a:xfrm>
            <a:off x="4267200" y="25908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17479" name="Oval 71"/>
          <p:cNvSpPr/>
          <p:nvPr/>
        </p:nvSpPr>
        <p:spPr>
          <a:xfrm>
            <a:off x="4724400" y="24384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17480" name="Oval 72"/>
          <p:cNvSpPr/>
          <p:nvPr/>
        </p:nvSpPr>
        <p:spPr>
          <a:xfrm>
            <a:off x="4343400" y="18288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17481" name="Oval 73"/>
          <p:cNvSpPr/>
          <p:nvPr/>
        </p:nvSpPr>
        <p:spPr>
          <a:xfrm>
            <a:off x="5029200" y="16002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17482" name="Oval 74"/>
          <p:cNvSpPr/>
          <p:nvPr/>
        </p:nvSpPr>
        <p:spPr>
          <a:xfrm>
            <a:off x="4191000" y="12192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17483" name="Oval 75"/>
          <p:cNvSpPr/>
          <p:nvPr/>
        </p:nvSpPr>
        <p:spPr>
          <a:xfrm>
            <a:off x="3733800" y="16002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17484" name="Oval 76"/>
          <p:cNvSpPr/>
          <p:nvPr/>
        </p:nvSpPr>
        <p:spPr>
          <a:xfrm>
            <a:off x="3657600" y="22098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17485" name="Oval 77"/>
          <p:cNvSpPr/>
          <p:nvPr/>
        </p:nvSpPr>
        <p:spPr>
          <a:xfrm>
            <a:off x="3276600" y="26670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17486" name="Oval 78"/>
          <p:cNvSpPr/>
          <p:nvPr/>
        </p:nvSpPr>
        <p:spPr>
          <a:xfrm>
            <a:off x="3657600" y="35052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17487" name="Oval 79"/>
          <p:cNvSpPr/>
          <p:nvPr/>
        </p:nvSpPr>
        <p:spPr>
          <a:xfrm>
            <a:off x="2895600" y="35814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17488" name="Oval 80"/>
          <p:cNvSpPr/>
          <p:nvPr/>
        </p:nvSpPr>
        <p:spPr>
          <a:xfrm>
            <a:off x="2819400" y="44196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17489" name="Oval 81"/>
          <p:cNvSpPr/>
          <p:nvPr/>
        </p:nvSpPr>
        <p:spPr>
          <a:xfrm>
            <a:off x="3048000" y="52578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17490" name="Oval 82"/>
          <p:cNvSpPr/>
          <p:nvPr/>
        </p:nvSpPr>
        <p:spPr>
          <a:xfrm>
            <a:off x="2362200" y="56388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17491" name="Oval 83"/>
          <p:cNvSpPr/>
          <p:nvPr/>
        </p:nvSpPr>
        <p:spPr>
          <a:xfrm>
            <a:off x="1905000" y="48768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17492" name="Oval 84"/>
          <p:cNvSpPr/>
          <p:nvPr/>
        </p:nvSpPr>
        <p:spPr>
          <a:xfrm>
            <a:off x="1905000" y="39624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17493" name="Oval 85"/>
          <p:cNvSpPr/>
          <p:nvPr/>
        </p:nvSpPr>
        <p:spPr>
          <a:xfrm>
            <a:off x="2514600" y="27432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17494" name="Oval 86"/>
          <p:cNvSpPr/>
          <p:nvPr/>
        </p:nvSpPr>
        <p:spPr>
          <a:xfrm>
            <a:off x="2895600" y="19050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17495" name="Oval 87"/>
          <p:cNvSpPr/>
          <p:nvPr/>
        </p:nvSpPr>
        <p:spPr>
          <a:xfrm>
            <a:off x="1981200" y="19050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17496" name="Oval 88"/>
          <p:cNvSpPr/>
          <p:nvPr/>
        </p:nvSpPr>
        <p:spPr>
          <a:xfrm>
            <a:off x="1828800" y="30480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17497" name="Oval 89"/>
          <p:cNvSpPr/>
          <p:nvPr/>
        </p:nvSpPr>
        <p:spPr>
          <a:xfrm>
            <a:off x="762000" y="47244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17498" name="Oval 90"/>
          <p:cNvSpPr/>
          <p:nvPr/>
        </p:nvSpPr>
        <p:spPr>
          <a:xfrm>
            <a:off x="838200" y="57912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17499" name="Oval 91"/>
          <p:cNvSpPr/>
          <p:nvPr/>
        </p:nvSpPr>
        <p:spPr>
          <a:xfrm>
            <a:off x="838200" y="35052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17500" name="Oval 92"/>
          <p:cNvSpPr/>
          <p:nvPr/>
        </p:nvSpPr>
        <p:spPr>
          <a:xfrm>
            <a:off x="990600" y="22860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17501" name="Oval 93"/>
          <p:cNvSpPr/>
          <p:nvPr/>
        </p:nvSpPr>
        <p:spPr>
          <a:xfrm>
            <a:off x="1143000" y="12192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17502" name="Oval 94"/>
          <p:cNvSpPr/>
          <p:nvPr/>
        </p:nvSpPr>
        <p:spPr>
          <a:xfrm>
            <a:off x="2590800" y="10668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17503" name="Rectangle 95"/>
          <p:cNvSpPr/>
          <p:nvPr/>
        </p:nvSpPr>
        <p:spPr>
          <a:xfrm>
            <a:off x="0" y="6232525"/>
            <a:ext cx="9144000" cy="39878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algn="ctr" eaLnBrk="1" hangingPunct="1">
              <a:spcBef>
                <a:spcPct val="0"/>
              </a:spcBef>
              <a:buNone/>
            </a:pPr>
            <a:r>
              <a:rPr lang="en-US" altLang="zh-CN" sz="2000" dirty="0">
                <a:solidFill>
                  <a:srgbClr val="9900CC"/>
                </a:solidFill>
                <a:ea typeface="宋体" panose="02010600030101010101" pitchFamily="2" charset="-122"/>
              </a:rPr>
              <a:t>Distribution of identical billiard balls</a:t>
            </a:r>
          </a:p>
        </p:txBody>
      </p:sp>
      <p:grpSp>
        <p:nvGrpSpPr>
          <p:cNvPr id="17504" name="Group 96"/>
          <p:cNvGrpSpPr/>
          <p:nvPr/>
        </p:nvGrpSpPr>
        <p:grpSpPr>
          <a:xfrm>
            <a:off x="3841750" y="1981200"/>
            <a:ext cx="2819400" cy="2895600"/>
            <a:chOff x="3744" y="4464"/>
            <a:chExt cx="1776" cy="1824"/>
          </a:xfrm>
        </p:grpSpPr>
        <p:sp>
          <p:nvSpPr>
            <p:cNvPr id="17514" name="Oval 97"/>
            <p:cNvSpPr/>
            <p:nvPr/>
          </p:nvSpPr>
          <p:spPr>
            <a:xfrm>
              <a:off x="3744" y="4464"/>
              <a:ext cx="1776" cy="1824"/>
            </a:xfrm>
            <a:prstGeom prst="ellipse">
              <a:avLst/>
            </a:prstGeom>
            <a:noFill/>
            <a:ln w="28575" cap="flat" cmpd="sng">
              <a:solidFill>
                <a:srgbClr val="00CCFF"/>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grpSp>
          <p:nvGrpSpPr>
            <p:cNvPr id="17515" name="Group 98"/>
            <p:cNvGrpSpPr/>
            <p:nvPr/>
          </p:nvGrpSpPr>
          <p:grpSpPr>
            <a:xfrm>
              <a:off x="4491" y="5231"/>
              <a:ext cx="288" cy="288"/>
              <a:chOff x="4486" y="3484"/>
              <a:chExt cx="288" cy="288"/>
            </a:xfrm>
          </p:grpSpPr>
          <p:sp>
            <p:nvSpPr>
              <p:cNvPr id="17516" name="Oval 99"/>
              <p:cNvSpPr/>
              <p:nvPr/>
            </p:nvSpPr>
            <p:spPr>
              <a:xfrm>
                <a:off x="4560" y="3552"/>
                <a:ext cx="144" cy="144"/>
              </a:xfrm>
              <a:prstGeom prst="ellipse">
                <a:avLst/>
              </a:prstGeom>
              <a:noFill/>
              <a:ln w="19050" cap="flat" cmpd="sng">
                <a:solidFill>
                  <a:srgbClr val="00CCFF"/>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17517" name="Line 100"/>
              <p:cNvSpPr/>
              <p:nvPr/>
            </p:nvSpPr>
            <p:spPr>
              <a:xfrm>
                <a:off x="4632" y="3484"/>
                <a:ext cx="0" cy="288"/>
              </a:xfrm>
              <a:prstGeom prst="line">
                <a:avLst/>
              </a:prstGeom>
              <a:ln w="9525" cap="flat" cmpd="sng">
                <a:solidFill>
                  <a:srgbClr val="00CCFF"/>
                </a:solidFill>
                <a:prstDash val="solid"/>
                <a:headEnd type="none" w="med" len="med"/>
                <a:tailEnd type="none" w="med" len="med"/>
              </a:ln>
            </p:spPr>
          </p:sp>
          <p:sp>
            <p:nvSpPr>
              <p:cNvPr id="17518" name="Line 101"/>
              <p:cNvSpPr/>
              <p:nvPr/>
            </p:nvSpPr>
            <p:spPr>
              <a:xfrm rot="-5400000">
                <a:off x="4630" y="3482"/>
                <a:ext cx="0" cy="288"/>
              </a:xfrm>
              <a:prstGeom prst="line">
                <a:avLst/>
              </a:prstGeom>
              <a:ln w="9525" cap="flat" cmpd="sng">
                <a:solidFill>
                  <a:srgbClr val="00CCFF"/>
                </a:solidFill>
                <a:prstDash val="solid"/>
                <a:headEnd type="none" w="med" len="med"/>
                <a:tailEnd type="none" w="med" len="med"/>
              </a:ln>
            </p:spPr>
          </p:sp>
        </p:grpSp>
      </p:grpSp>
      <p:sp>
        <p:nvSpPr>
          <p:cNvPr id="17505" name="AutoShape 102"/>
          <p:cNvSpPr/>
          <p:nvPr/>
        </p:nvSpPr>
        <p:spPr>
          <a:xfrm>
            <a:off x="7467600" y="914400"/>
            <a:ext cx="1447800" cy="609600"/>
          </a:xfrm>
          <a:prstGeom prst="roundRect">
            <a:avLst>
              <a:gd name="adj" fmla="val 16667"/>
            </a:avLst>
          </a:prstGeom>
          <a:noFill/>
          <a:ln w="19050" cap="flat" cmpd="sng">
            <a:solidFill>
              <a:srgbClr val="00CCFF"/>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algn="ctr" eaLnBrk="1" hangingPunct="1">
              <a:spcBef>
                <a:spcPct val="0"/>
              </a:spcBef>
              <a:buNone/>
            </a:pPr>
            <a:r>
              <a:rPr lang="en-US" altLang="zh-CN" sz="1600" dirty="0">
                <a:ea typeface="宋体" panose="02010600030101010101" pitchFamily="2" charset="-122"/>
              </a:rPr>
              <a:t>Region of</a:t>
            </a:r>
          </a:p>
          <a:p>
            <a:pPr marL="0" lvl="0" indent="0" algn="ctr" eaLnBrk="1" hangingPunct="1">
              <a:spcBef>
                <a:spcPct val="0"/>
              </a:spcBef>
              <a:buNone/>
            </a:pPr>
            <a:r>
              <a:rPr lang="en-US" altLang="zh-CN" sz="1600" dirty="0">
                <a:ea typeface="宋体" panose="02010600030101010101" pitchFamily="2" charset="-122"/>
              </a:rPr>
              <a:t>interest</a:t>
            </a:r>
          </a:p>
        </p:txBody>
      </p:sp>
      <p:sp>
        <p:nvSpPr>
          <p:cNvPr id="17506" name="AutoShape 103"/>
          <p:cNvSpPr/>
          <p:nvPr/>
        </p:nvSpPr>
        <p:spPr>
          <a:xfrm>
            <a:off x="7467600" y="1600200"/>
            <a:ext cx="1447800" cy="609600"/>
          </a:xfrm>
          <a:prstGeom prst="roundRect">
            <a:avLst>
              <a:gd name="adj" fmla="val 16667"/>
            </a:avLst>
          </a:prstGeom>
          <a:noFill/>
          <a:ln w="19050" cap="flat" cmpd="sng">
            <a:solidFill>
              <a:srgbClr val="FF9900"/>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algn="ctr" eaLnBrk="1" hangingPunct="1">
              <a:spcBef>
                <a:spcPct val="0"/>
              </a:spcBef>
              <a:buNone/>
            </a:pPr>
            <a:r>
              <a:rPr lang="en-US" altLang="zh-CN" sz="1600" dirty="0">
                <a:ea typeface="宋体" panose="02010600030101010101" pitchFamily="2" charset="-122"/>
              </a:rPr>
              <a:t>Center of</a:t>
            </a:r>
          </a:p>
          <a:p>
            <a:pPr marL="0" lvl="0" indent="0" algn="ctr" eaLnBrk="1" hangingPunct="1">
              <a:spcBef>
                <a:spcPct val="0"/>
              </a:spcBef>
              <a:buNone/>
            </a:pPr>
            <a:r>
              <a:rPr lang="en-US" altLang="zh-CN" sz="1600" dirty="0">
                <a:ea typeface="宋体" panose="02010600030101010101" pitchFamily="2" charset="-122"/>
              </a:rPr>
              <a:t>mass</a:t>
            </a:r>
          </a:p>
        </p:txBody>
      </p:sp>
      <p:sp>
        <p:nvSpPr>
          <p:cNvPr id="17507" name="AutoShape 104"/>
          <p:cNvSpPr/>
          <p:nvPr/>
        </p:nvSpPr>
        <p:spPr>
          <a:xfrm>
            <a:off x="7467600" y="5410200"/>
            <a:ext cx="1447800" cy="609600"/>
          </a:xfrm>
          <a:prstGeom prst="roundRect">
            <a:avLst>
              <a:gd name="adj" fmla="val 16667"/>
            </a:avLst>
          </a:prstGeom>
          <a:solidFill>
            <a:srgbClr val="FFFF00"/>
          </a:solidFill>
          <a:ln w="1905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algn="ctr" eaLnBrk="1" hangingPunct="1">
              <a:spcBef>
                <a:spcPct val="0"/>
              </a:spcBef>
              <a:buNone/>
            </a:pPr>
            <a:r>
              <a:rPr lang="en-US" altLang="zh-CN" sz="1600" dirty="0">
                <a:ea typeface="宋体" panose="02010600030101010101" pitchFamily="2" charset="-122"/>
              </a:rPr>
              <a:t>Mean Shift</a:t>
            </a:r>
          </a:p>
          <a:p>
            <a:pPr marL="0" lvl="0" indent="0" algn="ctr" eaLnBrk="1" hangingPunct="1">
              <a:spcBef>
                <a:spcPct val="0"/>
              </a:spcBef>
              <a:buNone/>
            </a:pPr>
            <a:r>
              <a:rPr lang="en-US" altLang="zh-CN" sz="1600" dirty="0">
                <a:ea typeface="宋体" panose="02010600030101010101" pitchFamily="2" charset="-122"/>
              </a:rPr>
              <a:t>vector</a:t>
            </a:r>
          </a:p>
        </p:txBody>
      </p:sp>
      <p:grpSp>
        <p:nvGrpSpPr>
          <p:cNvPr id="4" name="Group 110"/>
          <p:cNvGrpSpPr/>
          <p:nvPr/>
        </p:nvGrpSpPr>
        <p:grpSpPr>
          <a:xfrm>
            <a:off x="5389563" y="3265488"/>
            <a:ext cx="457200" cy="457200"/>
            <a:chOff x="4486" y="3484"/>
            <a:chExt cx="288" cy="288"/>
          </a:xfrm>
        </p:grpSpPr>
        <p:sp>
          <p:nvSpPr>
            <p:cNvPr id="17511" name="Oval 111"/>
            <p:cNvSpPr/>
            <p:nvPr/>
          </p:nvSpPr>
          <p:spPr>
            <a:xfrm>
              <a:off x="4560" y="3552"/>
              <a:ext cx="144" cy="144"/>
            </a:xfrm>
            <a:prstGeom prst="ellipse">
              <a:avLst/>
            </a:prstGeom>
            <a:noFill/>
            <a:ln w="19050" cap="flat" cmpd="sng">
              <a:solidFill>
                <a:srgbClr val="FF9900"/>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17512" name="Line 112"/>
            <p:cNvSpPr/>
            <p:nvPr/>
          </p:nvSpPr>
          <p:spPr>
            <a:xfrm>
              <a:off x="4632" y="3484"/>
              <a:ext cx="0" cy="288"/>
            </a:xfrm>
            <a:prstGeom prst="line">
              <a:avLst/>
            </a:prstGeom>
            <a:ln w="9525" cap="flat" cmpd="sng">
              <a:solidFill>
                <a:srgbClr val="FF9900"/>
              </a:solidFill>
              <a:prstDash val="solid"/>
              <a:headEnd type="none" w="med" len="med"/>
              <a:tailEnd type="none" w="med" len="med"/>
            </a:ln>
          </p:spPr>
        </p:sp>
        <p:sp>
          <p:nvSpPr>
            <p:cNvPr id="17513" name="Line 113"/>
            <p:cNvSpPr/>
            <p:nvPr/>
          </p:nvSpPr>
          <p:spPr>
            <a:xfrm rot="-5400000">
              <a:off x="4630" y="3482"/>
              <a:ext cx="0" cy="288"/>
            </a:xfrm>
            <a:prstGeom prst="line">
              <a:avLst/>
            </a:prstGeom>
            <a:ln w="9525" cap="flat" cmpd="sng">
              <a:solidFill>
                <a:srgbClr val="FF9900"/>
              </a:solidFill>
              <a:prstDash val="solid"/>
              <a:headEnd type="none" w="med" len="med"/>
              <a:tailEnd type="none" w="med" len="med"/>
            </a:ln>
          </p:spPr>
        </p:sp>
      </p:grpSp>
      <p:sp>
        <p:nvSpPr>
          <p:cNvPr id="18546" name="AutoShape 114"/>
          <p:cNvSpPr/>
          <p:nvPr/>
        </p:nvSpPr>
        <p:spPr>
          <a:xfrm rot="618372">
            <a:off x="5280025" y="3375025"/>
            <a:ext cx="381000" cy="152400"/>
          </a:xfrm>
          <a:prstGeom prst="rightArrow">
            <a:avLst>
              <a:gd name="adj1" fmla="val 50000"/>
              <a:gd name="adj2" fmla="val 62500"/>
            </a:avLst>
          </a:prstGeom>
          <a:solidFill>
            <a:srgbClr val="FFFF00"/>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17510" name="Text Box 115"/>
          <p:cNvSpPr txBox="1"/>
          <p:nvPr/>
        </p:nvSpPr>
        <p:spPr>
          <a:xfrm>
            <a:off x="2368550" y="5949950"/>
            <a:ext cx="3832860" cy="39878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r>
              <a:rPr lang="en-US" altLang="zh-CN" sz="2000" b="1" u="sng" dirty="0">
                <a:solidFill>
                  <a:srgbClr val="FF9900"/>
                </a:solidFill>
                <a:ea typeface="宋体" panose="02010600030101010101" pitchFamily="2" charset="-122"/>
              </a:rPr>
              <a:t>Objective </a:t>
            </a:r>
            <a:r>
              <a:rPr lang="en-US" altLang="zh-CN" sz="2000" b="1" dirty="0">
                <a:solidFill>
                  <a:srgbClr val="FF9900"/>
                </a:solidFill>
                <a:ea typeface="宋体" panose="02010600030101010101" pitchFamily="2" charset="-122"/>
              </a:rPr>
              <a:t>: Find the densest region</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32"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strVal val="4*#ppt_w"/>
                                          </p:val>
                                        </p:tav>
                                        <p:tav tm="100000">
                                          <p:val>
                                            <p:strVal val="#ppt_w"/>
                                          </p:val>
                                        </p:tav>
                                      </p:tavLst>
                                    </p:anim>
                                    <p:anim calcmode="lin" valueType="num">
                                      <p:cBhvr>
                                        <p:cTn id="8" dur="500" fill="hold"/>
                                        <p:tgtEl>
                                          <p:spTgt spid="4"/>
                                        </p:tgtEl>
                                        <p:attrNameLst>
                                          <p:attrName>ppt_h</p:attrName>
                                        </p:attrNameLst>
                                      </p:cBhvr>
                                      <p:tavLst>
                                        <p:tav tm="0">
                                          <p:val>
                                            <p:strVal val="4*#ppt_h"/>
                                          </p:val>
                                        </p:tav>
                                        <p:tav tm="100000">
                                          <p:val>
                                            <p:strVal val="#ppt_h"/>
                                          </p:val>
                                        </p:tav>
                                      </p:tavLst>
                                    </p:anim>
                                  </p:childTnLst>
                                </p:cTn>
                              </p:par>
                            </p:childTnLst>
                          </p:cTn>
                        </p:par>
                        <p:par>
                          <p:cTn id="9" fill="hold">
                            <p:stCondLst>
                              <p:cond delay="500"/>
                            </p:stCondLst>
                            <p:childTnLst>
                              <p:par>
                                <p:cTn id="10" presetID="22" presetClass="entr" presetSubtype="8" fill="hold" grpId="0" nodeType="afterEffect">
                                  <p:stCondLst>
                                    <p:cond delay="3000"/>
                                  </p:stCondLst>
                                  <p:childTnLst>
                                    <p:set>
                                      <p:cBhvr>
                                        <p:cTn id="11" dur="1" fill="hold">
                                          <p:stCondLst>
                                            <p:cond delay="0"/>
                                          </p:stCondLst>
                                        </p:cTn>
                                        <p:tgtEl>
                                          <p:spTgt spid="18546"/>
                                        </p:tgtEl>
                                        <p:attrNameLst>
                                          <p:attrName>style.visibility</p:attrName>
                                        </p:attrNameLst>
                                      </p:cBhvr>
                                      <p:to>
                                        <p:strVal val="visible"/>
                                      </p:to>
                                    </p:set>
                                    <p:animEffect transition="in" filter="wipe(left)">
                                      <p:cBhvr>
                                        <p:cTn id="12" dur="500"/>
                                        <p:tgtEl>
                                          <p:spTgt spid="185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546" grpId="0" bldLvl="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p:cNvSpPr>
          <p:nvPr>
            <p:ph type="title"/>
          </p:nvPr>
        </p:nvSpPr>
        <p:spPr/>
        <p:txBody>
          <a:bodyPr vert="horz" wrap="square" lIns="91440" tIns="45720" rIns="91440" bIns="45720" anchor="ctr" anchorCtr="0"/>
          <a:lstStyle/>
          <a:p>
            <a:pPr eaLnBrk="1" hangingPunct="1">
              <a:buClrTx/>
              <a:buSzTx/>
              <a:buFontTx/>
            </a:pPr>
            <a:r>
              <a:rPr lang="zh-CN" altLang="en-US" b="1" dirty="0">
                <a:solidFill>
                  <a:srgbClr val="0066FF"/>
                </a:solidFill>
                <a:ea typeface="宋体" panose="02010600030101010101" pitchFamily="2" charset="-122"/>
              </a:rPr>
              <a:t>基本原理</a:t>
            </a:r>
            <a:endParaRPr lang="en-US" altLang="he-IL" b="1" dirty="0">
              <a:solidFill>
                <a:srgbClr val="0066FF"/>
              </a:solidFill>
            </a:endParaRPr>
          </a:p>
        </p:txBody>
      </p:sp>
      <p:sp>
        <p:nvSpPr>
          <p:cNvPr id="3" name="内容占位符 2"/>
          <p:cNvSpPr>
            <a:spLocks noGrp="1"/>
          </p:cNvSpPr>
          <p:nvPr>
            <p:ph idx="1"/>
          </p:nvPr>
        </p:nvSpPr>
        <p:spPr/>
        <p:txBody>
          <a:bodyPr/>
          <a:lstStyle/>
          <a:p>
            <a:endParaRPr lang="zh-CN" altLang="en-US"/>
          </a:p>
        </p:txBody>
      </p:sp>
      <p:sp>
        <p:nvSpPr>
          <p:cNvPr id="19459" name="Oval 3"/>
          <p:cNvSpPr/>
          <p:nvPr/>
        </p:nvSpPr>
        <p:spPr>
          <a:xfrm>
            <a:off x="5562600" y="34290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19460" name="Oval 4"/>
          <p:cNvSpPr/>
          <p:nvPr/>
        </p:nvSpPr>
        <p:spPr>
          <a:xfrm>
            <a:off x="5768975" y="34290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19461" name="Oval 5"/>
          <p:cNvSpPr/>
          <p:nvPr/>
        </p:nvSpPr>
        <p:spPr>
          <a:xfrm>
            <a:off x="5692775" y="32766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19462" name="Oval 6"/>
          <p:cNvSpPr/>
          <p:nvPr/>
        </p:nvSpPr>
        <p:spPr>
          <a:xfrm>
            <a:off x="5440363" y="3221038"/>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19463" name="Oval 7"/>
          <p:cNvSpPr/>
          <p:nvPr/>
        </p:nvSpPr>
        <p:spPr>
          <a:xfrm>
            <a:off x="5681663" y="3592513"/>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19464" name="Oval 8"/>
          <p:cNvSpPr/>
          <p:nvPr/>
        </p:nvSpPr>
        <p:spPr>
          <a:xfrm>
            <a:off x="5454650" y="3592513"/>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19465" name="Oval 9"/>
          <p:cNvSpPr/>
          <p:nvPr/>
        </p:nvSpPr>
        <p:spPr>
          <a:xfrm>
            <a:off x="5932488" y="3614738"/>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19466" name="Oval 10"/>
          <p:cNvSpPr/>
          <p:nvPr/>
        </p:nvSpPr>
        <p:spPr>
          <a:xfrm>
            <a:off x="5322888" y="34290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19467" name="Oval 11"/>
          <p:cNvSpPr/>
          <p:nvPr/>
        </p:nvSpPr>
        <p:spPr>
          <a:xfrm>
            <a:off x="6062663" y="34290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19468" name="Oval 12"/>
          <p:cNvSpPr/>
          <p:nvPr/>
        </p:nvSpPr>
        <p:spPr>
          <a:xfrm>
            <a:off x="5921375" y="314325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19469" name="Oval 13"/>
          <p:cNvSpPr/>
          <p:nvPr/>
        </p:nvSpPr>
        <p:spPr>
          <a:xfrm>
            <a:off x="5638800" y="30480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19470" name="Oval 14"/>
          <p:cNvSpPr/>
          <p:nvPr/>
        </p:nvSpPr>
        <p:spPr>
          <a:xfrm>
            <a:off x="5791200" y="38100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19471" name="Oval 15"/>
          <p:cNvSpPr/>
          <p:nvPr/>
        </p:nvSpPr>
        <p:spPr>
          <a:xfrm>
            <a:off x="5486400" y="3830638"/>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19472" name="Oval 16"/>
          <p:cNvSpPr/>
          <p:nvPr/>
        </p:nvSpPr>
        <p:spPr>
          <a:xfrm>
            <a:off x="5181600" y="3679825"/>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19473" name="Oval 17"/>
          <p:cNvSpPr/>
          <p:nvPr/>
        </p:nvSpPr>
        <p:spPr>
          <a:xfrm>
            <a:off x="4953000" y="34290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19474" name="Oval 18"/>
          <p:cNvSpPr/>
          <p:nvPr/>
        </p:nvSpPr>
        <p:spPr>
          <a:xfrm>
            <a:off x="5181600" y="32004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19475" name="Oval 19"/>
          <p:cNvSpPr/>
          <p:nvPr/>
        </p:nvSpPr>
        <p:spPr>
          <a:xfrm>
            <a:off x="6248400" y="36576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19476" name="Oval 20"/>
          <p:cNvSpPr/>
          <p:nvPr/>
        </p:nvSpPr>
        <p:spPr>
          <a:xfrm>
            <a:off x="6172200" y="39624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19477" name="Oval 21"/>
          <p:cNvSpPr/>
          <p:nvPr/>
        </p:nvSpPr>
        <p:spPr>
          <a:xfrm>
            <a:off x="5888038" y="4094163"/>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19478" name="Oval 22"/>
          <p:cNvSpPr/>
          <p:nvPr/>
        </p:nvSpPr>
        <p:spPr>
          <a:xfrm>
            <a:off x="5486400" y="41148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19479" name="Oval 23"/>
          <p:cNvSpPr/>
          <p:nvPr/>
        </p:nvSpPr>
        <p:spPr>
          <a:xfrm>
            <a:off x="5029200" y="39624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19480" name="Oval 24"/>
          <p:cNvSpPr/>
          <p:nvPr/>
        </p:nvSpPr>
        <p:spPr>
          <a:xfrm>
            <a:off x="4648200" y="36576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19481" name="Oval 25"/>
          <p:cNvSpPr/>
          <p:nvPr/>
        </p:nvSpPr>
        <p:spPr>
          <a:xfrm>
            <a:off x="4572000" y="31242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19482" name="Oval 26"/>
          <p:cNvSpPr/>
          <p:nvPr/>
        </p:nvSpPr>
        <p:spPr>
          <a:xfrm>
            <a:off x="4953000" y="30480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19483" name="Oval 27"/>
          <p:cNvSpPr/>
          <p:nvPr/>
        </p:nvSpPr>
        <p:spPr>
          <a:xfrm>
            <a:off x="5334000" y="28194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19484" name="Oval 28"/>
          <p:cNvSpPr/>
          <p:nvPr/>
        </p:nvSpPr>
        <p:spPr>
          <a:xfrm>
            <a:off x="5921375" y="28194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19485" name="Oval 29"/>
          <p:cNvSpPr/>
          <p:nvPr/>
        </p:nvSpPr>
        <p:spPr>
          <a:xfrm>
            <a:off x="5638800" y="25146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19486" name="Oval 30"/>
          <p:cNvSpPr/>
          <p:nvPr/>
        </p:nvSpPr>
        <p:spPr>
          <a:xfrm>
            <a:off x="4724400" y="28194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19487" name="Oval 31"/>
          <p:cNvSpPr/>
          <p:nvPr/>
        </p:nvSpPr>
        <p:spPr>
          <a:xfrm>
            <a:off x="5105400" y="25908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19488" name="Oval 32"/>
          <p:cNvSpPr/>
          <p:nvPr/>
        </p:nvSpPr>
        <p:spPr>
          <a:xfrm>
            <a:off x="5638800" y="19812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19489" name="Oval 33"/>
          <p:cNvSpPr/>
          <p:nvPr/>
        </p:nvSpPr>
        <p:spPr>
          <a:xfrm>
            <a:off x="5181600" y="22098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19490" name="Oval 34"/>
          <p:cNvSpPr/>
          <p:nvPr/>
        </p:nvSpPr>
        <p:spPr>
          <a:xfrm>
            <a:off x="5921375" y="24384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19491" name="Oval 35"/>
          <p:cNvSpPr/>
          <p:nvPr/>
        </p:nvSpPr>
        <p:spPr>
          <a:xfrm>
            <a:off x="5921375" y="13716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19492" name="Oval 36"/>
          <p:cNvSpPr/>
          <p:nvPr/>
        </p:nvSpPr>
        <p:spPr>
          <a:xfrm>
            <a:off x="6172200" y="21336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19493" name="Oval 37"/>
          <p:cNvSpPr/>
          <p:nvPr/>
        </p:nvSpPr>
        <p:spPr>
          <a:xfrm>
            <a:off x="6259513" y="2676525"/>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19494" name="Oval 38"/>
          <p:cNvSpPr/>
          <p:nvPr/>
        </p:nvSpPr>
        <p:spPr>
          <a:xfrm>
            <a:off x="6248400" y="31242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19495" name="Oval 39"/>
          <p:cNvSpPr/>
          <p:nvPr/>
        </p:nvSpPr>
        <p:spPr>
          <a:xfrm>
            <a:off x="6629400" y="28956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19496" name="Oval 40"/>
          <p:cNvSpPr/>
          <p:nvPr/>
        </p:nvSpPr>
        <p:spPr>
          <a:xfrm>
            <a:off x="6629400" y="25146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19497" name="Oval 41"/>
          <p:cNvSpPr/>
          <p:nvPr/>
        </p:nvSpPr>
        <p:spPr>
          <a:xfrm>
            <a:off x="6553200" y="20574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19498" name="Oval 42"/>
          <p:cNvSpPr/>
          <p:nvPr/>
        </p:nvSpPr>
        <p:spPr>
          <a:xfrm>
            <a:off x="6324600" y="16002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19499" name="Oval 43"/>
          <p:cNvSpPr/>
          <p:nvPr/>
        </p:nvSpPr>
        <p:spPr>
          <a:xfrm>
            <a:off x="6934200" y="12954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19500" name="Oval 44"/>
          <p:cNvSpPr/>
          <p:nvPr/>
        </p:nvSpPr>
        <p:spPr>
          <a:xfrm>
            <a:off x="7010400" y="17526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19501" name="Oval 45"/>
          <p:cNvSpPr/>
          <p:nvPr/>
        </p:nvSpPr>
        <p:spPr>
          <a:xfrm>
            <a:off x="7315200" y="23622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19502" name="Oval 46"/>
          <p:cNvSpPr/>
          <p:nvPr/>
        </p:nvSpPr>
        <p:spPr>
          <a:xfrm>
            <a:off x="6705600" y="33528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19503" name="Oval 47"/>
          <p:cNvSpPr/>
          <p:nvPr/>
        </p:nvSpPr>
        <p:spPr>
          <a:xfrm>
            <a:off x="7162800" y="28956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19504" name="Oval 48"/>
          <p:cNvSpPr/>
          <p:nvPr/>
        </p:nvSpPr>
        <p:spPr>
          <a:xfrm>
            <a:off x="7924800" y="29718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19505" name="Oval 49"/>
          <p:cNvSpPr/>
          <p:nvPr/>
        </p:nvSpPr>
        <p:spPr>
          <a:xfrm>
            <a:off x="6934200" y="38862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19506" name="Oval 50"/>
          <p:cNvSpPr/>
          <p:nvPr/>
        </p:nvSpPr>
        <p:spPr>
          <a:xfrm>
            <a:off x="7478713" y="3430588"/>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19507" name="Oval 51"/>
          <p:cNvSpPr/>
          <p:nvPr/>
        </p:nvSpPr>
        <p:spPr>
          <a:xfrm>
            <a:off x="6477000" y="42672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19508" name="Oval 52"/>
          <p:cNvSpPr/>
          <p:nvPr/>
        </p:nvSpPr>
        <p:spPr>
          <a:xfrm>
            <a:off x="7543800" y="43434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19509" name="Oval 53"/>
          <p:cNvSpPr/>
          <p:nvPr/>
        </p:nvSpPr>
        <p:spPr>
          <a:xfrm>
            <a:off x="6934200" y="47244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19510" name="Oval 54"/>
          <p:cNvSpPr/>
          <p:nvPr/>
        </p:nvSpPr>
        <p:spPr>
          <a:xfrm>
            <a:off x="6096000" y="45720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19511" name="Oval 55"/>
          <p:cNvSpPr/>
          <p:nvPr/>
        </p:nvSpPr>
        <p:spPr>
          <a:xfrm>
            <a:off x="5638800" y="44958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19512" name="Oval 56"/>
          <p:cNvSpPr/>
          <p:nvPr/>
        </p:nvSpPr>
        <p:spPr>
          <a:xfrm>
            <a:off x="6019800" y="50292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19513" name="Oval 57"/>
          <p:cNvSpPr/>
          <p:nvPr/>
        </p:nvSpPr>
        <p:spPr>
          <a:xfrm>
            <a:off x="6477000" y="54864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19514" name="Oval 58"/>
          <p:cNvSpPr/>
          <p:nvPr/>
        </p:nvSpPr>
        <p:spPr>
          <a:xfrm>
            <a:off x="5867400" y="54864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19515" name="Oval 59"/>
          <p:cNvSpPr/>
          <p:nvPr/>
        </p:nvSpPr>
        <p:spPr>
          <a:xfrm>
            <a:off x="5410200" y="50292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19516" name="Oval 60"/>
          <p:cNvSpPr/>
          <p:nvPr/>
        </p:nvSpPr>
        <p:spPr>
          <a:xfrm>
            <a:off x="5105400" y="45720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19517" name="Oval 61"/>
          <p:cNvSpPr/>
          <p:nvPr/>
        </p:nvSpPr>
        <p:spPr>
          <a:xfrm>
            <a:off x="4495800" y="42672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19518" name="Oval 62"/>
          <p:cNvSpPr/>
          <p:nvPr/>
        </p:nvSpPr>
        <p:spPr>
          <a:xfrm>
            <a:off x="4724400" y="49530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19519" name="Oval 63"/>
          <p:cNvSpPr/>
          <p:nvPr/>
        </p:nvSpPr>
        <p:spPr>
          <a:xfrm>
            <a:off x="4953000" y="54864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19520" name="Oval 64"/>
          <p:cNvSpPr/>
          <p:nvPr/>
        </p:nvSpPr>
        <p:spPr>
          <a:xfrm>
            <a:off x="4114800" y="56388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19521" name="Oval 65"/>
          <p:cNvSpPr/>
          <p:nvPr/>
        </p:nvSpPr>
        <p:spPr>
          <a:xfrm>
            <a:off x="4038600" y="50292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19522" name="Oval 66"/>
          <p:cNvSpPr/>
          <p:nvPr/>
        </p:nvSpPr>
        <p:spPr>
          <a:xfrm>
            <a:off x="3505200" y="42672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19523" name="Oval 67"/>
          <p:cNvSpPr/>
          <p:nvPr/>
        </p:nvSpPr>
        <p:spPr>
          <a:xfrm>
            <a:off x="4038600" y="39624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19524" name="Oval 68"/>
          <p:cNvSpPr/>
          <p:nvPr/>
        </p:nvSpPr>
        <p:spPr>
          <a:xfrm>
            <a:off x="4267200" y="34290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19525" name="Oval 69"/>
          <p:cNvSpPr/>
          <p:nvPr/>
        </p:nvSpPr>
        <p:spPr>
          <a:xfrm>
            <a:off x="3733800" y="29718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19526" name="Oval 70"/>
          <p:cNvSpPr/>
          <p:nvPr/>
        </p:nvSpPr>
        <p:spPr>
          <a:xfrm>
            <a:off x="4267200" y="25908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19527" name="Oval 71"/>
          <p:cNvSpPr/>
          <p:nvPr/>
        </p:nvSpPr>
        <p:spPr>
          <a:xfrm>
            <a:off x="4724400" y="24384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19528" name="Oval 72"/>
          <p:cNvSpPr/>
          <p:nvPr/>
        </p:nvSpPr>
        <p:spPr>
          <a:xfrm>
            <a:off x="4343400" y="18288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19529" name="Oval 73"/>
          <p:cNvSpPr/>
          <p:nvPr/>
        </p:nvSpPr>
        <p:spPr>
          <a:xfrm>
            <a:off x="5029200" y="16002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19530" name="Oval 74"/>
          <p:cNvSpPr/>
          <p:nvPr/>
        </p:nvSpPr>
        <p:spPr>
          <a:xfrm>
            <a:off x="4191000" y="12192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19531" name="Oval 75"/>
          <p:cNvSpPr/>
          <p:nvPr/>
        </p:nvSpPr>
        <p:spPr>
          <a:xfrm>
            <a:off x="3733800" y="16002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19532" name="Oval 76"/>
          <p:cNvSpPr/>
          <p:nvPr/>
        </p:nvSpPr>
        <p:spPr>
          <a:xfrm>
            <a:off x="3657600" y="22098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19533" name="Oval 77"/>
          <p:cNvSpPr/>
          <p:nvPr/>
        </p:nvSpPr>
        <p:spPr>
          <a:xfrm>
            <a:off x="3276600" y="26670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19534" name="Oval 78"/>
          <p:cNvSpPr/>
          <p:nvPr/>
        </p:nvSpPr>
        <p:spPr>
          <a:xfrm>
            <a:off x="3657600" y="35052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19535" name="Oval 79"/>
          <p:cNvSpPr/>
          <p:nvPr/>
        </p:nvSpPr>
        <p:spPr>
          <a:xfrm>
            <a:off x="2895600" y="35814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19536" name="Oval 80"/>
          <p:cNvSpPr/>
          <p:nvPr/>
        </p:nvSpPr>
        <p:spPr>
          <a:xfrm>
            <a:off x="2819400" y="44196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19537" name="Oval 81"/>
          <p:cNvSpPr/>
          <p:nvPr/>
        </p:nvSpPr>
        <p:spPr>
          <a:xfrm>
            <a:off x="3048000" y="52578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19538" name="Oval 82"/>
          <p:cNvSpPr/>
          <p:nvPr/>
        </p:nvSpPr>
        <p:spPr>
          <a:xfrm>
            <a:off x="2362200" y="56388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19539" name="Oval 83"/>
          <p:cNvSpPr/>
          <p:nvPr/>
        </p:nvSpPr>
        <p:spPr>
          <a:xfrm>
            <a:off x="1905000" y="48768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19540" name="Oval 84"/>
          <p:cNvSpPr/>
          <p:nvPr/>
        </p:nvSpPr>
        <p:spPr>
          <a:xfrm>
            <a:off x="1905000" y="39624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19541" name="Oval 85"/>
          <p:cNvSpPr/>
          <p:nvPr/>
        </p:nvSpPr>
        <p:spPr>
          <a:xfrm>
            <a:off x="2514600" y="27432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19542" name="Oval 86"/>
          <p:cNvSpPr/>
          <p:nvPr/>
        </p:nvSpPr>
        <p:spPr>
          <a:xfrm>
            <a:off x="2895600" y="19050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19543" name="Oval 87"/>
          <p:cNvSpPr/>
          <p:nvPr/>
        </p:nvSpPr>
        <p:spPr>
          <a:xfrm>
            <a:off x="1981200" y="19050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19544" name="Oval 88"/>
          <p:cNvSpPr/>
          <p:nvPr/>
        </p:nvSpPr>
        <p:spPr>
          <a:xfrm>
            <a:off x="1828800" y="30480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19545" name="Oval 89"/>
          <p:cNvSpPr/>
          <p:nvPr/>
        </p:nvSpPr>
        <p:spPr>
          <a:xfrm>
            <a:off x="762000" y="47244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19546" name="Oval 90"/>
          <p:cNvSpPr/>
          <p:nvPr/>
        </p:nvSpPr>
        <p:spPr>
          <a:xfrm>
            <a:off x="838200" y="57912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19547" name="Oval 91"/>
          <p:cNvSpPr/>
          <p:nvPr/>
        </p:nvSpPr>
        <p:spPr>
          <a:xfrm>
            <a:off x="838200" y="35052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19548" name="Oval 92"/>
          <p:cNvSpPr/>
          <p:nvPr/>
        </p:nvSpPr>
        <p:spPr>
          <a:xfrm>
            <a:off x="990600" y="22860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19549" name="Oval 93"/>
          <p:cNvSpPr/>
          <p:nvPr/>
        </p:nvSpPr>
        <p:spPr>
          <a:xfrm>
            <a:off x="1143000" y="12192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19550" name="Oval 94"/>
          <p:cNvSpPr/>
          <p:nvPr/>
        </p:nvSpPr>
        <p:spPr>
          <a:xfrm>
            <a:off x="2590800" y="10668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19551" name="Rectangle 95"/>
          <p:cNvSpPr/>
          <p:nvPr/>
        </p:nvSpPr>
        <p:spPr>
          <a:xfrm>
            <a:off x="0" y="6232525"/>
            <a:ext cx="9144000" cy="39878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algn="ctr" eaLnBrk="1" hangingPunct="1">
              <a:spcBef>
                <a:spcPct val="0"/>
              </a:spcBef>
              <a:buNone/>
            </a:pPr>
            <a:r>
              <a:rPr lang="en-US" altLang="zh-CN" sz="2000" dirty="0">
                <a:solidFill>
                  <a:srgbClr val="9900CC"/>
                </a:solidFill>
                <a:ea typeface="宋体" panose="02010600030101010101" pitchFamily="2" charset="-122"/>
              </a:rPr>
              <a:t>Distribution of identical billiard balls</a:t>
            </a:r>
          </a:p>
        </p:txBody>
      </p:sp>
      <p:grpSp>
        <p:nvGrpSpPr>
          <p:cNvPr id="2" name="Group 96"/>
          <p:cNvGrpSpPr/>
          <p:nvPr/>
        </p:nvGrpSpPr>
        <p:grpSpPr>
          <a:xfrm>
            <a:off x="3841750" y="1981200"/>
            <a:ext cx="2819400" cy="2895600"/>
            <a:chOff x="3744" y="4464"/>
            <a:chExt cx="1776" cy="1824"/>
          </a:xfrm>
        </p:grpSpPr>
        <p:sp>
          <p:nvSpPr>
            <p:cNvPr id="19561" name="Oval 97"/>
            <p:cNvSpPr/>
            <p:nvPr/>
          </p:nvSpPr>
          <p:spPr>
            <a:xfrm>
              <a:off x="3744" y="4464"/>
              <a:ext cx="1776" cy="1824"/>
            </a:xfrm>
            <a:prstGeom prst="ellipse">
              <a:avLst/>
            </a:prstGeom>
            <a:noFill/>
            <a:ln w="28575" cap="flat" cmpd="sng">
              <a:solidFill>
                <a:srgbClr val="00CCFF"/>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grpSp>
          <p:nvGrpSpPr>
            <p:cNvPr id="19562" name="Group 98"/>
            <p:cNvGrpSpPr/>
            <p:nvPr/>
          </p:nvGrpSpPr>
          <p:grpSpPr>
            <a:xfrm>
              <a:off x="4491" y="5231"/>
              <a:ext cx="288" cy="288"/>
              <a:chOff x="4486" y="3484"/>
              <a:chExt cx="288" cy="288"/>
            </a:xfrm>
          </p:grpSpPr>
          <p:sp>
            <p:nvSpPr>
              <p:cNvPr id="19563" name="Oval 99"/>
              <p:cNvSpPr/>
              <p:nvPr/>
            </p:nvSpPr>
            <p:spPr>
              <a:xfrm>
                <a:off x="4560" y="3552"/>
                <a:ext cx="144" cy="144"/>
              </a:xfrm>
              <a:prstGeom prst="ellipse">
                <a:avLst/>
              </a:prstGeom>
              <a:noFill/>
              <a:ln w="19050" cap="flat" cmpd="sng">
                <a:solidFill>
                  <a:srgbClr val="00CCFF"/>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19564" name="Line 100"/>
              <p:cNvSpPr/>
              <p:nvPr/>
            </p:nvSpPr>
            <p:spPr>
              <a:xfrm>
                <a:off x="4632" y="3484"/>
                <a:ext cx="0" cy="288"/>
              </a:xfrm>
              <a:prstGeom prst="line">
                <a:avLst/>
              </a:prstGeom>
              <a:ln w="9525" cap="flat" cmpd="sng">
                <a:solidFill>
                  <a:srgbClr val="00CCFF"/>
                </a:solidFill>
                <a:prstDash val="solid"/>
                <a:headEnd type="none" w="med" len="med"/>
                <a:tailEnd type="none" w="med" len="med"/>
              </a:ln>
            </p:spPr>
          </p:sp>
          <p:sp>
            <p:nvSpPr>
              <p:cNvPr id="19565" name="Line 101"/>
              <p:cNvSpPr/>
              <p:nvPr/>
            </p:nvSpPr>
            <p:spPr>
              <a:xfrm rot="-5400000">
                <a:off x="4630" y="3482"/>
                <a:ext cx="0" cy="288"/>
              </a:xfrm>
              <a:prstGeom prst="line">
                <a:avLst/>
              </a:prstGeom>
              <a:ln w="9525" cap="flat" cmpd="sng">
                <a:solidFill>
                  <a:srgbClr val="00CCFF"/>
                </a:solidFill>
                <a:prstDash val="solid"/>
                <a:headEnd type="none" w="med" len="med"/>
                <a:tailEnd type="none" w="med" len="med"/>
              </a:ln>
            </p:spPr>
          </p:sp>
        </p:grpSp>
      </p:grpSp>
      <p:sp>
        <p:nvSpPr>
          <p:cNvPr id="19553" name="AutoShape 102"/>
          <p:cNvSpPr/>
          <p:nvPr/>
        </p:nvSpPr>
        <p:spPr>
          <a:xfrm>
            <a:off x="7467600" y="914400"/>
            <a:ext cx="1447800" cy="609600"/>
          </a:xfrm>
          <a:prstGeom prst="roundRect">
            <a:avLst>
              <a:gd name="adj" fmla="val 16667"/>
            </a:avLst>
          </a:prstGeom>
          <a:noFill/>
          <a:ln w="19050" cap="flat" cmpd="sng">
            <a:solidFill>
              <a:srgbClr val="00CCFF"/>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algn="ctr" eaLnBrk="1" hangingPunct="1">
              <a:spcBef>
                <a:spcPct val="0"/>
              </a:spcBef>
              <a:buNone/>
            </a:pPr>
            <a:r>
              <a:rPr lang="en-US" altLang="zh-CN" sz="1600" dirty="0">
                <a:ea typeface="宋体" panose="02010600030101010101" pitchFamily="2" charset="-122"/>
              </a:rPr>
              <a:t>Region of</a:t>
            </a:r>
          </a:p>
          <a:p>
            <a:pPr marL="0" lvl="0" indent="0" algn="ctr" eaLnBrk="1" hangingPunct="1">
              <a:spcBef>
                <a:spcPct val="0"/>
              </a:spcBef>
              <a:buNone/>
            </a:pPr>
            <a:r>
              <a:rPr lang="en-US" altLang="zh-CN" sz="1600" dirty="0">
                <a:ea typeface="宋体" panose="02010600030101010101" pitchFamily="2" charset="-122"/>
              </a:rPr>
              <a:t>interest</a:t>
            </a:r>
          </a:p>
        </p:txBody>
      </p:sp>
      <p:sp>
        <p:nvSpPr>
          <p:cNvPr id="19554" name="AutoShape 103"/>
          <p:cNvSpPr/>
          <p:nvPr/>
        </p:nvSpPr>
        <p:spPr>
          <a:xfrm>
            <a:off x="7467600" y="1600200"/>
            <a:ext cx="1447800" cy="609600"/>
          </a:xfrm>
          <a:prstGeom prst="roundRect">
            <a:avLst>
              <a:gd name="adj" fmla="val 16667"/>
            </a:avLst>
          </a:prstGeom>
          <a:noFill/>
          <a:ln w="19050" cap="flat" cmpd="sng">
            <a:solidFill>
              <a:srgbClr val="FF9900"/>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algn="ctr" eaLnBrk="1" hangingPunct="1">
              <a:spcBef>
                <a:spcPct val="0"/>
              </a:spcBef>
              <a:buNone/>
            </a:pPr>
            <a:r>
              <a:rPr lang="en-US" altLang="zh-CN" sz="1600" dirty="0">
                <a:ea typeface="宋体" panose="02010600030101010101" pitchFamily="2" charset="-122"/>
              </a:rPr>
              <a:t>Center of</a:t>
            </a:r>
          </a:p>
          <a:p>
            <a:pPr marL="0" lvl="0" indent="0" algn="ctr" eaLnBrk="1" hangingPunct="1">
              <a:spcBef>
                <a:spcPct val="0"/>
              </a:spcBef>
              <a:buNone/>
            </a:pPr>
            <a:r>
              <a:rPr lang="en-US" altLang="zh-CN" sz="1600" dirty="0">
                <a:ea typeface="宋体" panose="02010600030101010101" pitchFamily="2" charset="-122"/>
              </a:rPr>
              <a:t>mass</a:t>
            </a:r>
          </a:p>
        </p:txBody>
      </p:sp>
      <p:sp>
        <p:nvSpPr>
          <p:cNvPr id="19555" name="AutoShape 104"/>
          <p:cNvSpPr/>
          <p:nvPr/>
        </p:nvSpPr>
        <p:spPr>
          <a:xfrm>
            <a:off x="7467600" y="5410200"/>
            <a:ext cx="1447800" cy="609600"/>
          </a:xfrm>
          <a:prstGeom prst="roundRect">
            <a:avLst>
              <a:gd name="adj" fmla="val 16667"/>
            </a:avLst>
          </a:prstGeom>
          <a:solidFill>
            <a:srgbClr val="FFFF00"/>
          </a:solidFill>
          <a:ln w="1905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algn="ctr" eaLnBrk="1" hangingPunct="1">
              <a:spcBef>
                <a:spcPct val="0"/>
              </a:spcBef>
              <a:buNone/>
            </a:pPr>
            <a:r>
              <a:rPr lang="en-US" altLang="zh-CN" sz="1600" dirty="0">
                <a:ea typeface="宋体" panose="02010600030101010101" pitchFamily="2" charset="-122"/>
              </a:rPr>
              <a:t>Mean Shift</a:t>
            </a:r>
          </a:p>
          <a:p>
            <a:pPr marL="0" lvl="0" indent="0" algn="ctr" eaLnBrk="1" hangingPunct="1">
              <a:spcBef>
                <a:spcPct val="0"/>
              </a:spcBef>
              <a:buNone/>
            </a:pPr>
            <a:r>
              <a:rPr lang="en-US" altLang="zh-CN" sz="1600" dirty="0">
                <a:ea typeface="宋体" panose="02010600030101010101" pitchFamily="2" charset="-122"/>
              </a:rPr>
              <a:t>vector</a:t>
            </a:r>
          </a:p>
        </p:txBody>
      </p:sp>
      <p:grpSp>
        <p:nvGrpSpPr>
          <p:cNvPr id="4" name="Group 106"/>
          <p:cNvGrpSpPr/>
          <p:nvPr/>
        </p:nvGrpSpPr>
        <p:grpSpPr>
          <a:xfrm>
            <a:off x="5389563" y="3265488"/>
            <a:ext cx="457200" cy="457200"/>
            <a:chOff x="4486" y="3484"/>
            <a:chExt cx="288" cy="288"/>
          </a:xfrm>
        </p:grpSpPr>
        <p:sp>
          <p:nvSpPr>
            <p:cNvPr id="19558" name="Oval 107"/>
            <p:cNvSpPr/>
            <p:nvPr/>
          </p:nvSpPr>
          <p:spPr>
            <a:xfrm>
              <a:off x="4560" y="3552"/>
              <a:ext cx="144" cy="144"/>
            </a:xfrm>
            <a:prstGeom prst="ellipse">
              <a:avLst/>
            </a:prstGeom>
            <a:noFill/>
            <a:ln w="19050" cap="flat" cmpd="sng">
              <a:solidFill>
                <a:srgbClr val="FF9900"/>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19559" name="Line 108"/>
            <p:cNvSpPr/>
            <p:nvPr/>
          </p:nvSpPr>
          <p:spPr>
            <a:xfrm>
              <a:off x="4632" y="3484"/>
              <a:ext cx="0" cy="288"/>
            </a:xfrm>
            <a:prstGeom prst="line">
              <a:avLst/>
            </a:prstGeom>
            <a:ln w="9525" cap="flat" cmpd="sng">
              <a:solidFill>
                <a:srgbClr val="FF9900"/>
              </a:solidFill>
              <a:prstDash val="solid"/>
              <a:headEnd type="none" w="med" len="med"/>
              <a:tailEnd type="none" w="med" len="med"/>
            </a:ln>
          </p:spPr>
        </p:sp>
        <p:sp>
          <p:nvSpPr>
            <p:cNvPr id="19560" name="Line 109"/>
            <p:cNvSpPr/>
            <p:nvPr/>
          </p:nvSpPr>
          <p:spPr>
            <a:xfrm rot="-5400000">
              <a:off x="4630" y="3482"/>
              <a:ext cx="0" cy="288"/>
            </a:xfrm>
            <a:prstGeom prst="line">
              <a:avLst/>
            </a:prstGeom>
            <a:ln w="9525" cap="flat" cmpd="sng">
              <a:solidFill>
                <a:srgbClr val="FF9900"/>
              </a:solidFill>
              <a:prstDash val="solid"/>
              <a:headEnd type="none" w="med" len="med"/>
              <a:tailEnd type="none" w="med" len="med"/>
            </a:ln>
          </p:spPr>
        </p:sp>
      </p:grpSp>
      <p:sp>
        <p:nvSpPr>
          <p:cNvPr id="19557" name="Text Box 111"/>
          <p:cNvSpPr txBox="1"/>
          <p:nvPr/>
        </p:nvSpPr>
        <p:spPr>
          <a:xfrm>
            <a:off x="2368550" y="5949950"/>
            <a:ext cx="3832860" cy="39878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r>
              <a:rPr lang="en-US" altLang="zh-CN" sz="2000" b="1" u="sng" dirty="0">
                <a:solidFill>
                  <a:srgbClr val="FF9900"/>
                </a:solidFill>
                <a:ea typeface="宋体" panose="02010600030101010101" pitchFamily="2" charset="-122"/>
              </a:rPr>
              <a:t>Objective </a:t>
            </a:r>
            <a:r>
              <a:rPr lang="en-US" altLang="zh-CN" sz="2000" b="1" dirty="0">
                <a:solidFill>
                  <a:srgbClr val="FF9900"/>
                </a:solidFill>
                <a:ea typeface="宋体" panose="02010600030101010101" pitchFamily="2" charset="-122"/>
              </a:rPr>
              <a:t>: Find the densest region</a:t>
            </a:r>
          </a:p>
        </p:txBody>
      </p:sp>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3.88889E-6 -3.01874E-6 L 0.03993 0.01111 " pathEditMode="relative" rAng="0" ptsTypes="AA">
                                      <p:cBhvr>
                                        <p:cTn id="6" dur="2000" fill="hold"/>
                                        <p:tgtEl>
                                          <p:spTgt spid="2"/>
                                        </p:tgtEl>
                                        <p:attrNameLst>
                                          <p:attrName>ppt_x</p:attrName>
                                          <p:attrName>ppt_y</p:attrName>
                                        </p:attrNameLst>
                                      </p:cBhvr>
                                      <p:rCtr x="2000" y="600"/>
                                    </p:animMotion>
                                  </p:childTnLst>
                                </p:cTn>
                              </p:par>
                            </p:childTnLst>
                          </p:cTn>
                        </p:par>
                        <p:par>
                          <p:cTn id="7" fill="hold">
                            <p:stCondLst>
                              <p:cond delay="2000"/>
                            </p:stCondLst>
                            <p:childTnLst>
                              <p:par>
                                <p:cTn id="8" presetID="1" presetClass="exit" presetSubtype="0" fill="hold" nodeType="afterEffect">
                                  <p:stCondLst>
                                    <p:cond delay="0"/>
                                  </p:stCondLst>
                                  <p:childTnLst>
                                    <p:set>
                                      <p:cBhvr>
                                        <p:cTn id="9"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p:cNvSpPr>
          <p:nvPr>
            <p:ph type="title"/>
          </p:nvPr>
        </p:nvSpPr>
        <p:spPr/>
        <p:txBody>
          <a:bodyPr vert="horz" wrap="square" lIns="91440" tIns="45720" rIns="91440" bIns="45720" anchor="ctr" anchorCtr="0"/>
          <a:lstStyle/>
          <a:p>
            <a:pPr eaLnBrk="1" hangingPunct="1">
              <a:buClrTx/>
              <a:buSzTx/>
              <a:buFontTx/>
            </a:pPr>
            <a:r>
              <a:rPr lang="zh-CN" altLang="en-US" b="1" dirty="0">
                <a:solidFill>
                  <a:srgbClr val="0066FF"/>
                </a:solidFill>
                <a:ea typeface="宋体" panose="02010600030101010101" pitchFamily="2" charset="-122"/>
              </a:rPr>
              <a:t>基本原理</a:t>
            </a:r>
            <a:endParaRPr lang="en-US" altLang="he-IL" b="1" dirty="0">
              <a:solidFill>
                <a:srgbClr val="0066FF"/>
              </a:solidFill>
            </a:endParaRPr>
          </a:p>
        </p:txBody>
      </p:sp>
      <p:sp>
        <p:nvSpPr>
          <p:cNvPr id="2" name="内容占位符 1"/>
          <p:cNvSpPr>
            <a:spLocks noGrp="1"/>
          </p:cNvSpPr>
          <p:nvPr>
            <p:ph idx="1"/>
          </p:nvPr>
        </p:nvSpPr>
        <p:spPr/>
        <p:txBody>
          <a:bodyPr/>
          <a:lstStyle/>
          <a:p>
            <a:endParaRPr lang="zh-CN" altLang="en-US"/>
          </a:p>
        </p:txBody>
      </p:sp>
      <p:sp>
        <p:nvSpPr>
          <p:cNvPr id="21507" name="Oval 3"/>
          <p:cNvSpPr/>
          <p:nvPr/>
        </p:nvSpPr>
        <p:spPr>
          <a:xfrm>
            <a:off x="5562600" y="34290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21508" name="Oval 4"/>
          <p:cNvSpPr/>
          <p:nvPr/>
        </p:nvSpPr>
        <p:spPr>
          <a:xfrm>
            <a:off x="5768975" y="34290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21509" name="Oval 5"/>
          <p:cNvSpPr/>
          <p:nvPr/>
        </p:nvSpPr>
        <p:spPr>
          <a:xfrm>
            <a:off x="5692775" y="32766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21510" name="Oval 6"/>
          <p:cNvSpPr/>
          <p:nvPr/>
        </p:nvSpPr>
        <p:spPr>
          <a:xfrm>
            <a:off x="5440363" y="3221038"/>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21511" name="Oval 7"/>
          <p:cNvSpPr/>
          <p:nvPr/>
        </p:nvSpPr>
        <p:spPr>
          <a:xfrm>
            <a:off x="5681663" y="3592513"/>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21512" name="Oval 8"/>
          <p:cNvSpPr/>
          <p:nvPr/>
        </p:nvSpPr>
        <p:spPr>
          <a:xfrm>
            <a:off x="5454650" y="3592513"/>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21513" name="Oval 9"/>
          <p:cNvSpPr/>
          <p:nvPr/>
        </p:nvSpPr>
        <p:spPr>
          <a:xfrm>
            <a:off x="5932488" y="3614738"/>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21514" name="Oval 10"/>
          <p:cNvSpPr/>
          <p:nvPr/>
        </p:nvSpPr>
        <p:spPr>
          <a:xfrm>
            <a:off x="5322888" y="34290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21515" name="Oval 11"/>
          <p:cNvSpPr/>
          <p:nvPr/>
        </p:nvSpPr>
        <p:spPr>
          <a:xfrm>
            <a:off x="6062663" y="34290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21516" name="Oval 12"/>
          <p:cNvSpPr/>
          <p:nvPr/>
        </p:nvSpPr>
        <p:spPr>
          <a:xfrm>
            <a:off x="5921375" y="314325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21517" name="Oval 13"/>
          <p:cNvSpPr/>
          <p:nvPr/>
        </p:nvSpPr>
        <p:spPr>
          <a:xfrm>
            <a:off x="5638800" y="30480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21518" name="Oval 14"/>
          <p:cNvSpPr/>
          <p:nvPr/>
        </p:nvSpPr>
        <p:spPr>
          <a:xfrm>
            <a:off x="5791200" y="38100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21519" name="Oval 15"/>
          <p:cNvSpPr/>
          <p:nvPr/>
        </p:nvSpPr>
        <p:spPr>
          <a:xfrm>
            <a:off x="5486400" y="3830638"/>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21520" name="Oval 16"/>
          <p:cNvSpPr/>
          <p:nvPr/>
        </p:nvSpPr>
        <p:spPr>
          <a:xfrm>
            <a:off x="5181600" y="3679825"/>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21521" name="Oval 17"/>
          <p:cNvSpPr/>
          <p:nvPr/>
        </p:nvSpPr>
        <p:spPr>
          <a:xfrm>
            <a:off x="4953000" y="34290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21522" name="Oval 18"/>
          <p:cNvSpPr/>
          <p:nvPr/>
        </p:nvSpPr>
        <p:spPr>
          <a:xfrm>
            <a:off x="5181600" y="32004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21523" name="Oval 19"/>
          <p:cNvSpPr/>
          <p:nvPr/>
        </p:nvSpPr>
        <p:spPr>
          <a:xfrm>
            <a:off x="6248400" y="36576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21524" name="Oval 20"/>
          <p:cNvSpPr/>
          <p:nvPr/>
        </p:nvSpPr>
        <p:spPr>
          <a:xfrm>
            <a:off x="6172200" y="39624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21525" name="Oval 21"/>
          <p:cNvSpPr/>
          <p:nvPr/>
        </p:nvSpPr>
        <p:spPr>
          <a:xfrm>
            <a:off x="5888038" y="4094163"/>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21526" name="Oval 22"/>
          <p:cNvSpPr/>
          <p:nvPr/>
        </p:nvSpPr>
        <p:spPr>
          <a:xfrm>
            <a:off x="5486400" y="41148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21527" name="Oval 23"/>
          <p:cNvSpPr/>
          <p:nvPr/>
        </p:nvSpPr>
        <p:spPr>
          <a:xfrm>
            <a:off x="5029200" y="39624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21528" name="Oval 24"/>
          <p:cNvSpPr/>
          <p:nvPr/>
        </p:nvSpPr>
        <p:spPr>
          <a:xfrm>
            <a:off x="4648200" y="36576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21529" name="Oval 25"/>
          <p:cNvSpPr/>
          <p:nvPr/>
        </p:nvSpPr>
        <p:spPr>
          <a:xfrm>
            <a:off x="4572000" y="31242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21530" name="Oval 26"/>
          <p:cNvSpPr/>
          <p:nvPr/>
        </p:nvSpPr>
        <p:spPr>
          <a:xfrm>
            <a:off x="4953000" y="30480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21531" name="Oval 27"/>
          <p:cNvSpPr/>
          <p:nvPr/>
        </p:nvSpPr>
        <p:spPr>
          <a:xfrm>
            <a:off x="5334000" y="28194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21532" name="Oval 28"/>
          <p:cNvSpPr/>
          <p:nvPr/>
        </p:nvSpPr>
        <p:spPr>
          <a:xfrm>
            <a:off x="5921375" y="28194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21533" name="Oval 29"/>
          <p:cNvSpPr/>
          <p:nvPr/>
        </p:nvSpPr>
        <p:spPr>
          <a:xfrm>
            <a:off x="5638800" y="25146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21534" name="Oval 30"/>
          <p:cNvSpPr/>
          <p:nvPr/>
        </p:nvSpPr>
        <p:spPr>
          <a:xfrm>
            <a:off x="4724400" y="28194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21535" name="Oval 31"/>
          <p:cNvSpPr/>
          <p:nvPr/>
        </p:nvSpPr>
        <p:spPr>
          <a:xfrm>
            <a:off x="5105400" y="25908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21536" name="Oval 32"/>
          <p:cNvSpPr/>
          <p:nvPr/>
        </p:nvSpPr>
        <p:spPr>
          <a:xfrm>
            <a:off x="5638800" y="19812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21537" name="Oval 33"/>
          <p:cNvSpPr/>
          <p:nvPr/>
        </p:nvSpPr>
        <p:spPr>
          <a:xfrm>
            <a:off x="5181600" y="22098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21538" name="Oval 34"/>
          <p:cNvSpPr/>
          <p:nvPr/>
        </p:nvSpPr>
        <p:spPr>
          <a:xfrm>
            <a:off x="5921375" y="24384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21539" name="Oval 35"/>
          <p:cNvSpPr/>
          <p:nvPr/>
        </p:nvSpPr>
        <p:spPr>
          <a:xfrm>
            <a:off x="5921375" y="13716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21540" name="Oval 36"/>
          <p:cNvSpPr/>
          <p:nvPr/>
        </p:nvSpPr>
        <p:spPr>
          <a:xfrm>
            <a:off x="6172200" y="21336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21541" name="Oval 37"/>
          <p:cNvSpPr/>
          <p:nvPr/>
        </p:nvSpPr>
        <p:spPr>
          <a:xfrm>
            <a:off x="6259513" y="2676525"/>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21542" name="Oval 38"/>
          <p:cNvSpPr/>
          <p:nvPr/>
        </p:nvSpPr>
        <p:spPr>
          <a:xfrm>
            <a:off x="6248400" y="31242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21543" name="Oval 39"/>
          <p:cNvSpPr/>
          <p:nvPr/>
        </p:nvSpPr>
        <p:spPr>
          <a:xfrm>
            <a:off x="6629400" y="28956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21544" name="Oval 40"/>
          <p:cNvSpPr/>
          <p:nvPr/>
        </p:nvSpPr>
        <p:spPr>
          <a:xfrm>
            <a:off x="6629400" y="25146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21545" name="Oval 41"/>
          <p:cNvSpPr/>
          <p:nvPr/>
        </p:nvSpPr>
        <p:spPr>
          <a:xfrm>
            <a:off x="6553200" y="20574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21546" name="Oval 42"/>
          <p:cNvSpPr/>
          <p:nvPr/>
        </p:nvSpPr>
        <p:spPr>
          <a:xfrm>
            <a:off x="6324600" y="16002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21547" name="Oval 43"/>
          <p:cNvSpPr/>
          <p:nvPr/>
        </p:nvSpPr>
        <p:spPr>
          <a:xfrm>
            <a:off x="6934200" y="12954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21548" name="Oval 44"/>
          <p:cNvSpPr/>
          <p:nvPr/>
        </p:nvSpPr>
        <p:spPr>
          <a:xfrm>
            <a:off x="7010400" y="17526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21549" name="Oval 45"/>
          <p:cNvSpPr/>
          <p:nvPr/>
        </p:nvSpPr>
        <p:spPr>
          <a:xfrm>
            <a:off x="7315200" y="23622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21550" name="Oval 46"/>
          <p:cNvSpPr/>
          <p:nvPr/>
        </p:nvSpPr>
        <p:spPr>
          <a:xfrm>
            <a:off x="6705600" y="33528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21551" name="Oval 47"/>
          <p:cNvSpPr/>
          <p:nvPr/>
        </p:nvSpPr>
        <p:spPr>
          <a:xfrm>
            <a:off x="7162800" y="28956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21552" name="Oval 48"/>
          <p:cNvSpPr/>
          <p:nvPr/>
        </p:nvSpPr>
        <p:spPr>
          <a:xfrm>
            <a:off x="7924800" y="29718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21553" name="Oval 49"/>
          <p:cNvSpPr/>
          <p:nvPr/>
        </p:nvSpPr>
        <p:spPr>
          <a:xfrm>
            <a:off x="6934200" y="38862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21554" name="Oval 50"/>
          <p:cNvSpPr/>
          <p:nvPr/>
        </p:nvSpPr>
        <p:spPr>
          <a:xfrm>
            <a:off x="7478713" y="3430588"/>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21555" name="Oval 51"/>
          <p:cNvSpPr/>
          <p:nvPr/>
        </p:nvSpPr>
        <p:spPr>
          <a:xfrm>
            <a:off x="6477000" y="42672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21556" name="Oval 52"/>
          <p:cNvSpPr/>
          <p:nvPr/>
        </p:nvSpPr>
        <p:spPr>
          <a:xfrm>
            <a:off x="7543800" y="43434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21557" name="Oval 53"/>
          <p:cNvSpPr/>
          <p:nvPr/>
        </p:nvSpPr>
        <p:spPr>
          <a:xfrm>
            <a:off x="6934200" y="47244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21558" name="Oval 54"/>
          <p:cNvSpPr/>
          <p:nvPr/>
        </p:nvSpPr>
        <p:spPr>
          <a:xfrm>
            <a:off x="6096000" y="45720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21559" name="Oval 55"/>
          <p:cNvSpPr/>
          <p:nvPr/>
        </p:nvSpPr>
        <p:spPr>
          <a:xfrm>
            <a:off x="5638800" y="44958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21560" name="Oval 56"/>
          <p:cNvSpPr/>
          <p:nvPr/>
        </p:nvSpPr>
        <p:spPr>
          <a:xfrm>
            <a:off x="6019800" y="50292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21561" name="Oval 57"/>
          <p:cNvSpPr/>
          <p:nvPr/>
        </p:nvSpPr>
        <p:spPr>
          <a:xfrm>
            <a:off x="6477000" y="54864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21562" name="Oval 58"/>
          <p:cNvSpPr/>
          <p:nvPr/>
        </p:nvSpPr>
        <p:spPr>
          <a:xfrm>
            <a:off x="5867400" y="54864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21563" name="Oval 59"/>
          <p:cNvSpPr/>
          <p:nvPr/>
        </p:nvSpPr>
        <p:spPr>
          <a:xfrm>
            <a:off x="5410200" y="50292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21564" name="Oval 60"/>
          <p:cNvSpPr/>
          <p:nvPr/>
        </p:nvSpPr>
        <p:spPr>
          <a:xfrm>
            <a:off x="5105400" y="45720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21565" name="Oval 61"/>
          <p:cNvSpPr/>
          <p:nvPr/>
        </p:nvSpPr>
        <p:spPr>
          <a:xfrm>
            <a:off x="4495800" y="42672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21566" name="Oval 62"/>
          <p:cNvSpPr/>
          <p:nvPr/>
        </p:nvSpPr>
        <p:spPr>
          <a:xfrm>
            <a:off x="4724400" y="49530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21567" name="Oval 63"/>
          <p:cNvSpPr/>
          <p:nvPr/>
        </p:nvSpPr>
        <p:spPr>
          <a:xfrm>
            <a:off x="4953000" y="54864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21568" name="Oval 64"/>
          <p:cNvSpPr/>
          <p:nvPr/>
        </p:nvSpPr>
        <p:spPr>
          <a:xfrm>
            <a:off x="4114800" y="56388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21569" name="Oval 65"/>
          <p:cNvSpPr/>
          <p:nvPr/>
        </p:nvSpPr>
        <p:spPr>
          <a:xfrm>
            <a:off x="4038600" y="50292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21570" name="Oval 66"/>
          <p:cNvSpPr/>
          <p:nvPr/>
        </p:nvSpPr>
        <p:spPr>
          <a:xfrm>
            <a:off x="3505200" y="42672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21571" name="Oval 67"/>
          <p:cNvSpPr/>
          <p:nvPr/>
        </p:nvSpPr>
        <p:spPr>
          <a:xfrm>
            <a:off x="4038600" y="39624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21572" name="Oval 68"/>
          <p:cNvSpPr/>
          <p:nvPr/>
        </p:nvSpPr>
        <p:spPr>
          <a:xfrm>
            <a:off x="4267200" y="34290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21573" name="Oval 69"/>
          <p:cNvSpPr/>
          <p:nvPr/>
        </p:nvSpPr>
        <p:spPr>
          <a:xfrm>
            <a:off x="3733800" y="29718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21574" name="Oval 70"/>
          <p:cNvSpPr/>
          <p:nvPr/>
        </p:nvSpPr>
        <p:spPr>
          <a:xfrm>
            <a:off x="4267200" y="25908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21575" name="Oval 71"/>
          <p:cNvSpPr/>
          <p:nvPr/>
        </p:nvSpPr>
        <p:spPr>
          <a:xfrm>
            <a:off x="4724400" y="24384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21576" name="Oval 72"/>
          <p:cNvSpPr/>
          <p:nvPr/>
        </p:nvSpPr>
        <p:spPr>
          <a:xfrm>
            <a:off x="4343400" y="18288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21577" name="Oval 73"/>
          <p:cNvSpPr/>
          <p:nvPr/>
        </p:nvSpPr>
        <p:spPr>
          <a:xfrm>
            <a:off x="5029200" y="16002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21578" name="Oval 74"/>
          <p:cNvSpPr/>
          <p:nvPr/>
        </p:nvSpPr>
        <p:spPr>
          <a:xfrm>
            <a:off x="4191000" y="12192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21579" name="Oval 75"/>
          <p:cNvSpPr/>
          <p:nvPr/>
        </p:nvSpPr>
        <p:spPr>
          <a:xfrm>
            <a:off x="3733800" y="16002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21580" name="Oval 76"/>
          <p:cNvSpPr/>
          <p:nvPr/>
        </p:nvSpPr>
        <p:spPr>
          <a:xfrm>
            <a:off x="3657600" y="22098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21581" name="Oval 77"/>
          <p:cNvSpPr/>
          <p:nvPr/>
        </p:nvSpPr>
        <p:spPr>
          <a:xfrm>
            <a:off x="3276600" y="26670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21582" name="Oval 78"/>
          <p:cNvSpPr/>
          <p:nvPr/>
        </p:nvSpPr>
        <p:spPr>
          <a:xfrm>
            <a:off x="3657600" y="35052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21583" name="Oval 79"/>
          <p:cNvSpPr/>
          <p:nvPr/>
        </p:nvSpPr>
        <p:spPr>
          <a:xfrm>
            <a:off x="2895600" y="35814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21584" name="Oval 80"/>
          <p:cNvSpPr/>
          <p:nvPr/>
        </p:nvSpPr>
        <p:spPr>
          <a:xfrm>
            <a:off x="2819400" y="44196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21585" name="Oval 81"/>
          <p:cNvSpPr/>
          <p:nvPr/>
        </p:nvSpPr>
        <p:spPr>
          <a:xfrm>
            <a:off x="3048000" y="52578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21586" name="Oval 82"/>
          <p:cNvSpPr/>
          <p:nvPr/>
        </p:nvSpPr>
        <p:spPr>
          <a:xfrm>
            <a:off x="2362200" y="56388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21587" name="Oval 83"/>
          <p:cNvSpPr/>
          <p:nvPr/>
        </p:nvSpPr>
        <p:spPr>
          <a:xfrm>
            <a:off x="1905000" y="48768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21588" name="Oval 84"/>
          <p:cNvSpPr/>
          <p:nvPr/>
        </p:nvSpPr>
        <p:spPr>
          <a:xfrm>
            <a:off x="1905000" y="39624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21589" name="Oval 85"/>
          <p:cNvSpPr/>
          <p:nvPr/>
        </p:nvSpPr>
        <p:spPr>
          <a:xfrm>
            <a:off x="2514600" y="27432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21590" name="Oval 86"/>
          <p:cNvSpPr/>
          <p:nvPr/>
        </p:nvSpPr>
        <p:spPr>
          <a:xfrm>
            <a:off x="2895600" y="19050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21591" name="Oval 87"/>
          <p:cNvSpPr/>
          <p:nvPr/>
        </p:nvSpPr>
        <p:spPr>
          <a:xfrm>
            <a:off x="1981200" y="19050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21592" name="Oval 88"/>
          <p:cNvSpPr/>
          <p:nvPr/>
        </p:nvSpPr>
        <p:spPr>
          <a:xfrm>
            <a:off x="1828800" y="30480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21593" name="Oval 89"/>
          <p:cNvSpPr/>
          <p:nvPr/>
        </p:nvSpPr>
        <p:spPr>
          <a:xfrm>
            <a:off x="762000" y="47244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21594" name="Oval 90"/>
          <p:cNvSpPr/>
          <p:nvPr/>
        </p:nvSpPr>
        <p:spPr>
          <a:xfrm>
            <a:off x="838200" y="57912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21595" name="Oval 91"/>
          <p:cNvSpPr/>
          <p:nvPr/>
        </p:nvSpPr>
        <p:spPr>
          <a:xfrm>
            <a:off x="838200" y="35052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21596" name="Oval 92"/>
          <p:cNvSpPr/>
          <p:nvPr/>
        </p:nvSpPr>
        <p:spPr>
          <a:xfrm>
            <a:off x="990600" y="22860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21597" name="Oval 93"/>
          <p:cNvSpPr/>
          <p:nvPr/>
        </p:nvSpPr>
        <p:spPr>
          <a:xfrm>
            <a:off x="1143000" y="12192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21598" name="Oval 94"/>
          <p:cNvSpPr/>
          <p:nvPr/>
        </p:nvSpPr>
        <p:spPr>
          <a:xfrm>
            <a:off x="2590800" y="1066800"/>
            <a:ext cx="152400" cy="152400"/>
          </a:xfrm>
          <a:prstGeom prst="ellipse">
            <a:avLst/>
          </a:prstGeom>
          <a:gradFill rotWithShape="1">
            <a:gsLst>
              <a:gs pos="0">
                <a:srgbClr val="CC3300"/>
              </a:gs>
              <a:gs pos="100000">
                <a:srgbClr val="5E1800"/>
              </a:gs>
            </a:gsLst>
            <a:lin ang="2700000" scaled="1"/>
            <a:tileRect/>
          </a:gradFill>
          <a:ln w="9525">
            <a:noFill/>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21599" name="Rectangle 95"/>
          <p:cNvSpPr/>
          <p:nvPr/>
        </p:nvSpPr>
        <p:spPr>
          <a:xfrm>
            <a:off x="0" y="6232525"/>
            <a:ext cx="9144000" cy="39878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algn="ctr" eaLnBrk="1" hangingPunct="1">
              <a:spcBef>
                <a:spcPct val="0"/>
              </a:spcBef>
              <a:buNone/>
            </a:pPr>
            <a:r>
              <a:rPr lang="en-US" altLang="zh-CN" sz="2000" dirty="0">
                <a:solidFill>
                  <a:srgbClr val="9900CC"/>
                </a:solidFill>
                <a:ea typeface="宋体" panose="02010600030101010101" pitchFamily="2" charset="-122"/>
              </a:rPr>
              <a:t>Distribution of identical billiard balls</a:t>
            </a:r>
          </a:p>
        </p:txBody>
      </p:sp>
      <p:grpSp>
        <p:nvGrpSpPr>
          <p:cNvPr id="21600" name="Group 96"/>
          <p:cNvGrpSpPr/>
          <p:nvPr/>
        </p:nvGrpSpPr>
        <p:grpSpPr>
          <a:xfrm>
            <a:off x="4211638" y="2047875"/>
            <a:ext cx="2819400" cy="2895600"/>
            <a:chOff x="3744" y="4464"/>
            <a:chExt cx="1776" cy="1824"/>
          </a:xfrm>
        </p:grpSpPr>
        <p:sp>
          <p:nvSpPr>
            <p:cNvPr id="21608" name="Oval 97"/>
            <p:cNvSpPr/>
            <p:nvPr/>
          </p:nvSpPr>
          <p:spPr>
            <a:xfrm>
              <a:off x="3744" y="4464"/>
              <a:ext cx="1776" cy="1824"/>
            </a:xfrm>
            <a:prstGeom prst="ellipse">
              <a:avLst/>
            </a:prstGeom>
            <a:noFill/>
            <a:ln w="28575" cap="flat" cmpd="sng">
              <a:solidFill>
                <a:srgbClr val="00CCFF"/>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grpSp>
          <p:nvGrpSpPr>
            <p:cNvPr id="21609" name="Group 98"/>
            <p:cNvGrpSpPr/>
            <p:nvPr/>
          </p:nvGrpSpPr>
          <p:grpSpPr>
            <a:xfrm>
              <a:off x="4491" y="5231"/>
              <a:ext cx="288" cy="288"/>
              <a:chOff x="4486" y="3484"/>
              <a:chExt cx="288" cy="288"/>
            </a:xfrm>
          </p:grpSpPr>
          <p:sp>
            <p:nvSpPr>
              <p:cNvPr id="21610" name="Oval 99"/>
              <p:cNvSpPr/>
              <p:nvPr/>
            </p:nvSpPr>
            <p:spPr>
              <a:xfrm>
                <a:off x="4560" y="3552"/>
                <a:ext cx="144" cy="144"/>
              </a:xfrm>
              <a:prstGeom prst="ellipse">
                <a:avLst/>
              </a:prstGeom>
              <a:noFill/>
              <a:ln w="19050" cap="flat" cmpd="sng">
                <a:solidFill>
                  <a:srgbClr val="00CCFF"/>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21611" name="Line 100"/>
              <p:cNvSpPr/>
              <p:nvPr/>
            </p:nvSpPr>
            <p:spPr>
              <a:xfrm>
                <a:off x="4632" y="3484"/>
                <a:ext cx="0" cy="288"/>
              </a:xfrm>
              <a:prstGeom prst="line">
                <a:avLst/>
              </a:prstGeom>
              <a:ln w="9525" cap="flat" cmpd="sng">
                <a:solidFill>
                  <a:srgbClr val="00CCFF"/>
                </a:solidFill>
                <a:prstDash val="solid"/>
                <a:headEnd type="none" w="med" len="med"/>
                <a:tailEnd type="none" w="med" len="med"/>
              </a:ln>
            </p:spPr>
          </p:sp>
          <p:sp>
            <p:nvSpPr>
              <p:cNvPr id="21612" name="Line 101"/>
              <p:cNvSpPr/>
              <p:nvPr/>
            </p:nvSpPr>
            <p:spPr>
              <a:xfrm rot="-5400000">
                <a:off x="4630" y="3482"/>
                <a:ext cx="0" cy="288"/>
              </a:xfrm>
              <a:prstGeom prst="line">
                <a:avLst/>
              </a:prstGeom>
              <a:ln w="9525" cap="flat" cmpd="sng">
                <a:solidFill>
                  <a:srgbClr val="00CCFF"/>
                </a:solidFill>
                <a:prstDash val="solid"/>
                <a:headEnd type="none" w="med" len="med"/>
                <a:tailEnd type="none" w="med" len="med"/>
              </a:ln>
            </p:spPr>
          </p:sp>
        </p:grpSp>
      </p:grpSp>
      <p:sp>
        <p:nvSpPr>
          <p:cNvPr id="21601" name="AutoShape 102"/>
          <p:cNvSpPr/>
          <p:nvPr/>
        </p:nvSpPr>
        <p:spPr>
          <a:xfrm>
            <a:off x="7467600" y="914400"/>
            <a:ext cx="1447800" cy="609600"/>
          </a:xfrm>
          <a:prstGeom prst="roundRect">
            <a:avLst>
              <a:gd name="adj" fmla="val 16667"/>
            </a:avLst>
          </a:prstGeom>
          <a:noFill/>
          <a:ln w="19050" cap="flat" cmpd="sng">
            <a:solidFill>
              <a:srgbClr val="00CCFF"/>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algn="ctr" eaLnBrk="1" hangingPunct="1">
              <a:spcBef>
                <a:spcPct val="0"/>
              </a:spcBef>
              <a:buNone/>
            </a:pPr>
            <a:r>
              <a:rPr lang="en-US" altLang="zh-CN" sz="1600" dirty="0">
                <a:ea typeface="宋体" panose="02010600030101010101" pitchFamily="2" charset="-122"/>
              </a:rPr>
              <a:t>Region of</a:t>
            </a:r>
          </a:p>
          <a:p>
            <a:pPr marL="0" lvl="0" indent="0" algn="ctr" eaLnBrk="1" hangingPunct="1">
              <a:spcBef>
                <a:spcPct val="0"/>
              </a:spcBef>
              <a:buNone/>
            </a:pPr>
            <a:r>
              <a:rPr lang="en-US" altLang="zh-CN" sz="1600" dirty="0">
                <a:ea typeface="宋体" panose="02010600030101010101" pitchFamily="2" charset="-122"/>
              </a:rPr>
              <a:t>interest</a:t>
            </a:r>
          </a:p>
        </p:txBody>
      </p:sp>
      <p:sp>
        <p:nvSpPr>
          <p:cNvPr id="21602" name="AutoShape 103"/>
          <p:cNvSpPr/>
          <p:nvPr/>
        </p:nvSpPr>
        <p:spPr>
          <a:xfrm>
            <a:off x="7467600" y="1600200"/>
            <a:ext cx="1447800" cy="609600"/>
          </a:xfrm>
          <a:prstGeom prst="roundRect">
            <a:avLst>
              <a:gd name="adj" fmla="val 16667"/>
            </a:avLst>
          </a:prstGeom>
          <a:noFill/>
          <a:ln w="19050" cap="flat" cmpd="sng">
            <a:solidFill>
              <a:srgbClr val="FF9900"/>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algn="ctr" eaLnBrk="1" hangingPunct="1">
              <a:spcBef>
                <a:spcPct val="0"/>
              </a:spcBef>
              <a:buNone/>
            </a:pPr>
            <a:r>
              <a:rPr lang="en-US" altLang="zh-CN" sz="1600" dirty="0">
                <a:ea typeface="宋体" panose="02010600030101010101" pitchFamily="2" charset="-122"/>
              </a:rPr>
              <a:t>Center of</a:t>
            </a:r>
          </a:p>
          <a:p>
            <a:pPr marL="0" lvl="0" indent="0" algn="ctr" eaLnBrk="1" hangingPunct="1">
              <a:spcBef>
                <a:spcPct val="0"/>
              </a:spcBef>
              <a:buNone/>
            </a:pPr>
            <a:r>
              <a:rPr lang="en-US" altLang="zh-CN" sz="1600" dirty="0">
                <a:ea typeface="宋体" panose="02010600030101010101" pitchFamily="2" charset="-122"/>
              </a:rPr>
              <a:t>mass</a:t>
            </a:r>
          </a:p>
        </p:txBody>
      </p:sp>
      <p:grpSp>
        <p:nvGrpSpPr>
          <p:cNvPr id="4" name="Group 122"/>
          <p:cNvGrpSpPr/>
          <p:nvPr/>
        </p:nvGrpSpPr>
        <p:grpSpPr>
          <a:xfrm>
            <a:off x="5389563" y="3265488"/>
            <a:ext cx="457200" cy="457200"/>
            <a:chOff x="4486" y="3484"/>
            <a:chExt cx="288" cy="288"/>
          </a:xfrm>
        </p:grpSpPr>
        <p:sp>
          <p:nvSpPr>
            <p:cNvPr id="21605" name="Oval 123"/>
            <p:cNvSpPr/>
            <p:nvPr/>
          </p:nvSpPr>
          <p:spPr>
            <a:xfrm>
              <a:off x="4560" y="3552"/>
              <a:ext cx="144" cy="144"/>
            </a:xfrm>
            <a:prstGeom prst="ellipse">
              <a:avLst/>
            </a:prstGeom>
            <a:noFill/>
            <a:ln w="38100" cap="flat" cmpd="sng">
              <a:solidFill>
                <a:srgbClr val="FF9900"/>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endParaRPr lang="zh-CN" altLang="en-US" sz="1800" dirty="0">
                <a:ea typeface="宋体" panose="02010600030101010101" pitchFamily="2" charset="-122"/>
              </a:endParaRPr>
            </a:p>
          </p:txBody>
        </p:sp>
        <p:sp>
          <p:nvSpPr>
            <p:cNvPr id="21606" name="Line 124"/>
            <p:cNvSpPr/>
            <p:nvPr/>
          </p:nvSpPr>
          <p:spPr>
            <a:xfrm>
              <a:off x="4632" y="3484"/>
              <a:ext cx="0" cy="288"/>
            </a:xfrm>
            <a:prstGeom prst="line">
              <a:avLst/>
            </a:prstGeom>
            <a:ln w="38100" cap="flat" cmpd="sng">
              <a:solidFill>
                <a:srgbClr val="FF9900"/>
              </a:solidFill>
              <a:prstDash val="solid"/>
              <a:headEnd type="none" w="med" len="med"/>
              <a:tailEnd type="none" w="med" len="med"/>
            </a:ln>
          </p:spPr>
        </p:sp>
        <p:sp>
          <p:nvSpPr>
            <p:cNvPr id="21607" name="Line 125"/>
            <p:cNvSpPr/>
            <p:nvPr/>
          </p:nvSpPr>
          <p:spPr>
            <a:xfrm rot="-5400000">
              <a:off x="4630" y="3482"/>
              <a:ext cx="0" cy="288"/>
            </a:xfrm>
            <a:prstGeom prst="line">
              <a:avLst/>
            </a:prstGeom>
            <a:ln w="38100" cap="flat" cmpd="sng">
              <a:solidFill>
                <a:srgbClr val="FF9900"/>
              </a:solidFill>
              <a:prstDash val="solid"/>
              <a:headEnd type="none" w="med" len="med"/>
              <a:tailEnd type="none" w="med" len="med"/>
            </a:ln>
          </p:spPr>
        </p:sp>
      </p:grpSp>
      <p:sp>
        <p:nvSpPr>
          <p:cNvPr id="21604" name="Text Box 126"/>
          <p:cNvSpPr txBox="1"/>
          <p:nvPr/>
        </p:nvSpPr>
        <p:spPr>
          <a:xfrm>
            <a:off x="2368550" y="5949950"/>
            <a:ext cx="3832860" cy="39878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stStyle>
          <a:p>
            <a:pPr marL="0" lvl="0" indent="0" eaLnBrk="1" hangingPunct="1">
              <a:spcBef>
                <a:spcPct val="0"/>
              </a:spcBef>
              <a:buNone/>
            </a:pPr>
            <a:r>
              <a:rPr lang="en-US" altLang="zh-CN" sz="2000" b="1" u="sng" dirty="0">
                <a:solidFill>
                  <a:srgbClr val="FF9900"/>
                </a:solidFill>
                <a:ea typeface="宋体" panose="02010600030101010101" pitchFamily="2" charset="-122"/>
              </a:rPr>
              <a:t>Objective </a:t>
            </a:r>
            <a:r>
              <a:rPr lang="en-US" altLang="zh-CN" sz="2000" b="1" dirty="0">
                <a:solidFill>
                  <a:srgbClr val="FF9900"/>
                </a:solidFill>
                <a:ea typeface="宋体" panose="02010600030101010101" pitchFamily="2" charset="-122"/>
              </a:rPr>
              <a:t>: Find the densest region</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32" fill="hold" nodeType="afterEffect">
                                  <p:stCondLst>
                                    <p:cond delay="200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strVal val="4*#ppt_w"/>
                                          </p:val>
                                        </p:tav>
                                        <p:tav tm="100000">
                                          <p:val>
                                            <p:strVal val="#ppt_w"/>
                                          </p:val>
                                        </p:tav>
                                      </p:tavLst>
                                    </p:anim>
                                    <p:anim calcmode="lin" valueType="num">
                                      <p:cBhvr>
                                        <p:cTn id="8" dur="500" fill="hold"/>
                                        <p:tgtEl>
                                          <p:spTgt spid="4"/>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lvl="0"/>
            <a:fld id="{9A0DB2DC-4C9A-4742-B13C-FB6460FD3503}" type="slidenum">
              <a:rPr lang="en-US"/>
              <a:t>26</a:t>
            </a:fld>
            <a:endParaRPr lang="en-US"/>
          </a:p>
        </p:txBody>
      </p:sp>
      <p:sp>
        <p:nvSpPr>
          <p:cNvPr id="116738" name="标题 116737"/>
          <p:cNvSpPr>
            <a:spLocks noGrp="1"/>
          </p:cNvSpPr>
          <p:nvPr>
            <p:ph type="title"/>
          </p:nvPr>
        </p:nvSpPr>
        <p:spPr>
          <a:xfrm>
            <a:off x="971111" y="0"/>
            <a:ext cx="8785225" cy="1143000"/>
          </a:xfrm>
        </p:spPr>
        <p:txBody>
          <a:bodyPr anchor="ctr" anchorCtr="0"/>
          <a:lstStyle/>
          <a:p>
            <a:r>
              <a:rPr lang="en-US" altLang="zh-CN" dirty="0"/>
              <a:t>Mean Shift Algorithm</a:t>
            </a:r>
          </a:p>
        </p:txBody>
      </p:sp>
      <p:sp>
        <p:nvSpPr>
          <p:cNvPr id="116739" name="矩形 116738"/>
          <p:cNvSpPr/>
          <p:nvPr/>
        </p:nvSpPr>
        <p:spPr>
          <a:xfrm>
            <a:off x="583760" y="890161"/>
            <a:ext cx="8332025" cy="1615803"/>
          </a:xfrm>
          <a:prstGeom prst="rect">
            <a:avLst/>
          </a:prstGeom>
          <a:noFill/>
          <a:ln w="9525">
            <a:noFill/>
          </a:ln>
        </p:spPr>
        <p:txBody>
          <a:bodyPr wrap="none" lIns="0" tIns="38088" rIns="0" bIns="38088" anchor="ctr" anchorCtr="0">
            <a:spAutoFit/>
          </a:bodyPr>
          <a:lstStyle/>
          <a:p>
            <a:pPr marL="800100" lvl="1" indent="-342900" defTabSz="914400">
              <a:buAutoNum type="arabicPeriod"/>
              <a:tabLst>
                <a:tab pos="228600" algn="l"/>
              </a:tabLst>
            </a:pPr>
            <a:r>
              <a:rPr lang="en-US" altLang="zh-CN" sz="2000" dirty="0"/>
              <a:t>Choose a search window size.</a:t>
            </a:r>
          </a:p>
          <a:p>
            <a:pPr marL="800100" lvl="1" indent="-342900" defTabSz="914400">
              <a:buAutoNum type="arabicPeriod"/>
              <a:tabLst>
                <a:tab pos="228600" algn="l"/>
              </a:tabLst>
            </a:pPr>
            <a:r>
              <a:rPr lang="en-US" altLang="zh-CN" sz="2000" dirty="0"/>
              <a:t>Choose the initial location of the search window.</a:t>
            </a:r>
          </a:p>
          <a:p>
            <a:pPr marL="800100" lvl="1" indent="-342900" defTabSz="914400">
              <a:buAutoNum type="arabicPeriod"/>
              <a:tabLst>
                <a:tab pos="228600" algn="l"/>
              </a:tabLst>
            </a:pPr>
            <a:r>
              <a:rPr lang="en-US" altLang="zh-CN" sz="2000" dirty="0"/>
              <a:t>Compute the mean location (centroid of the data) in the search window.</a:t>
            </a:r>
          </a:p>
          <a:p>
            <a:pPr marL="800100" lvl="1" indent="-342900" defTabSz="914400">
              <a:buAutoNum type="arabicPeriod"/>
              <a:tabLst>
                <a:tab pos="228600" algn="l"/>
              </a:tabLst>
            </a:pPr>
            <a:r>
              <a:rPr lang="en-US" altLang="zh-CN" sz="2000" dirty="0"/>
              <a:t>Center the search window at the mean location computed in Step 3.</a:t>
            </a:r>
          </a:p>
          <a:p>
            <a:pPr marL="800100" lvl="1" indent="-342900" defTabSz="914400">
              <a:buAutoNum type="arabicPeriod"/>
              <a:tabLst>
                <a:tab pos="228600" algn="l"/>
              </a:tabLst>
            </a:pPr>
            <a:r>
              <a:rPr lang="en-US" altLang="zh-CN" sz="2000" dirty="0"/>
              <a:t>Repeat Steps 3 and 4 until convergence.</a:t>
            </a:r>
          </a:p>
        </p:txBody>
      </p:sp>
      <p:pic>
        <p:nvPicPr>
          <p:cNvPr id="116740" name="MS2.avi">
            <a:hlinkClick r:id="" action="ppaction://media"/>
          </p:cNvPr>
          <p:cNvPicPr>
            <a:picLocks noRot="1" noChangeAspect="1"/>
          </p:cNvPicPr>
          <p:nvPr>
            <a:videoFile r:link="rId2"/>
            <p:extLst>
              <p:ext uri="{DAA4B4D4-6D71-4841-9C94-3DE7FCFB9230}">
                <p14:media xmlns:p14="http://schemas.microsoft.com/office/powerpoint/2010/main" r:link="rId1"/>
              </p:ext>
            </p:extLst>
          </p:nvPr>
        </p:nvPicPr>
        <p:blipFill>
          <a:blip r:embed="rId4"/>
          <a:stretch>
            <a:fillRect/>
          </a:stretch>
        </p:blipFill>
        <p:spPr>
          <a:xfrm>
            <a:off x="4511675" y="2963863"/>
            <a:ext cx="4525963" cy="3570287"/>
          </a:xfrm>
          <a:prstGeom prst="rect">
            <a:avLst/>
          </a:prstGeom>
          <a:noFill/>
          <a:ln w="9525">
            <a:noFill/>
          </a:ln>
        </p:spPr>
      </p:pic>
      <p:pic>
        <p:nvPicPr>
          <p:cNvPr id="116741" name="图片 116740" descr="quverMS2"/>
          <p:cNvPicPr>
            <a:picLocks noChangeAspect="1"/>
          </p:cNvPicPr>
          <p:nvPr/>
        </p:nvPicPr>
        <p:blipFill>
          <a:blip r:embed="rId5"/>
          <a:stretch>
            <a:fillRect/>
          </a:stretch>
        </p:blipFill>
        <p:spPr>
          <a:xfrm>
            <a:off x="298450" y="2998788"/>
            <a:ext cx="3983038" cy="3535362"/>
          </a:xfrm>
          <a:prstGeom prst="rect">
            <a:avLst/>
          </a:prstGeom>
          <a:noFill/>
          <a:ln w="9525">
            <a:noFill/>
          </a:ln>
        </p:spPr>
      </p:pic>
      <p:sp>
        <p:nvSpPr>
          <p:cNvPr id="116742" name="矩形 116741"/>
          <p:cNvSpPr/>
          <p:nvPr/>
        </p:nvSpPr>
        <p:spPr>
          <a:xfrm>
            <a:off x="273050" y="2962275"/>
            <a:ext cx="4105275" cy="3562350"/>
          </a:xfrm>
          <a:prstGeom prst="rect">
            <a:avLst/>
          </a:prstGeom>
          <a:noFill/>
          <a:ln w="19050" cap="flat" cmpd="sng">
            <a:solidFill>
              <a:schemeClr val="tx1"/>
            </a:solidFill>
            <a:prstDash val="solid"/>
            <a:miter/>
            <a:headEnd type="none" w="med" len="med"/>
            <a:tailEnd type="none" w="med" len="med"/>
          </a:ln>
        </p:spPr>
        <p:txBody>
          <a:bodyPr/>
          <a:lstStyle/>
          <a:p>
            <a:endParaRPr lang="zh-CN" altLang="en-US"/>
          </a:p>
        </p:txBody>
      </p:sp>
      <p:sp>
        <p:nvSpPr>
          <p:cNvPr id="116743" name="文本框 116742"/>
          <p:cNvSpPr txBox="1"/>
          <p:nvPr/>
        </p:nvSpPr>
        <p:spPr>
          <a:xfrm>
            <a:off x="0" y="2543175"/>
            <a:ext cx="8367713" cy="336550"/>
          </a:xfrm>
          <a:prstGeom prst="rect">
            <a:avLst/>
          </a:prstGeom>
          <a:noFill/>
          <a:ln w="9525">
            <a:noFill/>
          </a:ln>
        </p:spPr>
        <p:txBody>
          <a:bodyPr wrap="none" anchor="t" anchorCtr="0">
            <a:spAutoFit/>
          </a:bodyPr>
          <a:lstStyle/>
          <a:p>
            <a:r>
              <a:rPr lang="en-US" altLang="zh-CN" sz="1600">
                <a:solidFill>
                  <a:srgbClr val="0000FF"/>
                </a:solidFill>
              </a:rPr>
              <a:t>The mean shift algorithm seeks the “mode” or point of </a:t>
            </a:r>
            <a:r>
              <a:rPr lang="en-US" altLang="zh-CN" sz="1600">
                <a:solidFill>
                  <a:srgbClr val="FF0000"/>
                </a:solidFill>
              </a:rPr>
              <a:t>highest density of a data distribution</a:t>
            </a:r>
            <a:r>
              <a:rPr lang="en-US" altLang="zh-CN" sz="1600">
                <a:solidFill>
                  <a:srgbClr val="0000FF"/>
                </a:solidFill>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334" fill="hold"/>
                                        <p:tgtEl>
                                          <p:spTgt spid="116740"/>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67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p:cTn id="11" repeatCount="indefinite" fill="hold" display="0">
                  <p:stCondLst>
                    <p:cond delay="indefinite"/>
                  </p:stCondLst>
                  <p:endCondLst>
                    <p:cond evt="onNext" delay="0">
                      <p:tgtEl>
                        <p:sldTgt/>
                      </p:tgtEl>
                    </p:cond>
                    <p:cond evt="onPrev" delay="0">
                      <p:tgtEl>
                        <p:sldTgt/>
                      </p:tgtEl>
                    </p:cond>
                  </p:endCondLst>
                </p:cTn>
                <p:tgtEl>
                  <p:spTgt spid="116740"/>
                </p:tgtEl>
              </p:cMediaNode>
            </p:video>
            <p:seq concurrent="1" nextAc="seek">
              <p:cTn id="12" restart="whenNotActive" fill="hold" evtFilter="cancelBubble" nodeType="interactiveSeq">
                <p:stCondLst>
                  <p:cond evt="onClick" delay="0">
                    <p:tgtEl>
                      <p:spTgt spid="116740"/>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116740"/>
                                        </p:tgtEl>
                                      </p:cBhvr>
                                    </p:cmd>
                                  </p:childTnLst>
                                </p:cTn>
                              </p:par>
                            </p:childTnLst>
                          </p:cTn>
                        </p:par>
                      </p:childTnLst>
                    </p:cTn>
                  </p:par>
                </p:childTnLst>
              </p:cTn>
              <p:nextCondLst>
                <p:cond evt="onClick" delay="0">
                  <p:tgtEl>
                    <p:spTgt spid="116740"/>
                  </p:tgtEl>
                </p:cond>
              </p:nextCondLst>
            </p:seq>
          </p:childTnLst>
        </p:cTn>
      </p:par>
    </p:tnLst>
    <p:bldLst>
      <p:bldP spid="116739" grpId="0"/>
      <p:bldP spid="116739" grpId="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lvl="0"/>
            <a:fld id="{9A0DB2DC-4C9A-4742-B13C-FB6460FD3503}" type="slidenum">
              <a:rPr lang="en-US"/>
              <a:t>27</a:t>
            </a:fld>
            <a:endParaRPr lang="en-US"/>
          </a:p>
        </p:txBody>
      </p:sp>
      <p:sp>
        <p:nvSpPr>
          <p:cNvPr id="51210" name="矩形 51209"/>
          <p:cNvSpPr/>
          <p:nvPr/>
        </p:nvSpPr>
        <p:spPr>
          <a:xfrm>
            <a:off x="577850" y="554274"/>
            <a:ext cx="8492966" cy="1923579"/>
          </a:xfrm>
          <a:prstGeom prst="rect">
            <a:avLst/>
          </a:prstGeom>
          <a:noFill/>
          <a:ln w="9525">
            <a:noFill/>
          </a:ln>
        </p:spPr>
        <p:txBody>
          <a:bodyPr wrap="none" lIns="0" tIns="38088" rIns="0" bIns="38088" anchor="ctr" anchorCtr="0">
            <a:spAutoFit/>
          </a:bodyPr>
          <a:lstStyle/>
          <a:p>
            <a:pPr marL="342900" indent="-342900" defTabSz="914400">
              <a:buNone/>
              <a:tabLst>
                <a:tab pos="228600" algn="l"/>
              </a:tabLst>
            </a:pPr>
            <a:endParaRPr lang="en-US" altLang="zh-CN" sz="2000" b="1" dirty="0"/>
          </a:p>
          <a:p>
            <a:pPr marL="800100" lvl="1" indent="-342900" defTabSz="914400">
              <a:buAutoNum type="arabicPeriod"/>
              <a:tabLst>
                <a:tab pos="228600" algn="l"/>
              </a:tabLst>
            </a:pPr>
            <a:r>
              <a:rPr lang="en-US" altLang="zh-CN" sz="2000" dirty="0"/>
              <a:t>Convert the image into tokens (via color, gradients, texture measures </a:t>
            </a:r>
            <a:r>
              <a:rPr lang="en-US" altLang="zh-CN" sz="2000" dirty="0" err="1"/>
              <a:t>etc</a:t>
            </a:r>
            <a:r>
              <a:rPr lang="en-US" altLang="zh-CN" sz="2000" dirty="0"/>
              <a:t>).</a:t>
            </a:r>
          </a:p>
          <a:p>
            <a:pPr marL="800100" lvl="1" indent="-342900" defTabSz="914400">
              <a:buAutoNum type="arabicPeriod"/>
              <a:tabLst>
                <a:tab pos="228600" algn="l"/>
              </a:tabLst>
            </a:pPr>
            <a:r>
              <a:rPr lang="en-US" altLang="zh-CN" sz="2000" dirty="0"/>
              <a:t>Choose initial search window locations </a:t>
            </a:r>
            <a:r>
              <a:rPr lang="en-US" altLang="zh-CN" sz="2000" dirty="0">
                <a:solidFill>
                  <a:srgbClr val="FF0000"/>
                </a:solidFill>
              </a:rPr>
              <a:t>uniformly in the data</a:t>
            </a:r>
            <a:r>
              <a:rPr lang="en-US" altLang="zh-CN" sz="2000" dirty="0"/>
              <a:t>.</a:t>
            </a:r>
          </a:p>
          <a:p>
            <a:pPr marL="800100" lvl="1" indent="-342900" defTabSz="914400">
              <a:buAutoNum type="arabicPeriod"/>
              <a:tabLst>
                <a:tab pos="228600" algn="l"/>
              </a:tabLst>
            </a:pPr>
            <a:r>
              <a:rPr lang="en-US" altLang="zh-CN" sz="2000" dirty="0"/>
              <a:t>Compute the mean shift window location for each initial position.</a:t>
            </a:r>
          </a:p>
          <a:p>
            <a:pPr marL="800100" lvl="1" indent="-342900" defTabSz="914400">
              <a:buAutoNum type="arabicPeriod"/>
              <a:tabLst>
                <a:tab pos="228600" algn="l"/>
              </a:tabLst>
            </a:pPr>
            <a:r>
              <a:rPr lang="en-US" altLang="zh-CN" sz="2000" dirty="0">
                <a:solidFill>
                  <a:srgbClr val="FF0000"/>
                </a:solidFill>
                <a:highlight>
                  <a:srgbClr val="FFFF00"/>
                </a:highlight>
              </a:rPr>
              <a:t>Merge windows that end up on the same “peak” or mode.</a:t>
            </a:r>
          </a:p>
          <a:p>
            <a:pPr marL="800100" lvl="1" indent="-342900" defTabSz="914400">
              <a:buAutoNum type="arabicPeriod"/>
              <a:tabLst>
                <a:tab pos="228600" algn="l"/>
              </a:tabLst>
            </a:pPr>
            <a:r>
              <a:rPr lang="en-US" altLang="zh-CN" sz="2000" dirty="0">
                <a:highlight>
                  <a:srgbClr val="FFFF00"/>
                </a:highlight>
              </a:rPr>
              <a:t>The data these merged windows traversed are clustered together.</a:t>
            </a:r>
          </a:p>
        </p:txBody>
      </p:sp>
      <p:pic>
        <p:nvPicPr>
          <p:cNvPr id="51207" name="图片 51206" descr="Meanshift_seg"/>
          <p:cNvPicPr>
            <a:picLocks noChangeAspect="1"/>
          </p:cNvPicPr>
          <p:nvPr/>
        </p:nvPicPr>
        <p:blipFill>
          <a:blip r:embed="rId2"/>
          <a:stretch>
            <a:fillRect/>
          </a:stretch>
        </p:blipFill>
        <p:spPr>
          <a:xfrm>
            <a:off x="1747838" y="2408238"/>
            <a:ext cx="5238750" cy="3965575"/>
          </a:xfrm>
          <a:prstGeom prst="rect">
            <a:avLst/>
          </a:prstGeom>
          <a:noFill/>
          <a:ln w="9525">
            <a:noFill/>
          </a:ln>
        </p:spPr>
      </p:pic>
      <p:sp>
        <p:nvSpPr>
          <p:cNvPr id="51208" name="矩形 51207"/>
          <p:cNvSpPr/>
          <p:nvPr/>
        </p:nvSpPr>
        <p:spPr>
          <a:xfrm>
            <a:off x="1524000" y="6400800"/>
            <a:ext cx="6858000" cy="457200"/>
          </a:xfrm>
          <a:prstGeom prst="rect">
            <a:avLst/>
          </a:prstGeom>
          <a:noFill/>
          <a:ln w="9525">
            <a:noFill/>
          </a:ln>
        </p:spPr>
        <p:txBody>
          <a:bodyPr>
            <a:spAutoFit/>
          </a:bodyPr>
          <a:lstStyle/>
          <a:p>
            <a:pPr>
              <a:spcBef>
                <a:spcPct val="50000"/>
              </a:spcBef>
            </a:pPr>
            <a:r>
              <a:rPr lang="en-US" altLang="zh-CN" sz="1200"/>
              <a:t>*Image From: </a:t>
            </a:r>
            <a:r>
              <a:rPr lang="en-US" altLang="zh-CN" sz="1200" err="1"/>
              <a:t>Dorin</a:t>
            </a:r>
            <a:r>
              <a:rPr lang="en-US" altLang="zh-CN" sz="1200"/>
              <a:t> </a:t>
            </a:r>
            <a:r>
              <a:rPr lang="en-US" altLang="zh-CN" sz="1200" err="1"/>
              <a:t>Comaniciu</a:t>
            </a:r>
            <a:r>
              <a:rPr lang="en-US" altLang="zh-CN" sz="1200"/>
              <a:t> and Peter </a:t>
            </a:r>
            <a:r>
              <a:rPr lang="en-US" altLang="zh-CN" sz="1200" err="1"/>
              <a:t>Meer</a:t>
            </a:r>
            <a:r>
              <a:rPr lang="en-US" altLang="zh-CN" sz="1200"/>
              <a:t>, Distribution Free Decomposition of Multivariate Data, Pattern Analysis &amp; Applications (1999)2:22–30</a:t>
            </a:r>
          </a:p>
        </p:txBody>
      </p:sp>
      <p:sp>
        <p:nvSpPr>
          <p:cNvPr id="51211" name="矩形 51210"/>
          <p:cNvSpPr/>
          <p:nvPr/>
        </p:nvSpPr>
        <p:spPr>
          <a:xfrm>
            <a:off x="336550" y="-11452"/>
            <a:ext cx="8229600" cy="1143000"/>
          </a:xfrm>
          <a:prstGeom prst="rect">
            <a:avLst/>
          </a:prstGeom>
          <a:noFill/>
          <a:ln w="9525">
            <a:noFill/>
          </a:ln>
        </p:spPr>
        <p:txBody>
          <a:bodyPr anchor="ctr" anchorCtr="0"/>
          <a:lstStyle>
            <a:lvl1pPr marL="0" lvl="0" indent="0" algn="ctr" defTabSz="914400" rtl="0" eaLnBrk="1" fontAlgn="base" latinLnBrk="0" hangingPunct="1">
              <a:lnSpc>
                <a:spcPct val="100000"/>
              </a:lnSpc>
              <a:spcBef>
                <a:spcPct val="0"/>
              </a:spcBef>
              <a:spcAft>
                <a:spcPct val="0"/>
              </a:spcAft>
              <a:buNone/>
              <a:defRPr sz="4400" u="none" kern="1200" baseline="0">
                <a:solidFill>
                  <a:schemeClr val="tx2"/>
                </a:solidFill>
                <a:latin typeface="Arial" panose="020B0604020202020204" pitchFamily="34" charset="0"/>
              </a:defRPr>
            </a:lvl1pPr>
          </a:lstStyle>
          <a:p>
            <a:pPr lvl="0"/>
            <a:r>
              <a:rPr lang="en-US" altLang="zh-CN" dirty="0"/>
              <a:t>Mean Shift Segmentation</a:t>
            </a: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lvl="0"/>
            <a:fld id="{9A0DB2DC-4C9A-4742-B13C-FB6460FD3503}" type="slidenum">
              <a:rPr lang="en-US"/>
              <a:t>28</a:t>
            </a:fld>
            <a:endParaRPr lang="en-US"/>
          </a:p>
        </p:txBody>
      </p:sp>
      <p:pic>
        <p:nvPicPr>
          <p:cNvPr id="53253" name="图片 53252" descr="negoiu_s"/>
          <p:cNvPicPr>
            <a:picLocks noChangeAspect="1"/>
          </p:cNvPicPr>
          <p:nvPr/>
        </p:nvPicPr>
        <p:blipFill>
          <a:blip r:embed="rId2"/>
          <a:stretch>
            <a:fillRect/>
          </a:stretch>
        </p:blipFill>
        <p:spPr>
          <a:xfrm>
            <a:off x="4508500" y="3757613"/>
            <a:ext cx="3727450" cy="2547937"/>
          </a:xfrm>
          <a:prstGeom prst="rect">
            <a:avLst/>
          </a:prstGeom>
          <a:noFill/>
          <a:ln w="9525">
            <a:noFill/>
          </a:ln>
        </p:spPr>
      </p:pic>
      <p:pic>
        <p:nvPicPr>
          <p:cNvPr id="53254" name="图片 53253" descr="campus"/>
          <p:cNvPicPr>
            <a:picLocks noChangeAspect="1"/>
          </p:cNvPicPr>
          <p:nvPr/>
        </p:nvPicPr>
        <p:blipFill>
          <a:blip r:embed="rId3"/>
          <a:stretch>
            <a:fillRect/>
          </a:stretch>
        </p:blipFill>
        <p:spPr>
          <a:xfrm>
            <a:off x="309563" y="1182688"/>
            <a:ext cx="3733800" cy="2400300"/>
          </a:xfrm>
          <a:prstGeom prst="rect">
            <a:avLst/>
          </a:prstGeom>
          <a:noFill/>
          <a:ln w="9525">
            <a:noFill/>
          </a:ln>
        </p:spPr>
      </p:pic>
      <p:pic>
        <p:nvPicPr>
          <p:cNvPr id="53255" name="图片 53254" descr="campus_s"/>
          <p:cNvPicPr>
            <a:picLocks noChangeAspect="1"/>
          </p:cNvPicPr>
          <p:nvPr/>
        </p:nvPicPr>
        <p:blipFill>
          <a:blip r:embed="rId4"/>
          <a:stretch>
            <a:fillRect/>
          </a:stretch>
        </p:blipFill>
        <p:spPr>
          <a:xfrm>
            <a:off x="4492625" y="1147763"/>
            <a:ext cx="3733800" cy="2400300"/>
          </a:xfrm>
          <a:prstGeom prst="rect">
            <a:avLst/>
          </a:prstGeom>
          <a:noFill/>
          <a:ln w="9525">
            <a:noFill/>
          </a:ln>
        </p:spPr>
      </p:pic>
      <p:pic>
        <p:nvPicPr>
          <p:cNvPr id="53256" name="图片 53255" descr="negoiu"/>
          <p:cNvPicPr>
            <a:picLocks noChangeAspect="1"/>
          </p:cNvPicPr>
          <p:nvPr/>
        </p:nvPicPr>
        <p:blipFill>
          <a:blip r:embed="rId5"/>
          <a:stretch>
            <a:fillRect/>
          </a:stretch>
        </p:blipFill>
        <p:spPr>
          <a:xfrm>
            <a:off x="323850" y="3757613"/>
            <a:ext cx="3729038" cy="2547937"/>
          </a:xfrm>
          <a:prstGeom prst="rect">
            <a:avLst/>
          </a:prstGeom>
          <a:noFill/>
          <a:ln w="9525">
            <a:noFill/>
          </a:ln>
        </p:spPr>
      </p:pic>
      <p:sp>
        <p:nvSpPr>
          <p:cNvPr id="53257" name="矩形 53256"/>
          <p:cNvSpPr/>
          <p:nvPr/>
        </p:nvSpPr>
        <p:spPr>
          <a:xfrm>
            <a:off x="914400" y="6324600"/>
            <a:ext cx="7162800" cy="366713"/>
          </a:xfrm>
          <a:prstGeom prst="rect">
            <a:avLst/>
          </a:prstGeom>
          <a:noFill/>
          <a:ln w="9525">
            <a:noFill/>
          </a:ln>
        </p:spPr>
        <p:txBody>
          <a:bodyPr wrap="none" anchor="t" anchorCtr="0">
            <a:spAutoFit/>
          </a:bodyPr>
          <a:lstStyle/>
          <a:p>
            <a:r>
              <a:rPr lang="en-US" altLang="zh-CN"/>
              <a:t>http://</a:t>
            </a:r>
            <a:r>
              <a:rPr lang="en-US" altLang="zh-CN" err="1"/>
              <a:t>www.caip.rutgers.edu/~comanici/MSPAMI/msPamiResults.html</a:t>
            </a:r>
            <a:endParaRPr lang="en-US" altLang="zh-CN"/>
          </a:p>
        </p:txBody>
      </p:sp>
      <p:sp>
        <p:nvSpPr>
          <p:cNvPr id="4" name="Title 3"/>
          <p:cNvSpPr>
            <a:spLocks noGrp="1"/>
          </p:cNvSpPr>
          <p:nvPr>
            <p:ph type="title"/>
          </p:nvPr>
        </p:nvSpPr>
        <p:spPr/>
        <p:txBody>
          <a:bodyPr/>
          <a:lstStyle/>
          <a:p>
            <a:endParaRPr lang="en-US"/>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lvl="0"/>
            <a:endParaRPr lang="en-US" dirty="0"/>
          </a:p>
        </p:txBody>
      </p:sp>
      <p:sp>
        <p:nvSpPr>
          <p:cNvPr id="107522" name="标题 107521"/>
          <p:cNvSpPr>
            <a:spLocks noGrp="1"/>
          </p:cNvSpPr>
          <p:nvPr>
            <p:ph type="ctrTitle"/>
          </p:nvPr>
        </p:nvSpPr>
        <p:spPr>
          <a:xfrm>
            <a:off x="0" y="1131214"/>
            <a:ext cx="8855902" cy="2481263"/>
          </a:xfrm>
        </p:spPr>
        <p:txBody>
          <a:bodyPr anchor="ctr" anchorCtr="0">
            <a:normAutofit/>
          </a:bodyPr>
          <a:lstStyle/>
          <a:p>
            <a:pPr defTabSz="914400">
              <a:buClrTx/>
              <a:buSzTx/>
              <a:buFontTx/>
              <a:buNone/>
            </a:pPr>
            <a:r>
              <a:rPr lang="en-US" altLang="zh-CN" sz="4000" kern="1200" baseline="0" dirty="0">
                <a:solidFill>
                  <a:schemeClr val="tx1"/>
                </a:solidFill>
                <a:latin typeface="Arial" panose="020B0604020202020204" pitchFamily="34" charset="0"/>
              </a:rPr>
              <a:t>Segmentation by Energy</a:t>
            </a:r>
            <a:r>
              <a:rPr lang="zh-CN" altLang="en-US" sz="4000" kern="1200" baseline="0" dirty="0">
                <a:solidFill>
                  <a:schemeClr val="tx1"/>
                </a:solidFill>
                <a:latin typeface="Arial" panose="020B0604020202020204" pitchFamily="34" charset="0"/>
              </a:rPr>
              <a:t> </a:t>
            </a:r>
            <a:r>
              <a:rPr lang="en-US" altLang="zh-CN" sz="4000" kern="1200" baseline="0" dirty="0">
                <a:solidFill>
                  <a:schemeClr val="tx1"/>
                </a:solidFill>
                <a:latin typeface="Arial" panose="020B0604020202020204" pitchFamily="34" charset="0"/>
              </a:rPr>
              <a:t>Minimization: </a:t>
            </a:r>
            <a:br>
              <a:rPr lang="en-US" altLang="zh-CN" sz="4000" kern="1200" baseline="0" dirty="0">
                <a:solidFill>
                  <a:schemeClr val="tx1"/>
                </a:solidFill>
                <a:latin typeface="Arial" panose="020B0604020202020204" pitchFamily="34" charset="0"/>
              </a:rPr>
            </a:br>
            <a:r>
              <a:rPr lang="en-US" altLang="zh-CN" sz="4000" kern="1200" baseline="0" dirty="0">
                <a:solidFill>
                  <a:schemeClr val="tx1"/>
                </a:solidFill>
                <a:latin typeface="Arial" panose="020B0604020202020204" pitchFamily="34" charset="0"/>
              </a:rPr>
              <a:t>Graph Cuts</a:t>
            </a: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54DA8740-04C3-4D9C-9880-E3F61E3A801B}" type="slidenum">
              <a:rPr lang="zh-CN" altLang="en-US" smtClean="0"/>
              <a:t>3</a:t>
            </a:fld>
            <a:endParaRPr lang="zh-CN" altLang="en-US" dirty="0"/>
          </a:p>
        </p:txBody>
      </p:sp>
      <p:grpSp>
        <p:nvGrpSpPr>
          <p:cNvPr id="59" name="组合 58"/>
          <p:cNvGrpSpPr/>
          <p:nvPr/>
        </p:nvGrpSpPr>
        <p:grpSpPr>
          <a:xfrm>
            <a:off x="1146175" y="0"/>
            <a:ext cx="7369175" cy="6981917"/>
            <a:chOff x="1805" y="-51"/>
            <a:chExt cx="11930" cy="11562"/>
          </a:xfrm>
        </p:grpSpPr>
        <p:grpSp>
          <p:nvGrpSpPr>
            <p:cNvPr id="6" name="object 4"/>
            <p:cNvGrpSpPr/>
            <p:nvPr/>
          </p:nvGrpSpPr>
          <p:grpSpPr>
            <a:xfrm>
              <a:off x="6185" y="4389"/>
              <a:ext cx="3200" cy="2940"/>
              <a:chOff x="4064000" y="3124200"/>
              <a:chExt cx="2032000" cy="1866900"/>
            </a:xfrm>
          </p:grpSpPr>
          <p:pic>
            <p:nvPicPr>
              <p:cNvPr id="7" name="object 5"/>
              <p:cNvPicPr/>
              <p:nvPr/>
            </p:nvPicPr>
            <p:blipFill>
              <a:blip r:embed="rId2" cstate="print"/>
              <a:stretch>
                <a:fillRect/>
              </a:stretch>
            </p:blipFill>
            <p:spPr>
              <a:xfrm>
                <a:off x="4076700" y="3124200"/>
                <a:ext cx="1981200" cy="1866900"/>
              </a:xfrm>
              <a:prstGeom prst="rect">
                <a:avLst/>
              </a:prstGeom>
            </p:spPr>
          </p:pic>
          <p:pic>
            <p:nvPicPr>
              <p:cNvPr id="8" name="object 6"/>
              <p:cNvPicPr/>
              <p:nvPr/>
            </p:nvPicPr>
            <p:blipFill>
              <a:blip r:embed="rId3" cstate="print"/>
              <a:stretch>
                <a:fillRect/>
              </a:stretch>
            </p:blipFill>
            <p:spPr>
              <a:xfrm>
                <a:off x="4064000" y="3441700"/>
                <a:ext cx="2032000" cy="1282700"/>
              </a:xfrm>
              <a:prstGeom prst="rect">
                <a:avLst/>
              </a:prstGeom>
            </p:spPr>
          </p:pic>
          <p:pic>
            <p:nvPicPr>
              <p:cNvPr id="9" name="object 7"/>
              <p:cNvPicPr/>
              <p:nvPr/>
            </p:nvPicPr>
            <p:blipFill>
              <a:blip r:embed="rId4" cstate="print"/>
              <a:stretch>
                <a:fillRect/>
              </a:stretch>
            </p:blipFill>
            <p:spPr>
              <a:xfrm>
                <a:off x="4146550" y="3168650"/>
                <a:ext cx="1841500" cy="1727200"/>
              </a:xfrm>
              <a:prstGeom prst="rect">
                <a:avLst/>
              </a:prstGeom>
            </p:spPr>
          </p:pic>
          <p:sp>
            <p:nvSpPr>
              <p:cNvPr id="10" name="object 8"/>
              <p:cNvSpPr/>
              <p:nvPr/>
            </p:nvSpPr>
            <p:spPr>
              <a:xfrm>
                <a:off x="4146550" y="3168649"/>
                <a:ext cx="1841500" cy="1727200"/>
              </a:xfrm>
              <a:custGeom>
                <a:avLst/>
                <a:gdLst/>
                <a:ahLst/>
                <a:cxnLst/>
                <a:rect l="l" t="t" r="r" b="b"/>
                <a:pathLst>
                  <a:path w="1841500" h="1727200">
                    <a:moveTo>
                      <a:pt x="0" y="287873"/>
                    </a:moveTo>
                    <a:lnTo>
                      <a:pt x="3767" y="241178"/>
                    </a:lnTo>
                    <a:lnTo>
                      <a:pt x="14675" y="196883"/>
                    </a:lnTo>
                    <a:lnTo>
                      <a:pt x="32131" y="155578"/>
                    </a:lnTo>
                    <a:lnTo>
                      <a:pt x="55542" y="117859"/>
                    </a:lnTo>
                    <a:lnTo>
                      <a:pt x="84316" y="84316"/>
                    </a:lnTo>
                    <a:lnTo>
                      <a:pt x="117859" y="55542"/>
                    </a:lnTo>
                    <a:lnTo>
                      <a:pt x="155578" y="32131"/>
                    </a:lnTo>
                    <a:lnTo>
                      <a:pt x="196882" y="14675"/>
                    </a:lnTo>
                    <a:lnTo>
                      <a:pt x="241178" y="3767"/>
                    </a:lnTo>
                    <a:lnTo>
                      <a:pt x="287873" y="0"/>
                    </a:lnTo>
                    <a:lnTo>
                      <a:pt x="1553626" y="0"/>
                    </a:lnTo>
                    <a:lnTo>
                      <a:pt x="1600321" y="3767"/>
                    </a:lnTo>
                    <a:lnTo>
                      <a:pt x="1644617" y="14675"/>
                    </a:lnTo>
                    <a:lnTo>
                      <a:pt x="1685921" y="32131"/>
                    </a:lnTo>
                    <a:lnTo>
                      <a:pt x="1723641" y="55542"/>
                    </a:lnTo>
                    <a:lnTo>
                      <a:pt x="1757184" y="84316"/>
                    </a:lnTo>
                    <a:lnTo>
                      <a:pt x="1785957" y="117859"/>
                    </a:lnTo>
                    <a:lnTo>
                      <a:pt x="1809368" y="155578"/>
                    </a:lnTo>
                    <a:lnTo>
                      <a:pt x="1826824" y="196883"/>
                    </a:lnTo>
                    <a:lnTo>
                      <a:pt x="1837732" y="241178"/>
                    </a:lnTo>
                    <a:lnTo>
                      <a:pt x="1841500" y="287873"/>
                    </a:lnTo>
                    <a:lnTo>
                      <a:pt x="1841500" y="1439326"/>
                    </a:lnTo>
                    <a:lnTo>
                      <a:pt x="1837732" y="1486021"/>
                    </a:lnTo>
                    <a:lnTo>
                      <a:pt x="1826824" y="1530316"/>
                    </a:lnTo>
                    <a:lnTo>
                      <a:pt x="1809368" y="1571621"/>
                    </a:lnTo>
                    <a:lnTo>
                      <a:pt x="1785957" y="1609341"/>
                    </a:lnTo>
                    <a:lnTo>
                      <a:pt x="1757184" y="1642884"/>
                    </a:lnTo>
                    <a:lnTo>
                      <a:pt x="1723641" y="1671657"/>
                    </a:lnTo>
                    <a:lnTo>
                      <a:pt x="1685921" y="1695068"/>
                    </a:lnTo>
                    <a:lnTo>
                      <a:pt x="1644617" y="1712524"/>
                    </a:lnTo>
                    <a:lnTo>
                      <a:pt x="1600321" y="1723432"/>
                    </a:lnTo>
                    <a:lnTo>
                      <a:pt x="1553626" y="1727200"/>
                    </a:lnTo>
                    <a:lnTo>
                      <a:pt x="287873" y="1727200"/>
                    </a:lnTo>
                    <a:lnTo>
                      <a:pt x="241178" y="1723432"/>
                    </a:lnTo>
                    <a:lnTo>
                      <a:pt x="196882" y="1712524"/>
                    </a:lnTo>
                    <a:lnTo>
                      <a:pt x="155578" y="1695068"/>
                    </a:lnTo>
                    <a:lnTo>
                      <a:pt x="117859" y="1671657"/>
                    </a:lnTo>
                    <a:lnTo>
                      <a:pt x="84316" y="1642884"/>
                    </a:lnTo>
                    <a:lnTo>
                      <a:pt x="55542" y="1609341"/>
                    </a:lnTo>
                    <a:lnTo>
                      <a:pt x="32131" y="1571621"/>
                    </a:lnTo>
                    <a:lnTo>
                      <a:pt x="14675" y="1530316"/>
                    </a:lnTo>
                    <a:lnTo>
                      <a:pt x="3767" y="1486021"/>
                    </a:lnTo>
                    <a:lnTo>
                      <a:pt x="0" y="1439326"/>
                    </a:lnTo>
                    <a:lnTo>
                      <a:pt x="0" y="287873"/>
                    </a:lnTo>
                    <a:close/>
                  </a:path>
                </a:pathLst>
              </a:custGeom>
              <a:ln w="12700">
                <a:solidFill>
                  <a:srgbClr val="000000"/>
                </a:solidFill>
              </a:ln>
            </p:spPr>
            <p:txBody>
              <a:bodyPr wrap="square" lIns="0" tIns="0" rIns="0" bIns="0" rtlCol="0"/>
              <a:lstStyle/>
              <a:p>
                <a:endParaRPr/>
              </a:p>
            </p:txBody>
          </p:sp>
        </p:grpSp>
        <p:sp>
          <p:nvSpPr>
            <p:cNvPr id="11" name="object 9"/>
            <p:cNvSpPr txBox="1"/>
            <p:nvPr/>
          </p:nvSpPr>
          <p:spPr>
            <a:xfrm>
              <a:off x="6524" y="5037"/>
              <a:ext cx="2680" cy="1541"/>
            </a:xfrm>
            <a:prstGeom prst="rect">
              <a:avLst/>
            </a:prstGeom>
          </p:spPr>
          <p:txBody>
            <a:bodyPr vert="horz" wrap="square" lIns="0" tIns="45720" rIns="0" bIns="0" rtlCol="0">
              <a:spAutoFit/>
            </a:bodyPr>
            <a:lstStyle/>
            <a:p>
              <a:pPr marL="12700" marR="5080" indent="17780" algn="ctr">
                <a:lnSpc>
                  <a:spcPts val="2300"/>
                </a:lnSpc>
                <a:spcBef>
                  <a:spcPts val="360"/>
                </a:spcBef>
              </a:pPr>
              <a:r>
                <a:rPr sz="2100" u="sng" spc="-5" dirty="0">
                  <a:uFill>
                    <a:solidFill>
                      <a:srgbClr val="000000"/>
                    </a:solidFill>
                  </a:uFill>
                  <a:latin typeface="Calibri" panose="020F0502020204030204"/>
                  <a:cs typeface="Calibri" panose="020F0502020204030204"/>
                </a:rPr>
                <a:t>Image </a:t>
              </a:r>
              <a:r>
                <a:rPr sz="2100" spc="-5" dirty="0">
                  <a:latin typeface="Calibri" panose="020F0502020204030204"/>
                  <a:cs typeface="Calibri" panose="020F0502020204030204"/>
                </a:rPr>
                <a:t> </a:t>
              </a:r>
              <a:r>
                <a:rPr sz="2100" u="sng" spc="35" dirty="0">
                  <a:uFill>
                    <a:solidFill>
                      <a:srgbClr val="000000"/>
                    </a:solidFill>
                  </a:uFill>
                  <a:latin typeface="Calibri" panose="020F0502020204030204"/>
                  <a:cs typeface="Calibri" panose="020F0502020204030204"/>
                </a:rPr>
                <a:t>S</a:t>
              </a:r>
              <a:r>
                <a:rPr sz="2100" u="sng" spc="-50" dirty="0">
                  <a:uFill>
                    <a:solidFill>
                      <a:srgbClr val="000000"/>
                    </a:solidFill>
                  </a:uFill>
                  <a:latin typeface="Calibri" panose="020F0502020204030204"/>
                  <a:cs typeface="Calibri" panose="020F0502020204030204"/>
                </a:rPr>
                <a:t>e</a:t>
              </a:r>
              <a:r>
                <a:rPr sz="2100" u="sng" spc="10" dirty="0">
                  <a:uFill>
                    <a:solidFill>
                      <a:srgbClr val="000000"/>
                    </a:solidFill>
                  </a:uFill>
                  <a:latin typeface="Calibri" panose="020F0502020204030204"/>
                  <a:cs typeface="Calibri" panose="020F0502020204030204"/>
                </a:rPr>
                <a:t>g</a:t>
              </a:r>
              <a:r>
                <a:rPr sz="2100" u="sng" spc="20" dirty="0">
                  <a:uFill>
                    <a:solidFill>
                      <a:srgbClr val="000000"/>
                    </a:solidFill>
                  </a:uFill>
                  <a:latin typeface="Calibri" panose="020F0502020204030204"/>
                  <a:cs typeface="Calibri" panose="020F0502020204030204"/>
                </a:rPr>
                <a:t>m</a:t>
              </a:r>
              <a:r>
                <a:rPr sz="2100" u="sng" spc="-45" dirty="0">
                  <a:uFill>
                    <a:solidFill>
                      <a:srgbClr val="000000"/>
                    </a:solidFill>
                  </a:uFill>
                  <a:latin typeface="Calibri" panose="020F0502020204030204"/>
                  <a:cs typeface="Calibri" panose="020F0502020204030204"/>
                </a:rPr>
                <a:t>e</a:t>
              </a:r>
              <a:r>
                <a:rPr sz="2100" u="sng" spc="-5" dirty="0">
                  <a:uFill>
                    <a:solidFill>
                      <a:srgbClr val="000000"/>
                    </a:solidFill>
                  </a:uFill>
                  <a:latin typeface="Calibri" panose="020F0502020204030204"/>
                  <a:cs typeface="Calibri" panose="020F0502020204030204"/>
                </a:rPr>
                <a:t>nt</a:t>
              </a:r>
              <a:r>
                <a:rPr sz="2100" u="sng" spc="-10" dirty="0">
                  <a:uFill>
                    <a:solidFill>
                      <a:srgbClr val="000000"/>
                    </a:solidFill>
                  </a:uFill>
                  <a:latin typeface="Calibri" panose="020F0502020204030204"/>
                  <a:cs typeface="Calibri" panose="020F0502020204030204"/>
                </a:rPr>
                <a:t>a</a:t>
              </a:r>
              <a:r>
                <a:rPr sz="2100" u="sng" spc="-5" dirty="0">
                  <a:uFill>
                    <a:solidFill>
                      <a:srgbClr val="000000"/>
                    </a:solidFill>
                  </a:uFill>
                  <a:latin typeface="Calibri" panose="020F0502020204030204"/>
                  <a:cs typeface="Calibri" panose="020F0502020204030204"/>
                </a:rPr>
                <a:t>t</a:t>
              </a:r>
              <a:r>
                <a:rPr sz="2100" u="sng" spc="15" dirty="0">
                  <a:uFill>
                    <a:solidFill>
                      <a:srgbClr val="000000"/>
                    </a:solidFill>
                  </a:uFill>
                  <a:latin typeface="Calibri" panose="020F0502020204030204"/>
                  <a:cs typeface="Calibri" panose="020F0502020204030204"/>
                </a:rPr>
                <a:t>i</a:t>
              </a:r>
              <a:r>
                <a:rPr sz="2100" u="sng" spc="-10" dirty="0">
                  <a:uFill>
                    <a:solidFill>
                      <a:srgbClr val="000000"/>
                    </a:solidFill>
                  </a:uFill>
                  <a:latin typeface="Calibri" panose="020F0502020204030204"/>
                  <a:cs typeface="Calibri" panose="020F0502020204030204"/>
                </a:rPr>
                <a:t>o</a:t>
              </a:r>
              <a:r>
                <a:rPr sz="2100" u="sng" dirty="0">
                  <a:uFill>
                    <a:solidFill>
                      <a:srgbClr val="000000"/>
                    </a:solidFill>
                  </a:uFill>
                  <a:latin typeface="Calibri" panose="020F0502020204030204"/>
                  <a:cs typeface="Calibri" panose="020F0502020204030204"/>
                </a:rPr>
                <a:t>n </a:t>
              </a:r>
              <a:r>
                <a:rPr sz="2100" dirty="0">
                  <a:latin typeface="Calibri" panose="020F0502020204030204"/>
                  <a:cs typeface="Calibri" panose="020F0502020204030204"/>
                </a:rPr>
                <a:t> </a:t>
              </a:r>
              <a:r>
                <a:rPr sz="2100" u="sng" spc="-15" dirty="0">
                  <a:uFill>
                    <a:solidFill>
                      <a:srgbClr val="000000"/>
                    </a:solidFill>
                  </a:uFill>
                  <a:latin typeface="Calibri" panose="020F0502020204030204"/>
                  <a:cs typeface="Calibri" panose="020F0502020204030204"/>
                </a:rPr>
                <a:t>Methods</a:t>
              </a:r>
              <a:endParaRPr sz="2100">
                <a:latin typeface="Calibri" panose="020F0502020204030204"/>
                <a:cs typeface="Calibri" panose="020F0502020204030204"/>
              </a:endParaRPr>
            </a:p>
          </p:txBody>
        </p:sp>
        <p:grpSp>
          <p:nvGrpSpPr>
            <p:cNvPr id="12" name="object 10"/>
            <p:cNvGrpSpPr/>
            <p:nvPr/>
          </p:nvGrpSpPr>
          <p:grpSpPr>
            <a:xfrm>
              <a:off x="6145" y="-51"/>
              <a:ext cx="7580" cy="8420"/>
              <a:chOff x="4038600" y="304800"/>
              <a:chExt cx="4813300" cy="5346700"/>
            </a:xfrm>
          </p:grpSpPr>
          <p:sp>
            <p:nvSpPr>
              <p:cNvPr id="13" name="object 11"/>
              <p:cNvSpPr/>
              <p:nvPr/>
            </p:nvSpPr>
            <p:spPr>
              <a:xfrm>
                <a:off x="5060950" y="2069103"/>
                <a:ext cx="0" cy="1099820"/>
              </a:xfrm>
              <a:custGeom>
                <a:avLst/>
                <a:gdLst/>
                <a:ahLst/>
                <a:cxnLst/>
                <a:rect l="l" t="t" r="r" b="b"/>
                <a:pathLst>
                  <a:path h="1099820">
                    <a:moveTo>
                      <a:pt x="0" y="1099546"/>
                    </a:moveTo>
                    <a:lnTo>
                      <a:pt x="0" y="0"/>
                    </a:lnTo>
                  </a:path>
                </a:pathLst>
              </a:custGeom>
              <a:ln w="38100">
                <a:solidFill>
                  <a:srgbClr val="000000"/>
                </a:solidFill>
              </a:ln>
            </p:spPr>
            <p:txBody>
              <a:bodyPr wrap="square" lIns="0" tIns="0" rIns="0" bIns="0" rtlCol="0"/>
              <a:lstStyle/>
              <a:p>
                <a:endParaRPr/>
              </a:p>
            </p:txBody>
          </p:sp>
          <p:pic>
            <p:nvPicPr>
              <p:cNvPr id="14" name="object 12"/>
              <p:cNvPicPr/>
              <p:nvPr/>
            </p:nvPicPr>
            <p:blipFill>
              <a:blip r:embed="rId5" cstate="print"/>
              <a:stretch>
                <a:fillRect/>
              </a:stretch>
            </p:blipFill>
            <p:spPr>
              <a:xfrm>
                <a:off x="4038600" y="304800"/>
                <a:ext cx="2057400" cy="1866900"/>
              </a:xfrm>
              <a:prstGeom prst="rect">
                <a:avLst/>
              </a:prstGeom>
            </p:spPr>
          </p:pic>
          <p:pic>
            <p:nvPicPr>
              <p:cNvPr id="15" name="object 13"/>
              <p:cNvPicPr/>
              <p:nvPr/>
            </p:nvPicPr>
            <p:blipFill>
              <a:blip r:embed="rId6" cstate="print"/>
              <a:stretch>
                <a:fillRect/>
              </a:stretch>
            </p:blipFill>
            <p:spPr>
              <a:xfrm>
                <a:off x="4051300" y="876300"/>
                <a:ext cx="2006600" cy="749300"/>
              </a:xfrm>
              <a:prstGeom prst="rect">
                <a:avLst/>
              </a:prstGeom>
            </p:spPr>
          </p:pic>
          <p:pic>
            <p:nvPicPr>
              <p:cNvPr id="16" name="object 14"/>
              <p:cNvPicPr/>
              <p:nvPr/>
            </p:nvPicPr>
            <p:blipFill>
              <a:blip r:embed="rId7" cstate="print"/>
              <a:stretch>
                <a:fillRect/>
              </a:stretch>
            </p:blipFill>
            <p:spPr>
              <a:xfrm>
                <a:off x="4108450" y="349249"/>
                <a:ext cx="1917700" cy="1727200"/>
              </a:xfrm>
              <a:prstGeom prst="rect">
                <a:avLst/>
              </a:prstGeom>
            </p:spPr>
          </p:pic>
          <p:sp>
            <p:nvSpPr>
              <p:cNvPr id="17" name="object 15"/>
              <p:cNvSpPr/>
              <p:nvPr/>
            </p:nvSpPr>
            <p:spPr>
              <a:xfrm>
                <a:off x="4108450" y="349249"/>
                <a:ext cx="1917700" cy="1727200"/>
              </a:xfrm>
              <a:custGeom>
                <a:avLst/>
                <a:gdLst/>
                <a:ahLst/>
                <a:cxnLst/>
                <a:rect l="l" t="t" r="r" b="b"/>
                <a:pathLst>
                  <a:path w="1917700" h="1727200">
                    <a:moveTo>
                      <a:pt x="0" y="287873"/>
                    </a:moveTo>
                    <a:lnTo>
                      <a:pt x="3767" y="241178"/>
                    </a:lnTo>
                    <a:lnTo>
                      <a:pt x="14675" y="196882"/>
                    </a:lnTo>
                    <a:lnTo>
                      <a:pt x="32131" y="155578"/>
                    </a:lnTo>
                    <a:lnTo>
                      <a:pt x="55542" y="117858"/>
                    </a:lnTo>
                    <a:lnTo>
                      <a:pt x="84316" y="84316"/>
                    </a:lnTo>
                    <a:lnTo>
                      <a:pt x="117859" y="55542"/>
                    </a:lnTo>
                    <a:lnTo>
                      <a:pt x="155578" y="32131"/>
                    </a:lnTo>
                    <a:lnTo>
                      <a:pt x="196883" y="14675"/>
                    </a:lnTo>
                    <a:lnTo>
                      <a:pt x="241178" y="3767"/>
                    </a:lnTo>
                    <a:lnTo>
                      <a:pt x="287873" y="0"/>
                    </a:lnTo>
                    <a:lnTo>
                      <a:pt x="1629827" y="0"/>
                    </a:lnTo>
                    <a:lnTo>
                      <a:pt x="1676521" y="3767"/>
                    </a:lnTo>
                    <a:lnTo>
                      <a:pt x="1720817" y="14675"/>
                    </a:lnTo>
                    <a:lnTo>
                      <a:pt x="1762121" y="32131"/>
                    </a:lnTo>
                    <a:lnTo>
                      <a:pt x="1799841" y="55542"/>
                    </a:lnTo>
                    <a:lnTo>
                      <a:pt x="1833384" y="84316"/>
                    </a:lnTo>
                    <a:lnTo>
                      <a:pt x="1862157" y="117858"/>
                    </a:lnTo>
                    <a:lnTo>
                      <a:pt x="1885568" y="155578"/>
                    </a:lnTo>
                    <a:lnTo>
                      <a:pt x="1903024" y="196882"/>
                    </a:lnTo>
                    <a:lnTo>
                      <a:pt x="1913932" y="241178"/>
                    </a:lnTo>
                    <a:lnTo>
                      <a:pt x="1917700" y="287873"/>
                    </a:lnTo>
                    <a:lnTo>
                      <a:pt x="1917700" y="1439327"/>
                    </a:lnTo>
                    <a:lnTo>
                      <a:pt x="1913932" y="1486021"/>
                    </a:lnTo>
                    <a:lnTo>
                      <a:pt x="1903024" y="1530317"/>
                    </a:lnTo>
                    <a:lnTo>
                      <a:pt x="1885568" y="1571621"/>
                    </a:lnTo>
                    <a:lnTo>
                      <a:pt x="1862157" y="1609341"/>
                    </a:lnTo>
                    <a:lnTo>
                      <a:pt x="1833384" y="1642884"/>
                    </a:lnTo>
                    <a:lnTo>
                      <a:pt x="1799841" y="1671657"/>
                    </a:lnTo>
                    <a:lnTo>
                      <a:pt x="1762121" y="1695068"/>
                    </a:lnTo>
                    <a:lnTo>
                      <a:pt x="1720817" y="1712524"/>
                    </a:lnTo>
                    <a:lnTo>
                      <a:pt x="1676521" y="1723432"/>
                    </a:lnTo>
                    <a:lnTo>
                      <a:pt x="1629827" y="1727200"/>
                    </a:lnTo>
                    <a:lnTo>
                      <a:pt x="287873" y="1727200"/>
                    </a:lnTo>
                    <a:lnTo>
                      <a:pt x="241178" y="1723432"/>
                    </a:lnTo>
                    <a:lnTo>
                      <a:pt x="196883" y="1712524"/>
                    </a:lnTo>
                    <a:lnTo>
                      <a:pt x="155578" y="1695068"/>
                    </a:lnTo>
                    <a:lnTo>
                      <a:pt x="117859" y="1671657"/>
                    </a:lnTo>
                    <a:lnTo>
                      <a:pt x="84316" y="1642884"/>
                    </a:lnTo>
                    <a:lnTo>
                      <a:pt x="55542" y="1609341"/>
                    </a:lnTo>
                    <a:lnTo>
                      <a:pt x="32131" y="1571621"/>
                    </a:lnTo>
                    <a:lnTo>
                      <a:pt x="14675" y="1530317"/>
                    </a:lnTo>
                    <a:lnTo>
                      <a:pt x="3767" y="1486021"/>
                    </a:lnTo>
                    <a:lnTo>
                      <a:pt x="0" y="1439327"/>
                    </a:lnTo>
                    <a:lnTo>
                      <a:pt x="0" y="287873"/>
                    </a:lnTo>
                    <a:close/>
                  </a:path>
                </a:pathLst>
              </a:custGeom>
              <a:ln w="12700">
                <a:solidFill>
                  <a:srgbClr val="000000"/>
                </a:solidFill>
              </a:ln>
            </p:spPr>
            <p:txBody>
              <a:bodyPr wrap="square" lIns="0" tIns="0" rIns="0" bIns="0" rtlCol="0"/>
              <a:lstStyle/>
              <a:p>
                <a:endParaRPr/>
              </a:p>
            </p:txBody>
          </p:sp>
          <p:sp>
            <p:nvSpPr>
              <p:cNvPr id="18" name="object 16"/>
              <p:cNvSpPr/>
              <p:nvPr/>
            </p:nvSpPr>
            <p:spPr>
              <a:xfrm>
                <a:off x="5980450" y="3038304"/>
                <a:ext cx="325755" cy="259715"/>
              </a:xfrm>
              <a:custGeom>
                <a:avLst/>
                <a:gdLst/>
                <a:ahLst/>
                <a:cxnLst/>
                <a:rect l="l" t="t" r="r" b="b"/>
                <a:pathLst>
                  <a:path w="325754" h="259714">
                    <a:moveTo>
                      <a:pt x="0" y="259567"/>
                    </a:moveTo>
                    <a:lnTo>
                      <a:pt x="325487" y="0"/>
                    </a:lnTo>
                  </a:path>
                </a:pathLst>
              </a:custGeom>
              <a:ln w="40428">
                <a:solidFill>
                  <a:srgbClr val="000000"/>
                </a:solidFill>
              </a:ln>
            </p:spPr>
            <p:txBody>
              <a:bodyPr wrap="square" lIns="0" tIns="0" rIns="0" bIns="0" rtlCol="0"/>
              <a:lstStyle/>
              <a:p>
                <a:endParaRPr/>
              </a:p>
            </p:txBody>
          </p:sp>
          <p:pic>
            <p:nvPicPr>
              <p:cNvPr id="19" name="object 17"/>
              <p:cNvPicPr/>
              <p:nvPr/>
            </p:nvPicPr>
            <p:blipFill>
              <a:blip r:embed="rId8" cstate="print"/>
              <a:stretch>
                <a:fillRect/>
              </a:stretch>
            </p:blipFill>
            <p:spPr>
              <a:xfrm>
                <a:off x="6248400" y="1371600"/>
                <a:ext cx="2057400" cy="1866900"/>
              </a:xfrm>
              <a:prstGeom prst="rect">
                <a:avLst/>
              </a:prstGeom>
            </p:spPr>
          </p:pic>
          <p:pic>
            <p:nvPicPr>
              <p:cNvPr id="20" name="object 18"/>
              <p:cNvPicPr/>
              <p:nvPr/>
            </p:nvPicPr>
            <p:blipFill>
              <a:blip r:embed="rId9" cstate="print"/>
              <a:stretch>
                <a:fillRect/>
              </a:stretch>
            </p:blipFill>
            <p:spPr>
              <a:xfrm>
                <a:off x="6223000" y="1447800"/>
                <a:ext cx="2146300" cy="1727200"/>
              </a:xfrm>
              <a:prstGeom prst="rect">
                <a:avLst/>
              </a:prstGeom>
            </p:spPr>
          </p:pic>
          <p:pic>
            <p:nvPicPr>
              <p:cNvPr id="21" name="object 19"/>
              <p:cNvPicPr/>
              <p:nvPr/>
            </p:nvPicPr>
            <p:blipFill>
              <a:blip r:embed="rId10" cstate="print"/>
              <a:stretch>
                <a:fillRect/>
              </a:stretch>
            </p:blipFill>
            <p:spPr>
              <a:xfrm>
                <a:off x="6318250" y="1416049"/>
                <a:ext cx="1917700" cy="1727200"/>
              </a:xfrm>
              <a:prstGeom prst="rect">
                <a:avLst/>
              </a:prstGeom>
            </p:spPr>
          </p:pic>
          <p:sp>
            <p:nvSpPr>
              <p:cNvPr id="22" name="object 20"/>
              <p:cNvSpPr/>
              <p:nvPr/>
            </p:nvSpPr>
            <p:spPr>
              <a:xfrm>
                <a:off x="6318250" y="1416049"/>
                <a:ext cx="1917700" cy="1727200"/>
              </a:xfrm>
              <a:custGeom>
                <a:avLst/>
                <a:gdLst/>
                <a:ahLst/>
                <a:cxnLst/>
                <a:rect l="l" t="t" r="r" b="b"/>
                <a:pathLst>
                  <a:path w="1917700" h="1727200">
                    <a:moveTo>
                      <a:pt x="0" y="287873"/>
                    </a:moveTo>
                    <a:lnTo>
                      <a:pt x="3767" y="241178"/>
                    </a:lnTo>
                    <a:lnTo>
                      <a:pt x="14675" y="196883"/>
                    </a:lnTo>
                    <a:lnTo>
                      <a:pt x="32131" y="155578"/>
                    </a:lnTo>
                    <a:lnTo>
                      <a:pt x="55542" y="117859"/>
                    </a:lnTo>
                    <a:lnTo>
                      <a:pt x="84316" y="84316"/>
                    </a:lnTo>
                    <a:lnTo>
                      <a:pt x="117858" y="55542"/>
                    </a:lnTo>
                    <a:lnTo>
                      <a:pt x="155578" y="32131"/>
                    </a:lnTo>
                    <a:lnTo>
                      <a:pt x="196882" y="14675"/>
                    </a:lnTo>
                    <a:lnTo>
                      <a:pt x="241178" y="3767"/>
                    </a:lnTo>
                    <a:lnTo>
                      <a:pt x="287872" y="0"/>
                    </a:lnTo>
                    <a:lnTo>
                      <a:pt x="1629826" y="0"/>
                    </a:lnTo>
                    <a:lnTo>
                      <a:pt x="1676520" y="3767"/>
                    </a:lnTo>
                    <a:lnTo>
                      <a:pt x="1720816" y="14675"/>
                    </a:lnTo>
                    <a:lnTo>
                      <a:pt x="1762120" y="32131"/>
                    </a:lnTo>
                    <a:lnTo>
                      <a:pt x="1799840" y="55542"/>
                    </a:lnTo>
                    <a:lnTo>
                      <a:pt x="1833383" y="84316"/>
                    </a:lnTo>
                    <a:lnTo>
                      <a:pt x="1862157" y="117859"/>
                    </a:lnTo>
                    <a:lnTo>
                      <a:pt x="1885568" y="155578"/>
                    </a:lnTo>
                    <a:lnTo>
                      <a:pt x="1903024" y="196883"/>
                    </a:lnTo>
                    <a:lnTo>
                      <a:pt x="1913932" y="241178"/>
                    </a:lnTo>
                    <a:lnTo>
                      <a:pt x="1917700" y="287873"/>
                    </a:lnTo>
                    <a:lnTo>
                      <a:pt x="1917700" y="1439327"/>
                    </a:lnTo>
                    <a:lnTo>
                      <a:pt x="1913932" y="1486022"/>
                    </a:lnTo>
                    <a:lnTo>
                      <a:pt x="1903024" y="1530317"/>
                    </a:lnTo>
                    <a:lnTo>
                      <a:pt x="1885568" y="1571621"/>
                    </a:lnTo>
                    <a:lnTo>
                      <a:pt x="1862157" y="1609341"/>
                    </a:lnTo>
                    <a:lnTo>
                      <a:pt x="1833383" y="1642884"/>
                    </a:lnTo>
                    <a:lnTo>
                      <a:pt x="1799840" y="1671657"/>
                    </a:lnTo>
                    <a:lnTo>
                      <a:pt x="1762120" y="1695068"/>
                    </a:lnTo>
                    <a:lnTo>
                      <a:pt x="1720816" y="1712524"/>
                    </a:lnTo>
                    <a:lnTo>
                      <a:pt x="1676520" y="1723432"/>
                    </a:lnTo>
                    <a:lnTo>
                      <a:pt x="1629826" y="1727200"/>
                    </a:lnTo>
                    <a:lnTo>
                      <a:pt x="287872" y="1727200"/>
                    </a:lnTo>
                    <a:lnTo>
                      <a:pt x="241178" y="1723432"/>
                    </a:lnTo>
                    <a:lnTo>
                      <a:pt x="196882" y="1712524"/>
                    </a:lnTo>
                    <a:lnTo>
                      <a:pt x="155578" y="1695068"/>
                    </a:lnTo>
                    <a:lnTo>
                      <a:pt x="117858" y="1671657"/>
                    </a:lnTo>
                    <a:lnTo>
                      <a:pt x="84316" y="1642884"/>
                    </a:lnTo>
                    <a:lnTo>
                      <a:pt x="55542" y="1609341"/>
                    </a:lnTo>
                    <a:lnTo>
                      <a:pt x="32131" y="1571621"/>
                    </a:lnTo>
                    <a:lnTo>
                      <a:pt x="14675" y="1530317"/>
                    </a:lnTo>
                    <a:lnTo>
                      <a:pt x="3767" y="1486022"/>
                    </a:lnTo>
                    <a:lnTo>
                      <a:pt x="0" y="1439327"/>
                    </a:lnTo>
                    <a:lnTo>
                      <a:pt x="0" y="287873"/>
                    </a:lnTo>
                    <a:close/>
                  </a:path>
                </a:pathLst>
              </a:custGeom>
              <a:ln w="12700">
                <a:solidFill>
                  <a:srgbClr val="000000"/>
                </a:solidFill>
              </a:ln>
            </p:spPr>
            <p:txBody>
              <a:bodyPr wrap="square" lIns="0" tIns="0" rIns="0" bIns="0" rtlCol="0"/>
              <a:lstStyle/>
              <a:p>
                <a:endParaRPr/>
              </a:p>
            </p:txBody>
          </p:sp>
          <p:sp>
            <p:nvSpPr>
              <p:cNvPr id="23" name="object 21"/>
              <p:cNvSpPr/>
              <p:nvPr/>
            </p:nvSpPr>
            <p:spPr>
              <a:xfrm>
                <a:off x="5980451" y="4241063"/>
                <a:ext cx="871219" cy="198755"/>
              </a:xfrm>
              <a:custGeom>
                <a:avLst/>
                <a:gdLst/>
                <a:ahLst/>
                <a:cxnLst/>
                <a:rect l="l" t="t" r="r" b="b"/>
                <a:pathLst>
                  <a:path w="871220" h="198754">
                    <a:moveTo>
                      <a:pt x="0" y="0"/>
                    </a:moveTo>
                    <a:lnTo>
                      <a:pt x="870803" y="198755"/>
                    </a:lnTo>
                  </a:path>
                </a:pathLst>
              </a:custGeom>
              <a:ln w="40428">
                <a:solidFill>
                  <a:srgbClr val="000000"/>
                </a:solidFill>
              </a:ln>
            </p:spPr>
            <p:txBody>
              <a:bodyPr wrap="square" lIns="0" tIns="0" rIns="0" bIns="0" rtlCol="0"/>
              <a:lstStyle/>
              <a:p>
                <a:endParaRPr/>
              </a:p>
            </p:txBody>
          </p:sp>
          <p:pic>
            <p:nvPicPr>
              <p:cNvPr id="24" name="object 22"/>
              <p:cNvPicPr/>
              <p:nvPr/>
            </p:nvPicPr>
            <p:blipFill>
              <a:blip r:embed="rId11" cstate="print"/>
              <a:stretch>
                <a:fillRect/>
              </a:stretch>
            </p:blipFill>
            <p:spPr>
              <a:xfrm>
                <a:off x="6781800" y="3759200"/>
                <a:ext cx="2070100" cy="1866900"/>
              </a:xfrm>
              <a:prstGeom prst="rect">
                <a:avLst/>
              </a:prstGeom>
            </p:spPr>
          </p:pic>
          <p:pic>
            <p:nvPicPr>
              <p:cNvPr id="25" name="object 23"/>
              <p:cNvPicPr/>
              <p:nvPr/>
            </p:nvPicPr>
            <p:blipFill>
              <a:blip r:embed="rId12" cstate="print"/>
              <a:stretch>
                <a:fillRect/>
              </a:stretch>
            </p:blipFill>
            <p:spPr>
              <a:xfrm>
                <a:off x="6908800" y="3771900"/>
                <a:ext cx="1905000" cy="1879600"/>
              </a:xfrm>
              <a:prstGeom prst="rect">
                <a:avLst/>
              </a:prstGeom>
            </p:spPr>
          </p:pic>
          <p:pic>
            <p:nvPicPr>
              <p:cNvPr id="26" name="object 24"/>
              <p:cNvPicPr/>
              <p:nvPr/>
            </p:nvPicPr>
            <p:blipFill>
              <a:blip r:embed="rId13" cstate="print"/>
              <a:stretch>
                <a:fillRect/>
              </a:stretch>
            </p:blipFill>
            <p:spPr>
              <a:xfrm>
                <a:off x="6851650" y="3803650"/>
                <a:ext cx="1930400" cy="1727200"/>
              </a:xfrm>
              <a:prstGeom prst="rect">
                <a:avLst/>
              </a:prstGeom>
            </p:spPr>
          </p:pic>
          <p:sp>
            <p:nvSpPr>
              <p:cNvPr id="27" name="object 25"/>
              <p:cNvSpPr/>
              <p:nvPr/>
            </p:nvSpPr>
            <p:spPr>
              <a:xfrm>
                <a:off x="6851650" y="3803650"/>
                <a:ext cx="1930400" cy="1727200"/>
              </a:xfrm>
              <a:custGeom>
                <a:avLst/>
                <a:gdLst/>
                <a:ahLst/>
                <a:cxnLst/>
                <a:rect l="l" t="t" r="r" b="b"/>
                <a:pathLst>
                  <a:path w="1930400" h="1727200">
                    <a:moveTo>
                      <a:pt x="0" y="287873"/>
                    </a:moveTo>
                    <a:lnTo>
                      <a:pt x="3767" y="241178"/>
                    </a:lnTo>
                    <a:lnTo>
                      <a:pt x="14675" y="196883"/>
                    </a:lnTo>
                    <a:lnTo>
                      <a:pt x="32131" y="155578"/>
                    </a:lnTo>
                    <a:lnTo>
                      <a:pt x="55542" y="117859"/>
                    </a:lnTo>
                    <a:lnTo>
                      <a:pt x="84316" y="84316"/>
                    </a:lnTo>
                    <a:lnTo>
                      <a:pt x="117858" y="55542"/>
                    </a:lnTo>
                    <a:lnTo>
                      <a:pt x="155578" y="32131"/>
                    </a:lnTo>
                    <a:lnTo>
                      <a:pt x="196882" y="14675"/>
                    </a:lnTo>
                    <a:lnTo>
                      <a:pt x="241178" y="3767"/>
                    </a:lnTo>
                    <a:lnTo>
                      <a:pt x="287873" y="0"/>
                    </a:lnTo>
                    <a:lnTo>
                      <a:pt x="1642526" y="0"/>
                    </a:lnTo>
                    <a:lnTo>
                      <a:pt x="1689221" y="3767"/>
                    </a:lnTo>
                    <a:lnTo>
                      <a:pt x="1733517" y="14675"/>
                    </a:lnTo>
                    <a:lnTo>
                      <a:pt x="1774821" y="32131"/>
                    </a:lnTo>
                    <a:lnTo>
                      <a:pt x="1812541" y="55542"/>
                    </a:lnTo>
                    <a:lnTo>
                      <a:pt x="1846083" y="84316"/>
                    </a:lnTo>
                    <a:lnTo>
                      <a:pt x="1874857" y="117859"/>
                    </a:lnTo>
                    <a:lnTo>
                      <a:pt x="1898268" y="155578"/>
                    </a:lnTo>
                    <a:lnTo>
                      <a:pt x="1915723" y="196883"/>
                    </a:lnTo>
                    <a:lnTo>
                      <a:pt x="1926632" y="241178"/>
                    </a:lnTo>
                    <a:lnTo>
                      <a:pt x="1930399" y="287873"/>
                    </a:lnTo>
                    <a:lnTo>
                      <a:pt x="1930399" y="1439327"/>
                    </a:lnTo>
                    <a:lnTo>
                      <a:pt x="1926632" y="1486021"/>
                    </a:lnTo>
                    <a:lnTo>
                      <a:pt x="1915723" y="1530317"/>
                    </a:lnTo>
                    <a:lnTo>
                      <a:pt x="1898268" y="1571621"/>
                    </a:lnTo>
                    <a:lnTo>
                      <a:pt x="1874857" y="1609341"/>
                    </a:lnTo>
                    <a:lnTo>
                      <a:pt x="1846083" y="1642884"/>
                    </a:lnTo>
                    <a:lnTo>
                      <a:pt x="1812541" y="1671657"/>
                    </a:lnTo>
                    <a:lnTo>
                      <a:pt x="1774821" y="1695068"/>
                    </a:lnTo>
                    <a:lnTo>
                      <a:pt x="1733517" y="1712524"/>
                    </a:lnTo>
                    <a:lnTo>
                      <a:pt x="1689221" y="1723432"/>
                    </a:lnTo>
                    <a:lnTo>
                      <a:pt x="1642526" y="1727200"/>
                    </a:lnTo>
                    <a:lnTo>
                      <a:pt x="287873" y="1727200"/>
                    </a:lnTo>
                    <a:lnTo>
                      <a:pt x="241178" y="1723432"/>
                    </a:lnTo>
                    <a:lnTo>
                      <a:pt x="196882" y="1712524"/>
                    </a:lnTo>
                    <a:lnTo>
                      <a:pt x="155578" y="1695068"/>
                    </a:lnTo>
                    <a:lnTo>
                      <a:pt x="117858" y="1671657"/>
                    </a:lnTo>
                    <a:lnTo>
                      <a:pt x="84316" y="1642884"/>
                    </a:lnTo>
                    <a:lnTo>
                      <a:pt x="55542" y="1609341"/>
                    </a:lnTo>
                    <a:lnTo>
                      <a:pt x="32131" y="1571621"/>
                    </a:lnTo>
                    <a:lnTo>
                      <a:pt x="14675" y="1530317"/>
                    </a:lnTo>
                    <a:lnTo>
                      <a:pt x="3767" y="1486021"/>
                    </a:lnTo>
                    <a:lnTo>
                      <a:pt x="0" y="1439327"/>
                    </a:lnTo>
                    <a:lnTo>
                      <a:pt x="0" y="287873"/>
                    </a:lnTo>
                    <a:close/>
                  </a:path>
                </a:pathLst>
              </a:custGeom>
              <a:ln w="12700">
                <a:solidFill>
                  <a:srgbClr val="000000"/>
                </a:solidFill>
              </a:ln>
            </p:spPr>
            <p:txBody>
              <a:bodyPr wrap="square" lIns="0" tIns="0" rIns="0" bIns="0" rtlCol="0"/>
              <a:lstStyle/>
              <a:p>
                <a:endParaRPr/>
              </a:p>
            </p:txBody>
          </p:sp>
        </p:grpSp>
        <p:sp>
          <p:nvSpPr>
            <p:cNvPr id="28" name="object 26"/>
            <p:cNvSpPr txBox="1"/>
            <p:nvPr/>
          </p:nvSpPr>
          <p:spPr>
            <a:xfrm>
              <a:off x="11049" y="5588"/>
              <a:ext cx="2076" cy="3048"/>
            </a:xfrm>
            <a:prstGeom prst="rect">
              <a:avLst/>
            </a:prstGeom>
          </p:spPr>
          <p:txBody>
            <a:bodyPr vert="horz" wrap="square" lIns="0" tIns="45720" rIns="0" bIns="0" rtlCol="0">
              <a:spAutoFit/>
            </a:bodyPr>
            <a:lstStyle/>
            <a:p>
              <a:pPr marL="12700" marR="5080" algn="ctr">
                <a:lnSpc>
                  <a:spcPts val="2800"/>
                </a:lnSpc>
                <a:spcBef>
                  <a:spcPts val="360"/>
                </a:spcBef>
              </a:pPr>
              <a:r>
                <a:rPr sz="2500" spc="-35" dirty="0">
                  <a:latin typeface="Calibri" panose="020F0502020204030204"/>
                  <a:cs typeface="Calibri" panose="020F0502020204030204"/>
                </a:rPr>
                <a:t>C</a:t>
              </a:r>
              <a:r>
                <a:rPr sz="2500" spc="25" dirty="0">
                  <a:latin typeface="Calibri" panose="020F0502020204030204"/>
                  <a:cs typeface="Calibri" panose="020F0502020204030204"/>
                </a:rPr>
                <a:t>l</a:t>
              </a:r>
              <a:r>
                <a:rPr sz="2500" spc="-15" dirty="0">
                  <a:latin typeface="Calibri" panose="020F0502020204030204"/>
                  <a:cs typeface="Calibri" panose="020F0502020204030204"/>
                </a:rPr>
                <a:t>u</a:t>
              </a:r>
              <a:r>
                <a:rPr sz="2500" spc="20" dirty="0">
                  <a:latin typeface="Calibri" panose="020F0502020204030204"/>
                  <a:cs typeface="Calibri" panose="020F0502020204030204"/>
                </a:rPr>
                <a:t>s</a:t>
              </a:r>
              <a:r>
                <a:rPr sz="2500" spc="-40" dirty="0">
                  <a:latin typeface="Calibri" panose="020F0502020204030204"/>
                  <a:cs typeface="Calibri" panose="020F0502020204030204"/>
                </a:rPr>
                <a:t>t</a:t>
              </a:r>
              <a:r>
                <a:rPr sz="2500" spc="-45" dirty="0">
                  <a:latin typeface="Calibri" panose="020F0502020204030204"/>
                  <a:cs typeface="Calibri" panose="020F0502020204030204"/>
                </a:rPr>
                <a:t>e</a:t>
              </a:r>
              <a:r>
                <a:rPr sz="2500" spc="25" dirty="0">
                  <a:latin typeface="Calibri" panose="020F0502020204030204"/>
                  <a:cs typeface="Calibri" panose="020F0502020204030204"/>
                </a:rPr>
                <a:t>ri</a:t>
              </a:r>
              <a:r>
                <a:rPr sz="2500" spc="-15" dirty="0">
                  <a:latin typeface="Calibri" panose="020F0502020204030204"/>
                  <a:cs typeface="Calibri" panose="020F0502020204030204"/>
                </a:rPr>
                <a:t>n</a:t>
              </a:r>
              <a:r>
                <a:rPr sz="2500" dirty="0">
                  <a:latin typeface="Calibri" panose="020F0502020204030204"/>
                  <a:cs typeface="Calibri" panose="020F0502020204030204"/>
                </a:rPr>
                <a:t>g  </a:t>
              </a:r>
              <a:r>
                <a:rPr sz="2500" spc="-15" dirty="0">
                  <a:latin typeface="Calibri" panose="020F0502020204030204"/>
                  <a:cs typeface="Calibri" panose="020F0502020204030204"/>
                </a:rPr>
                <a:t>(k-means,  mean  </a:t>
              </a:r>
              <a:r>
                <a:rPr sz="2500" spc="-10" dirty="0">
                  <a:latin typeface="Calibri" panose="020F0502020204030204"/>
                  <a:cs typeface="Calibri" panose="020F0502020204030204"/>
                </a:rPr>
                <a:t>shift,..)</a:t>
              </a:r>
              <a:endParaRPr sz="2500">
                <a:latin typeface="Calibri" panose="020F0502020204030204"/>
                <a:cs typeface="Calibri" panose="020F0502020204030204"/>
              </a:endParaRPr>
            </a:p>
          </p:txBody>
        </p:sp>
        <p:grpSp>
          <p:nvGrpSpPr>
            <p:cNvPr id="29" name="object 27"/>
            <p:cNvGrpSpPr/>
            <p:nvPr/>
          </p:nvGrpSpPr>
          <p:grpSpPr>
            <a:xfrm>
              <a:off x="8065" y="7144"/>
              <a:ext cx="3260" cy="4166"/>
              <a:chOff x="5257800" y="4873597"/>
              <a:chExt cx="2070100" cy="2645410"/>
            </a:xfrm>
          </p:grpSpPr>
          <p:sp>
            <p:nvSpPr>
              <p:cNvPr id="30" name="object 28"/>
              <p:cNvSpPr/>
              <p:nvPr/>
            </p:nvSpPr>
            <p:spPr>
              <a:xfrm>
                <a:off x="5476378" y="4893917"/>
                <a:ext cx="394970" cy="820419"/>
              </a:xfrm>
              <a:custGeom>
                <a:avLst/>
                <a:gdLst/>
                <a:ahLst/>
                <a:cxnLst/>
                <a:rect l="l" t="t" r="r" b="b"/>
                <a:pathLst>
                  <a:path w="394970" h="820420">
                    <a:moveTo>
                      <a:pt x="0" y="0"/>
                    </a:moveTo>
                    <a:lnTo>
                      <a:pt x="394831" y="819876"/>
                    </a:lnTo>
                  </a:path>
                </a:pathLst>
              </a:custGeom>
              <a:ln w="40428">
                <a:solidFill>
                  <a:srgbClr val="000000"/>
                </a:solidFill>
              </a:ln>
            </p:spPr>
            <p:txBody>
              <a:bodyPr wrap="square" lIns="0" tIns="0" rIns="0" bIns="0" rtlCol="0"/>
              <a:lstStyle/>
              <a:p>
                <a:endParaRPr/>
              </a:p>
            </p:txBody>
          </p:sp>
          <p:pic>
            <p:nvPicPr>
              <p:cNvPr id="31" name="object 29"/>
              <p:cNvPicPr/>
              <p:nvPr/>
            </p:nvPicPr>
            <p:blipFill>
              <a:blip r:embed="rId14" cstate="print"/>
              <a:stretch>
                <a:fillRect/>
              </a:stretch>
            </p:blipFill>
            <p:spPr>
              <a:xfrm>
                <a:off x="5257800" y="5676900"/>
                <a:ext cx="2070100" cy="1841500"/>
              </a:xfrm>
              <a:prstGeom prst="rect">
                <a:avLst/>
              </a:prstGeom>
            </p:spPr>
          </p:pic>
          <p:pic>
            <p:nvPicPr>
              <p:cNvPr id="32" name="object 30"/>
              <p:cNvPicPr/>
              <p:nvPr/>
            </p:nvPicPr>
            <p:blipFill>
              <a:blip r:embed="rId15" cstate="print"/>
              <a:stretch>
                <a:fillRect/>
              </a:stretch>
            </p:blipFill>
            <p:spPr>
              <a:xfrm>
                <a:off x="5384800" y="5727700"/>
                <a:ext cx="1841500" cy="1778000"/>
              </a:xfrm>
              <a:prstGeom prst="rect">
                <a:avLst/>
              </a:prstGeom>
            </p:spPr>
          </p:pic>
          <p:pic>
            <p:nvPicPr>
              <p:cNvPr id="33" name="object 31"/>
              <p:cNvPicPr/>
              <p:nvPr/>
            </p:nvPicPr>
            <p:blipFill>
              <a:blip r:embed="rId16" cstate="print"/>
              <a:stretch>
                <a:fillRect/>
              </a:stretch>
            </p:blipFill>
            <p:spPr>
              <a:xfrm>
                <a:off x="5327650" y="5721350"/>
                <a:ext cx="1930400" cy="1727200"/>
              </a:xfrm>
              <a:prstGeom prst="rect">
                <a:avLst/>
              </a:prstGeom>
            </p:spPr>
          </p:pic>
          <p:sp>
            <p:nvSpPr>
              <p:cNvPr id="34" name="object 32"/>
              <p:cNvSpPr/>
              <p:nvPr/>
            </p:nvSpPr>
            <p:spPr>
              <a:xfrm>
                <a:off x="5327650" y="5721350"/>
                <a:ext cx="1930400" cy="1727200"/>
              </a:xfrm>
              <a:custGeom>
                <a:avLst/>
                <a:gdLst/>
                <a:ahLst/>
                <a:cxnLst/>
                <a:rect l="l" t="t" r="r" b="b"/>
                <a:pathLst>
                  <a:path w="1930400" h="1727200">
                    <a:moveTo>
                      <a:pt x="0" y="287873"/>
                    </a:moveTo>
                    <a:lnTo>
                      <a:pt x="3767" y="241178"/>
                    </a:lnTo>
                    <a:lnTo>
                      <a:pt x="14675" y="196883"/>
                    </a:lnTo>
                    <a:lnTo>
                      <a:pt x="32131" y="155579"/>
                    </a:lnTo>
                    <a:lnTo>
                      <a:pt x="55542" y="117859"/>
                    </a:lnTo>
                    <a:lnTo>
                      <a:pt x="84316" y="84316"/>
                    </a:lnTo>
                    <a:lnTo>
                      <a:pt x="117858" y="55542"/>
                    </a:lnTo>
                    <a:lnTo>
                      <a:pt x="155578" y="32131"/>
                    </a:lnTo>
                    <a:lnTo>
                      <a:pt x="196882" y="14675"/>
                    </a:lnTo>
                    <a:lnTo>
                      <a:pt x="241178" y="3767"/>
                    </a:lnTo>
                    <a:lnTo>
                      <a:pt x="287873" y="0"/>
                    </a:lnTo>
                    <a:lnTo>
                      <a:pt x="1642526" y="0"/>
                    </a:lnTo>
                    <a:lnTo>
                      <a:pt x="1689221" y="3767"/>
                    </a:lnTo>
                    <a:lnTo>
                      <a:pt x="1733516" y="14675"/>
                    </a:lnTo>
                    <a:lnTo>
                      <a:pt x="1774820" y="32131"/>
                    </a:lnTo>
                    <a:lnTo>
                      <a:pt x="1812540" y="55542"/>
                    </a:lnTo>
                    <a:lnTo>
                      <a:pt x="1846083" y="84316"/>
                    </a:lnTo>
                    <a:lnTo>
                      <a:pt x="1874856" y="117859"/>
                    </a:lnTo>
                    <a:lnTo>
                      <a:pt x="1898267" y="155579"/>
                    </a:lnTo>
                    <a:lnTo>
                      <a:pt x="1915723" y="196883"/>
                    </a:lnTo>
                    <a:lnTo>
                      <a:pt x="1926632" y="241178"/>
                    </a:lnTo>
                    <a:lnTo>
                      <a:pt x="1930399" y="287873"/>
                    </a:lnTo>
                    <a:lnTo>
                      <a:pt x="1930399" y="1439327"/>
                    </a:lnTo>
                    <a:lnTo>
                      <a:pt x="1926632" y="1486021"/>
                    </a:lnTo>
                    <a:lnTo>
                      <a:pt x="1915723" y="1530317"/>
                    </a:lnTo>
                    <a:lnTo>
                      <a:pt x="1898267" y="1571621"/>
                    </a:lnTo>
                    <a:lnTo>
                      <a:pt x="1874856" y="1609341"/>
                    </a:lnTo>
                    <a:lnTo>
                      <a:pt x="1846083" y="1642884"/>
                    </a:lnTo>
                    <a:lnTo>
                      <a:pt x="1812540" y="1671657"/>
                    </a:lnTo>
                    <a:lnTo>
                      <a:pt x="1774820" y="1695068"/>
                    </a:lnTo>
                    <a:lnTo>
                      <a:pt x="1733516" y="1712524"/>
                    </a:lnTo>
                    <a:lnTo>
                      <a:pt x="1689221" y="1723432"/>
                    </a:lnTo>
                    <a:lnTo>
                      <a:pt x="1642526" y="1727200"/>
                    </a:lnTo>
                    <a:lnTo>
                      <a:pt x="287873" y="1727200"/>
                    </a:lnTo>
                    <a:lnTo>
                      <a:pt x="241178" y="1723432"/>
                    </a:lnTo>
                    <a:lnTo>
                      <a:pt x="196882" y="1712524"/>
                    </a:lnTo>
                    <a:lnTo>
                      <a:pt x="155578" y="1695068"/>
                    </a:lnTo>
                    <a:lnTo>
                      <a:pt x="117858" y="1671657"/>
                    </a:lnTo>
                    <a:lnTo>
                      <a:pt x="84316" y="1642884"/>
                    </a:lnTo>
                    <a:lnTo>
                      <a:pt x="55542" y="1609341"/>
                    </a:lnTo>
                    <a:lnTo>
                      <a:pt x="32131" y="1571621"/>
                    </a:lnTo>
                    <a:lnTo>
                      <a:pt x="14675" y="1530317"/>
                    </a:lnTo>
                    <a:lnTo>
                      <a:pt x="3767" y="1486021"/>
                    </a:lnTo>
                    <a:lnTo>
                      <a:pt x="0" y="1439327"/>
                    </a:lnTo>
                    <a:lnTo>
                      <a:pt x="0" y="287873"/>
                    </a:lnTo>
                    <a:close/>
                  </a:path>
                </a:pathLst>
              </a:custGeom>
              <a:ln w="12700">
                <a:solidFill>
                  <a:srgbClr val="000000"/>
                </a:solidFill>
              </a:ln>
            </p:spPr>
            <p:txBody>
              <a:bodyPr wrap="square" lIns="0" tIns="0" rIns="0" bIns="0" rtlCol="0"/>
              <a:lstStyle/>
              <a:p>
                <a:endParaRPr/>
              </a:p>
            </p:txBody>
          </p:sp>
        </p:grpSp>
        <p:sp>
          <p:nvSpPr>
            <p:cNvPr id="35" name="object 33"/>
            <p:cNvSpPr txBox="1"/>
            <p:nvPr/>
          </p:nvSpPr>
          <p:spPr>
            <a:xfrm>
              <a:off x="8581" y="8637"/>
              <a:ext cx="2190" cy="2874"/>
            </a:xfrm>
            <a:prstGeom prst="rect">
              <a:avLst/>
            </a:prstGeom>
          </p:spPr>
          <p:txBody>
            <a:bodyPr vert="horz" wrap="square" lIns="0" tIns="43180" rIns="0" bIns="0" rtlCol="0">
              <a:spAutoFit/>
            </a:bodyPr>
            <a:lstStyle/>
            <a:p>
              <a:pPr marL="12700" marR="5080" algn="ctr">
                <a:lnSpc>
                  <a:spcPts val="2200"/>
                </a:lnSpc>
                <a:spcBef>
                  <a:spcPts val="340"/>
                </a:spcBef>
              </a:pPr>
              <a:r>
                <a:rPr sz="2000" spc="35" dirty="0">
                  <a:latin typeface="Calibri" panose="020F0502020204030204"/>
                  <a:cs typeface="Calibri" panose="020F0502020204030204"/>
                </a:rPr>
                <a:t>G</a:t>
              </a:r>
              <a:r>
                <a:rPr sz="2000" dirty="0">
                  <a:latin typeface="Calibri" panose="020F0502020204030204"/>
                  <a:cs typeface="Calibri" panose="020F0502020204030204"/>
                </a:rPr>
                <a:t>r</a:t>
              </a:r>
              <a:r>
                <a:rPr sz="2000" spc="40" dirty="0">
                  <a:latin typeface="Calibri" panose="020F0502020204030204"/>
                  <a:cs typeface="Calibri" panose="020F0502020204030204"/>
                </a:rPr>
                <a:t>a</a:t>
              </a:r>
              <a:r>
                <a:rPr sz="2000" spc="45" dirty="0">
                  <a:latin typeface="Calibri" panose="020F0502020204030204"/>
                  <a:cs typeface="Calibri" panose="020F0502020204030204"/>
                </a:rPr>
                <a:t>ph</a:t>
              </a:r>
              <a:r>
                <a:rPr sz="2000" spc="-15" dirty="0">
                  <a:latin typeface="Calibri" panose="020F0502020204030204"/>
                  <a:cs typeface="Calibri" panose="020F0502020204030204"/>
                </a:rPr>
                <a:t>-</a:t>
              </a:r>
              <a:r>
                <a:rPr sz="2000" spc="45" dirty="0">
                  <a:latin typeface="Calibri" panose="020F0502020204030204"/>
                  <a:cs typeface="Calibri" panose="020F0502020204030204"/>
                </a:rPr>
                <a:t>b</a:t>
              </a:r>
              <a:r>
                <a:rPr sz="2000" spc="40" dirty="0">
                  <a:latin typeface="Calibri" panose="020F0502020204030204"/>
                  <a:cs typeface="Calibri" panose="020F0502020204030204"/>
                </a:rPr>
                <a:t>a</a:t>
              </a:r>
              <a:r>
                <a:rPr sz="2000" spc="15" dirty="0">
                  <a:latin typeface="Calibri" panose="020F0502020204030204"/>
                  <a:cs typeface="Calibri" panose="020F0502020204030204"/>
                </a:rPr>
                <a:t>s</a:t>
              </a:r>
              <a:r>
                <a:rPr sz="2000" dirty="0">
                  <a:latin typeface="Calibri" panose="020F0502020204030204"/>
                  <a:cs typeface="Calibri" panose="020F0502020204030204"/>
                </a:rPr>
                <a:t>ed  </a:t>
              </a:r>
              <a:r>
                <a:rPr sz="2000" spc="20" dirty="0">
                  <a:latin typeface="Calibri" panose="020F0502020204030204"/>
                  <a:cs typeface="Calibri" panose="020F0502020204030204"/>
                </a:rPr>
                <a:t>methods  </a:t>
              </a:r>
              <a:r>
                <a:rPr sz="2000" spc="5" dirty="0">
                  <a:latin typeface="Calibri" panose="020F0502020204030204"/>
                  <a:cs typeface="Calibri" panose="020F0502020204030204"/>
                </a:rPr>
                <a:t>(graph-cut,  </a:t>
              </a:r>
              <a:r>
                <a:rPr sz="2000" spc="25" dirty="0">
                  <a:latin typeface="Calibri" panose="020F0502020204030204"/>
                  <a:cs typeface="Calibri" panose="020F0502020204030204"/>
                </a:rPr>
                <a:t>random  </a:t>
              </a:r>
              <a:r>
                <a:rPr sz="2000" spc="5" dirty="0">
                  <a:latin typeface="Calibri" panose="020F0502020204030204"/>
                  <a:cs typeface="Calibri" panose="020F0502020204030204"/>
                </a:rPr>
                <a:t>walk,…)</a:t>
              </a:r>
              <a:endParaRPr sz="2000">
                <a:latin typeface="Calibri" panose="020F0502020204030204"/>
                <a:cs typeface="Calibri" panose="020F0502020204030204"/>
              </a:endParaRPr>
            </a:p>
          </p:txBody>
        </p:sp>
        <p:grpSp>
          <p:nvGrpSpPr>
            <p:cNvPr id="36" name="object 34"/>
            <p:cNvGrpSpPr/>
            <p:nvPr/>
          </p:nvGrpSpPr>
          <p:grpSpPr>
            <a:xfrm>
              <a:off x="4185" y="7144"/>
              <a:ext cx="3360" cy="4166"/>
              <a:chOff x="2794000" y="4873597"/>
              <a:chExt cx="2133600" cy="2645410"/>
            </a:xfrm>
          </p:grpSpPr>
          <p:sp>
            <p:nvSpPr>
              <p:cNvPr id="37" name="object 35"/>
              <p:cNvSpPr/>
              <p:nvPr/>
            </p:nvSpPr>
            <p:spPr>
              <a:xfrm>
                <a:off x="4250604" y="4893917"/>
                <a:ext cx="394970" cy="820419"/>
              </a:xfrm>
              <a:custGeom>
                <a:avLst/>
                <a:gdLst/>
                <a:ahLst/>
                <a:cxnLst/>
                <a:rect l="l" t="t" r="r" b="b"/>
                <a:pathLst>
                  <a:path w="394970" h="820420">
                    <a:moveTo>
                      <a:pt x="394831" y="0"/>
                    </a:moveTo>
                    <a:lnTo>
                      <a:pt x="0" y="819876"/>
                    </a:lnTo>
                  </a:path>
                </a:pathLst>
              </a:custGeom>
              <a:ln w="40428">
                <a:solidFill>
                  <a:srgbClr val="000000"/>
                </a:solidFill>
              </a:ln>
            </p:spPr>
            <p:txBody>
              <a:bodyPr wrap="square" lIns="0" tIns="0" rIns="0" bIns="0" rtlCol="0"/>
              <a:lstStyle/>
              <a:p>
                <a:endParaRPr/>
              </a:p>
            </p:txBody>
          </p:sp>
          <p:pic>
            <p:nvPicPr>
              <p:cNvPr id="38" name="object 36"/>
              <p:cNvPicPr/>
              <p:nvPr/>
            </p:nvPicPr>
            <p:blipFill>
              <a:blip r:embed="rId14" cstate="print"/>
              <a:stretch>
                <a:fillRect/>
              </a:stretch>
            </p:blipFill>
            <p:spPr>
              <a:xfrm>
                <a:off x="2806700" y="5676900"/>
                <a:ext cx="2070100" cy="1841500"/>
              </a:xfrm>
              <a:prstGeom prst="rect">
                <a:avLst/>
              </a:prstGeom>
            </p:spPr>
          </p:pic>
          <p:pic>
            <p:nvPicPr>
              <p:cNvPr id="39" name="object 37"/>
              <p:cNvPicPr/>
              <p:nvPr/>
            </p:nvPicPr>
            <p:blipFill>
              <a:blip r:embed="rId17" cstate="print"/>
              <a:stretch>
                <a:fillRect/>
              </a:stretch>
            </p:blipFill>
            <p:spPr>
              <a:xfrm>
                <a:off x="2794000" y="5842000"/>
                <a:ext cx="2133600" cy="1574800"/>
              </a:xfrm>
              <a:prstGeom prst="rect">
                <a:avLst/>
              </a:prstGeom>
            </p:spPr>
          </p:pic>
          <p:pic>
            <p:nvPicPr>
              <p:cNvPr id="40" name="object 38"/>
              <p:cNvPicPr/>
              <p:nvPr/>
            </p:nvPicPr>
            <p:blipFill>
              <a:blip r:embed="rId18" cstate="print"/>
              <a:stretch>
                <a:fillRect/>
              </a:stretch>
            </p:blipFill>
            <p:spPr>
              <a:xfrm>
                <a:off x="2876550" y="5721350"/>
                <a:ext cx="1930400" cy="1727200"/>
              </a:xfrm>
              <a:prstGeom prst="rect">
                <a:avLst/>
              </a:prstGeom>
            </p:spPr>
          </p:pic>
          <p:sp>
            <p:nvSpPr>
              <p:cNvPr id="41" name="object 39"/>
              <p:cNvSpPr/>
              <p:nvPr/>
            </p:nvSpPr>
            <p:spPr>
              <a:xfrm>
                <a:off x="2876550" y="5721350"/>
                <a:ext cx="1930400" cy="1727200"/>
              </a:xfrm>
              <a:custGeom>
                <a:avLst/>
                <a:gdLst/>
                <a:ahLst/>
                <a:cxnLst/>
                <a:rect l="l" t="t" r="r" b="b"/>
                <a:pathLst>
                  <a:path w="1930400" h="1727200">
                    <a:moveTo>
                      <a:pt x="0" y="287873"/>
                    </a:moveTo>
                    <a:lnTo>
                      <a:pt x="3767" y="241178"/>
                    </a:lnTo>
                    <a:lnTo>
                      <a:pt x="14675" y="196883"/>
                    </a:lnTo>
                    <a:lnTo>
                      <a:pt x="32131" y="155579"/>
                    </a:lnTo>
                    <a:lnTo>
                      <a:pt x="55542" y="117859"/>
                    </a:lnTo>
                    <a:lnTo>
                      <a:pt x="84316" y="84316"/>
                    </a:lnTo>
                    <a:lnTo>
                      <a:pt x="117858" y="55542"/>
                    </a:lnTo>
                    <a:lnTo>
                      <a:pt x="155578" y="32131"/>
                    </a:lnTo>
                    <a:lnTo>
                      <a:pt x="196882" y="14675"/>
                    </a:lnTo>
                    <a:lnTo>
                      <a:pt x="241178" y="3767"/>
                    </a:lnTo>
                    <a:lnTo>
                      <a:pt x="287873" y="0"/>
                    </a:lnTo>
                    <a:lnTo>
                      <a:pt x="1642526" y="0"/>
                    </a:lnTo>
                    <a:lnTo>
                      <a:pt x="1689221" y="3767"/>
                    </a:lnTo>
                    <a:lnTo>
                      <a:pt x="1733516" y="14675"/>
                    </a:lnTo>
                    <a:lnTo>
                      <a:pt x="1774820" y="32131"/>
                    </a:lnTo>
                    <a:lnTo>
                      <a:pt x="1812540" y="55542"/>
                    </a:lnTo>
                    <a:lnTo>
                      <a:pt x="1846083" y="84316"/>
                    </a:lnTo>
                    <a:lnTo>
                      <a:pt x="1874856" y="117859"/>
                    </a:lnTo>
                    <a:lnTo>
                      <a:pt x="1898267" y="155579"/>
                    </a:lnTo>
                    <a:lnTo>
                      <a:pt x="1915723" y="196883"/>
                    </a:lnTo>
                    <a:lnTo>
                      <a:pt x="1926632" y="241178"/>
                    </a:lnTo>
                    <a:lnTo>
                      <a:pt x="1930399" y="287873"/>
                    </a:lnTo>
                    <a:lnTo>
                      <a:pt x="1930399" y="1439327"/>
                    </a:lnTo>
                    <a:lnTo>
                      <a:pt x="1926632" y="1486021"/>
                    </a:lnTo>
                    <a:lnTo>
                      <a:pt x="1915723" y="1530317"/>
                    </a:lnTo>
                    <a:lnTo>
                      <a:pt x="1898267" y="1571621"/>
                    </a:lnTo>
                    <a:lnTo>
                      <a:pt x="1874856" y="1609341"/>
                    </a:lnTo>
                    <a:lnTo>
                      <a:pt x="1846083" y="1642884"/>
                    </a:lnTo>
                    <a:lnTo>
                      <a:pt x="1812540" y="1671657"/>
                    </a:lnTo>
                    <a:lnTo>
                      <a:pt x="1774820" y="1695068"/>
                    </a:lnTo>
                    <a:lnTo>
                      <a:pt x="1733516" y="1712524"/>
                    </a:lnTo>
                    <a:lnTo>
                      <a:pt x="1689221" y="1723432"/>
                    </a:lnTo>
                    <a:lnTo>
                      <a:pt x="1642526" y="1727200"/>
                    </a:lnTo>
                    <a:lnTo>
                      <a:pt x="287873" y="1727200"/>
                    </a:lnTo>
                    <a:lnTo>
                      <a:pt x="241178" y="1723432"/>
                    </a:lnTo>
                    <a:lnTo>
                      <a:pt x="196882" y="1712524"/>
                    </a:lnTo>
                    <a:lnTo>
                      <a:pt x="155578" y="1695068"/>
                    </a:lnTo>
                    <a:lnTo>
                      <a:pt x="117858" y="1671657"/>
                    </a:lnTo>
                    <a:lnTo>
                      <a:pt x="84316" y="1642884"/>
                    </a:lnTo>
                    <a:lnTo>
                      <a:pt x="55542" y="1609341"/>
                    </a:lnTo>
                    <a:lnTo>
                      <a:pt x="32131" y="1571621"/>
                    </a:lnTo>
                    <a:lnTo>
                      <a:pt x="14675" y="1530317"/>
                    </a:lnTo>
                    <a:lnTo>
                      <a:pt x="3767" y="1486021"/>
                    </a:lnTo>
                    <a:lnTo>
                      <a:pt x="0" y="1439327"/>
                    </a:lnTo>
                    <a:lnTo>
                      <a:pt x="0" y="287873"/>
                    </a:lnTo>
                    <a:close/>
                  </a:path>
                </a:pathLst>
              </a:custGeom>
              <a:ln w="12700">
                <a:solidFill>
                  <a:srgbClr val="000000"/>
                </a:solidFill>
              </a:ln>
            </p:spPr>
            <p:txBody>
              <a:bodyPr wrap="square" lIns="0" tIns="0" rIns="0" bIns="0" rtlCol="0"/>
              <a:lstStyle/>
              <a:p>
                <a:endParaRPr/>
              </a:p>
            </p:txBody>
          </p:sp>
        </p:grpSp>
        <p:sp>
          <p:nvSpPr>
            <p:cNvPr id="42" name="object 40"/>
            <p:cNvSpPr txBox="1"/>
            <p:nvPr/>
          </p:nvSpPr>
          <p:spPr>
            <a:xfrm>
              <a:off x="4526" y="8812"/>
              <a:ext cx="2557" cy="2516"/>
            </a:xfrm>
            <a:prstGeom prst="rect">
              <a:avLst/>
            </a:prstGeom>
          </p:spPr>
          <p:txBody>
            <a:bodyPr vert="horz" wrap="square" lIns="0" tIns="45719" rIns="0" bIns="0" rtlCol="0">
              <a:spAutoFit/>
            </a:bodyPr>
            <a:lstStyle/>
            <a:p>
              <a:pPr marL="12065" marR="5080" indent="15875" algn="ctr">
                <a:lnSpc>
                  <a:spcPts val="2300"/>
                </a:lnSpc>
                <a:spcBef>
                  <a:spcPts val="360"/>
                </a:spcBef>
              </a:pPr>
              <a:r>
                <a:rPr sz="2100" dirty="0">
                  <a:latin typeface="Calibri" panose="020F0502020204030204"/>
                  <a:cs typeface="Calibri" panose="020F0502020204030204"/>
                </a:rPr>
                <a:t>Shape </a:t>
              </a:r>
              <a:r>
                <a:rPr sz="2100" spc="-20" dirty="0">
                  <a:latin typeface="Calibri" panose="020F0502020204030204"/>
                  <a:cs typeface="Calibri" panose="020F0502020204030204"/>
                </a:rPr>
                <a:t>based  </a:t>
              </a:r>
              <a:r>
                <a:rPr sz="2100" spc="-10" dirty="0">
                  <a:latin typeface="Calibri" panose="020F0502020204030204"/>
                  <a:cs typeface="Calibri" panose="020F0502020204030204"/>
                </a:rPr>
                <a:t>methods </a:t>
              </a:r>
              <a:r>
                <a:rPr sz="2100" spc="-30" dirty="0">
                  <a:latin typeface="Calibri" panose="020F0502020204030204"/>
                  <a:cs typeface="Calibri" panose="020F0502020204030204"/>
                </a:rPr>
                <a:t>(level  </a:t>
              </a:r>
              <a:r>
                <a:rPr sz="2100" spc="-20" dirty="0">
                  <a:latin typeface="Calibri" panose="020F0502020204030204"/>
                  <a:cs typeface="Calibri" panose="020F0502020204030204"/>
                </a:rPr>
                <a:t>set, </a:t>
              </a:r>
              <a:r>
                <a:rPr sz="2100" spc="-10" dirty="0">
                  <a:latin typeface="Calibri" panose="020F0502020204030204"/>
                  <a:cs typeface="Calibri" panose="020F0502020204030204"/>
                </a:rPr>
                <a:t>active  contours)</a:t>
              </a:r>
              <a:endParaRPr sz="2100">
                <a:latin typeface="Calibri" panose="020F0502020204030204"/>
                <a:cs typeface="Calibri" panose="020F0502020204030204"/>
              </a:endParaRPr>
            </a:p>
          </p:txBody>
        </p:sp>
        <p:grpSp>
          <p:nvGrpSpPr>
            <p:cNvPr id="43" name="object 41"/>
            <p:cNvGrpSpPr/>
            <p:nvPr/>
          </p:nvGrpSpPr>
          <p:grpSpPr>
            <a:xfrm>
              <a:off x="1805" y="5389"/>
              <a:ext cx="4534" cy="2940"/>
              <a:chOff x="1282700" y="3759200"/>
              <a:chExt cx="2879090" cy="1866900"/>
            </a:xfrm>
          </p:grpSpPr>
          <p:sp>
            <p:nvSpPr>
              <p:cNvPr id="44" name="object 42"/>
              <p:cNvSpPr/>
              <p:nvPr/>
            </p:nvSpPr>
            <p:spPr>
              <a:xfrm>
                <a:off x="3270560" y="4241063"/>
                <a:ext cx="871219" cy="198755"/>
              </a:xfrm>
              <a:custGeom>
                <a:avLst/>
                <a:gdLst/>
                <a:ahLst/>
                <a:cxnLst/>
                <a:rect l="l" t="t" r="r" b="b"/>
                <a:pathLst>
                  <a:path w="871220" h="198754">
                    <a:moveTo>
                      <a:pt x="870803" y="0"/>
                    </a:moveTo>
                    <a:lnTo>
                      <a:pt x="0" y="198755"/>
                    </a:lnTo>
                  </a:path>
                </a:pathLst>
              </a:custGeom>
              <a:ln w="40428">
                <a:solidFill>
                  <a:srgbClr val="000000"/>
                </a:solidFill>
              </a:ln>
            </p:spPr>
            <p:txBody>
              <a:bodyPr wrap="square" lIns="0" tIns="0" rIns="0" bIns="0" rtlCol="0"/>
              <a:lstStyle/>
              <a:p>
                <a:endParaRPr/>
              </a:p>
            </p:txBody>
          </p:sp>
          <p:pic>
            <p:nvPicPr>
              <p:cNvPr id="45" name="object 43"/>
              <p:cNvPicPr/>
              <p:nvPr/>
            </p:nvPicPr>
            <p:blipFill>
              <a:blip r:embed="rId11" cstate="print"/>
              <a:stretch>
                <a:fillRect/>
              </a:stretch>
            </p:blipFill>
            <p:spPr>
              <a:xfrm>
                <a:off x="1282700" y="3759200"/>
                <a:ext cx="2070100" cy="1866900"/>
              </a:xfrm>
              <a:prstGeom prst="rect">
                <a:avLst/>
              </a:prstGeom>
            </p:spPr>
          </p:pic>
          <p:pic>
            <p:nvPicPr>
              <p:cNvPr id="46" name="object 44"/>
              <p:cNvPicPr/>
              <p:nvPr/>
            </p:nvPicPr>
            <p:blipFill>
              <a:blip r:embed="rId19" cstate="print"/>
              <a:stretch>
                <a:fillRect/>
              </a:stretch>
            </p:blipFill>
            <p:spPr>
              <a:xfrm>
                <a:off x="1295400" y="3848100"/>
                <a:ext cx="2108200" cy="1727200"/>
              </a:xfrm>
              <a:prstGeom prst="rect">
                <a:avLst/>
              </a:prstGeom>
            </p:spPr>
          </p:pic>
          <p:pic>
            <p:nvPicPr>
              <p:cNvPr id="47" name="object 45"/>
              <p:cNvPicPr/>
              <p:nvPr/>
            </p:nvPicPr>
            <p:blipFill>
              <a:blip r:embed="rId20" cstate="print"/>
              <a:stretch>
                <a:fillRect/>
              </a:stretch>
            </p:blipFill>
            <p:spPr>
              <a:xfrm>
                <a:off x="1352550" y="3803649"/>
                <a:ext cx="1930400" cy="1727200"/>
              </a:xfrm>
              <a:prstGeom prst="rect">
                <a:avLst/>
              </a:prstGeom>
            </p:spPr>
          </p:pic>
          <p:sp>
            <p:nvSpPr>
              <p:cNvPr id="48" name="object 46"/>
              <p:cNvSpPr/>
              <p:nvPr/>
            </p:nvSpPr>
            <p:spPr>
              <a:xfrm>
                <a:off x="1352549" y="3803649"/>
                <a:ext cx="1930400" cy="1727200"/>
              </a:xfrm>
              <a:custGeom>
                <a:avLst/>
                <a:gdLst/>
                <a:ahLst/>
                <a:cxnLst/>
                <a:rect l="l" t="t" r="r" b="b"/>
                <a:pathLst>
                  <a:path w="1930400" h="1727200">
                    <a:moveTo>
                      <a:pt x="0" y="287873"/>
                    </a:moveTo>
                    <a:lnTo>
                      <a:pt x="3767" y="241178"/>
                    </a:lnTo>
                    <a:lnTo>
                      <a:pt x="14675" y="196883"/>
                    </a:lnTo>
                    <a:lnTo>
                      <a:pt x="32131" y="155578"/>
                    </a:lnTo>
                    <a:lnTo>
                      <a:pt x="55542" y="117859"/>
                    </a:lnTo>
                    <a:lnTo>
                      <a:pt x="84316" y="84316"/>
                    </a:lnTo>
                    <a:lnTo>
                      <a:pt x="117859" y="55542"/>
                    </a:lnTo>
                    <a:lnTo>
                      <a:pt x="155578" y="32131"/>
                    </a:lnTo>
                    <a:lnTo>
                      <a:pt x="196883" y="14675"/>
                    </a:lnTo>
                    <a:lnTo>
                      <a:pt x="241178" y="3767"/>
                    </a:lnTo>
                    <a:lnTo>
                      <a:pt x="287873" y="0"/>
                    </a:lnTo>
                    <a:lnTo>
                      <a:pt x="1642526" y="0"/>
                    </a:lnTo>
                    <a:lnTo>
                      <a:pt x="1689221" y="3767"/>
                    </a:lnTo>
                    <a:lnTo>
                      <a:pt x="1733516" y="14675"/>
                    </a:lnTo>
                    <a:lnTo>
                      <a:pt x="1774820" y="32131"/>
                    </a:lnTo>
                    <a:lnTo>
                      <a:pt x="1812540" y="55542"/>
                    </a:lnTo>
                    <a:lnTo>
                      <a:pt x="1846083" y="84316"/>
                    </a:lnTo>
                    <a:lnTo>
                      <a:pt x="1874857" y="117859"/>
                    </a:lnTo>
                    <a:lnTo>
                      <a:pt x="1898268" y="155578"/>
                    </a:lnTo>
                    <a:lnTo>
                      <a:pt x="1915724" y="196883"/>
                    </a:lnTo>
                    <a:lnTo>
                      <a:pt x="1926632" y="241178"/>
                    </a:lnTo>
                    <a:lnTo>
                      <a:pt x="1930400" y="287873"/>
                    </a:lnTo>
                    <a:lnTo>
                      <a:pt x="1930400" y="1439327"/>
                    </a:lnTo>
                    <a:lnTo>
                      <a:pt x="1926632" y="1486021"/>
                    </a:lnTo>
                    <a:lnTo>
                      <a:pt x="1915724" y="1530317"/>
                    </a:lnTo>
                    <a:lnTo>
                      <a:pt x="1898268" y="1571621"/>
                    </a:lnTo>
                    <a:lnTo>
                      <a:pt x="1874857" y="1609341"/>
                    </a:lnTo>
                    <a:lnTo>
                      <a:pt x="1846083" y="1642884"/>
                    </a:lnTo>
                    <a:lnTo>
                      <a:pt x="1812540" y="1671657"/>
                    </a:lnTo>
                    <a:lnTo>
                      <a:pt x="1774820" y="1695068"/>
                    </a:lnTo>
                    <a:lnTo>
                      <a:pt x="1733516" y="1712524"/>
                    </a:lnTo>
                    <a:lnTo>
                      <a:pt x="1689221" y="1723432"/>
                    </a:lnTo>
                    <a:lnTo>
                      <a:pt x="1642526" y="1727200"/>
                    </a:lnTo>
                    <a:lnTo>
                      <a:pt x="287873" y="1727200"/>
                    </a:lnTo>
                    <a:lnTo>
                      <a:pt x="241178" y="1723432"/>
                    </a:lnTo>
                    <a:lnTo>
                      <a:pt x="196883" y="1712524"/>
                    </a:lnTo>
                    <a:lnTo>
                      <a:pt x="155578" y="1695068"/>
                    </a:lnTo>
                    <a:lnTo>
                      <a:pt x="117859" y="1671657"/>
                    </a:lnTo>
                    <a:lnTo>
                      <a:pt x="84316" y="1642884"/>
                    </a:lnTo>
                    <a:lnTo>
                      <a:pt x="55542" y="1609341"/>
                    </a:lnTo>
                    <a:lnTo>
                      <a:pt x="32131" y="1571621"/>
                    </a:lnTo>
                    <a:lnTo>
                      <a:pt x="14675" y="1530317"/>
                    </a:lnTo>
                    <a:lnTo>
                      <a:pt x="3767" y="1486021"/>
                    </a:lnTo>
                    <a:lnTo>
                      <a:pt x="0" y="1439327"/>
                    </a:lnTo>
                    <a:lnTo>
                      <a:pt x="0" y="287873"/>
                    </a:lnTo>
                    <a:close/>
                  </a:path>
                </a:pathLst>
              </a:custGeom>
              <a:ln w="12700">
                <a:solidFill>
                  <a:srgbClr val="000000"/>
                </a:solidFill>
              </a:ln>
            </p:spPr>
            <p:txBody>
              <a:bodyPr wrap="square" lIns="0" tIns="0" rIns="0" bIns="0" rtlCol="0"/>
              <a:lstStyle/>
              <a:p>
                <a:endParaRPr/>
              </a:p>
            </p:txBody>
          </p:sp>
        </p:grpSp>
        <p:sp>
          <p:nvSpPr>
            <p:cNvPr id="49" name="object 47"/>
            <p:cNvSpPr txBox="1"/>
            <p:nvPr/>
          </p:nvSpPr>
          <p:spPr>
            <a:xfrm>
              <a:off x="2189" y="5681"/>
              <a:ext cx="2443" cy="2240"/>
            </a:xfrm>
            <a:prstGeom prst="rect">
              <a:avLst/>
            </a:prstGeom>
          </p:spPr>
          <p:txBody>
            <a:bodyPr vert="horz" wrap="square" lIns="0" tIns="36830" rIns="0" bIns="0" rtlCol="0">
              <a:spAutoFit/>
            </a:bodyPr>
            <a:lstStyle/>
            <a:p>
              <a:pPr marL="12065" marR="5080" indent="-9525" algn="ctr">
                <a:lnSpc>
                  <a:spcPct val="93000"/>
                </a:lnSpc>
                <a:spcBef>
                  <a:spcPts val="290"/>
                </a:spcBef>
              </a:pPr>
              <a:r>
                <a:rPr sz="2300" spc="-15" dirty="0">
                  <a:latin typeface="Calibri" panose="020F0502020204030204"/>
                  <a:cs typeface="Calibri" panose="020F0502020204030204"/>
                </a:rPr>
                <a:t>Energy  </a:t>
              </a:r>
              <a:r>
                <a:rPr sz="2300" spc="-40" dirty="0">
                  <a:latin typeface="Calibri" panose="020F0502020204030204"/>
                  <a:cs typeface="Calibri" panose="020F0502020204030204"/>
                </a:rPr>
                <a:t>m</a:t>
              </a:r>
              <a:r>
                <a:rPr sz="2300" spc="-30" dirty="0">
                  <a:latin typeface="Calibri" panose="020F0502020204030204"/>
                  <a:cs typeface="Calibri" panose="020F0502020204030204"/>
                </a:rPr>
                <a:t>i</a:t>
              </a:r>
              <a:r>
                <a:rPr sz="2300" spc="-10" dirty="0">
                  <a:latin typeface="Calibri" panose="020F0502020204030204"/>
                  <a:cs typeface="Calibri" panose="020F0502020204030204"/>
                </a:rPr>
                <a:t>n</a:t>
              </a:r>
              <a:r>
                <a:rPr sz="2300" spc="-30" dirty="0">
                  <a:latin typeface="Calibri" panose="020F0502020204030204"/>
                  <a:cs typeface="Calibri" panose="020F0502020204030204"/>
                </a:rPr>
                <a:t>i</a:t>
              </a:r>
              <a:r>
                <a:rPr sz="2300" spc="-40" dirty="0">
                  <a:latin typeface="Calibri" panose="020F0502020204030204"/>
                  <a:cs typeface="Calibri" panose="020F0502020204030204"/>
                </a:rPr>
                <a:t>m</a:t>
              </a:r>
              <a:r>
                <a:rPr sz="2300" spc="-30" dirty="0">
                  <a:latin typeface="Calibri" panose="020F0502020204030204"/>
                  <a:cs typeface="Calibri" panose="020F0502020204030204"/>
                </a:rPr>
                <a:t>i</a:t>
              </a:r>
              <a:r>
                <a:rPr sz="2300" spc="-10" dirty="0">
                  <a:latin typeface="Calibri" panose="020F0502020204030204"/>
                  <a:cs typeface="Calibri" panose="020F0502020204030204"/>
                </a:rPr>
                <a:t>z</a:t>
              </a:r>
              <a:r>
                <a:rPr sz="2300" spc="-5" dirty="0">
                  <a:latin typeface="Calibri" panose="020F0502020204030204"/>
                  <a:cs typeface="Calibri" panose="020F0502020204030204"/>
                </a:rPr>
                <a:t>a</a:t>
              </a:r>
              <a:r>
                <a:rPr sz="2300" spc="25" dirty="0">
                  <a:latin typeface="Calibri" panose="020F0502020204030204"/>
                  <a:cs typeface="Calibri" panose="020F0502020204030204"/>
                </a:rPr>
                <a:t>t</a:t>
              </a:r>
              <a:r>
                <a:rPr sz="2300" spc="-30" dirty="0">
                  <a:latin typeface="Calibri" panose="020F0502020204030204"/>
                  <a:cs typeface="Calibri" panose="020F0502020204030204"/>
                </a:rPr>
                <a:t>i</a:t>
              </a:r>
              <a:r>
                <a:rPr sz="2300" spc="-15" dirty="0">
                  <a:latin typeface="Calibri" panose="020F0502020204030204"/>
                  <a:cs typeface="Calibri" panose="020F0502020204030204"/>
                </a:rPr>
                <a:t>o</a:t>
              </a:r>
              <a:r>
                <a:rPr sz="2300" dirty="0">
                  <a:latin typeface="Calibri" panose="020F0502020204030204"/>
                  <a:cs typeface="Calibri" panose="020F0502020204030204"/>
                </a:rPr>
                <a:t>n  </a:t>
              </a:r>
              <a:r>
                <a:rPr sz="2300" spc="-15" dirty="0">
                  <a:latin typeface="Calibri" panose="020F0502020204030204"/>
                  <a:cs typeface="Calibri" panose="020F0502020204030204"/>
                </a:rPr>
                <a:t>methods  (MRF,..)</a:t>
              </a:r>
              <a:endParaRPr sz="2300">
                <a:latin typeface="Calibri" panose="020F0502020204030204"/>
                <a:cs typeface="Calibri" panose="020F0502020204030204"/>
              </a:endParaRPr>
            </a:p>
          </p:txBody>
        </p:sp>
        <p:grpSp>
          <p:nvGrpSpPr>
            <p:cNvPr id="50" name="object 48"/>
            <p:cNvGrpSpPr/>
            <p:nvPr/>
          </p:nvGrpSpPr>
          <p:grpSpPr>
            <a:xfrm>
              <a:off x="2775" y="1699"/>
              <a:ext cx="3532" cy="2964"/>
              <a:chOff x="1898650" y="1416049"/>
              <a:chExt cx="2242983" cy="1881970"/>
            </a:xfrm>
          </p:grpSpPr>
          <p:sp>
            <p:nvSpPr>
              <p:cNvPr id="51" name="object 49"/>
              <p:cNvSpPr/>
              <p:nvPr/>
            </p:nvSpPr>
            <p:spPr>
              <a:xfrm>
                <a:off x="3815878" y="3038304"/>
                <a:ext cx="325755" cy="259715"/>
              </a:xfrm>
              <a:custGeom>
                <a:avLst/>
                <a:gdLst/>
                <a:ahLst/>
                <a:cxnLst/>
                <a:rect l="l" t="t" r="r" b="b"/>
                <a:pathLst>
                  <a:path w="325754" h="259714">
                    <a:moveTo>
                      <a:pt x="325487" y="259567"/>
                    </a:moveTo>
                    <a:lnTo>
                      <a:pt x="0" y="0"/>
                    </a:lnTo>
                  </a:path>
                </a:pathLst>
              </a:custGeom>
              <a:ln w="40428">
                <a:solidFill>
                  <a:srgbClr val="000000"/>
                </a:solidFill>
              </a:ln>
            </p:spPr>
            <p:txBody>
              <a:bodyPr wrap="square" lIns="0" tIns="0" rIns="0" bIns="0" rtlCol="0"/>
              <a:lstStyle/>
              <a:p>
                <a:endParaRPr/>
              </a:p>
            </p:txBody>
          </p:sp>
          <p:pic>
            <p:nvPicPr>
              <p:cNvPr id="54" name="object 52"/>
              <p:cNvPicPr/>
              <p:nvPr/>
            </p:nvPicPr>
            <p:blipFill>
              <a:blip r:embed="rId21" cstate="print"/>
              <a:stretch>
                <a:fillRect/>
              </a:stretch>
            </p:blipFill>
            <p:spPr>
              <a:xfrm>
                <a:off x="1898650" y="1416049"/>
                <a:ext cx="1917700" cy="1727200"/>
              </a:xfrm>
              <a:prstGeom prst="rect">
                <a:avLst/>
              </a:prstGeom>
            </p:spPr>
          </p:pic>
          <p:sp>
            <p:nvSpPr>
              <p:cNvPr id="55" name="object 53"/>
              <p:cNvSpPr/>
              <p:nvPr/>
            </p:nvSpPr>
            <p:spPr>
              <a:xfrm>
                <a:off x="1898650" y="1416049"/>
                <a:ext cx="1917700" cy="1727200"/>
              </a:xfrm>
              <a:custGeom>
                <a:avLst/>
                <a:gdLst/>
                <a:ahLst/>
                <a:cxnLst/>
                <a:rect l="l" t="t" r="r" b="b"/>
                <a:pathLst>
                  <a:path w="1917700" h="1727200">
                    <a:moveTo>
                      <a:pt x="0" y="287873"/>
                    </a:moveTo>
                    <a:lnTo>
                      <a:pt x="3767" y="241178"/>
                    </a:lnTo>
                    <a:lnTo>
                      <a:pt x="14675" y="196883"/>
                    </a:lnTo>
                    <a:lnTo>
                      <a:pt x="32131" y="155578"/>
                    </a:lnTo>
                    <a:lnTo>
                      <a:pt x="55542" y="117859"/>
                    </a:lnTo>
                    <a:lnTo>
                      <a:pt x="84316" y="84316"/>
                    </a:lnTo>
                    <a:lnTo>
                      <a:pt x="117859" y="55542"/>
                    </a:lnTo>
                    <a:lnTo>
                      <a:pt x="155578" y="32131"/>
                    </a:lnTo>
                    <a:lnTo>
                      <a:pt x="196883" y="14675"/>
                    </a:lnTo>
                    <a:lnTo>
                      <a:pt x="241178" y="3767"/>
                    </a:lnTo>
                    <a:lnTo>
                      <a:pt x="287873" y="0"/>
                    </a:lnTo>
                    <a:lnTo>
                      <a:pt x="1629827" y="0"/>
                    </a:lnTo>
                    <a:lnTo>
                      <a:pt x="1676521" y="3767"/>
                    </a:lnTo>
                    <a:lnTo>
                      <a:pt x="1720817" y="14675"/>
                    </a:lnTo>
                    <a:lnTo>
                      <a:pt x="1762121" y="32131"/>
                    </a:lnTo>
                    <a:lnTo>
                      <a:pt x="1799841" y="55542"/>
                    </a:lnTo>
                    <a:lnTo>
                      <a:pt x="1833384" y="84316"/>
                    </a:lnTo>
                    <a:lnTo>
                      <a:pt x="1862157" y="117859"/>
                    </a:lnTo>
                    <a:lnTo>
                      <a:pt x="1885568" y="155578"/>
                    </a:lnTo>
                    <a:lnTo>
                      <a:pt x="1903024" y="196883"/>
                    </a:lnTo>
                    <a:lnTo>
                      <a:pt x="1913932" y="241178"/>
                    </a:lnTo>
                    <a:lnTo>
                      <a:pt x="1917700" y="287873"/>
                    </a:lnTo>
                    <a:lnTo>
                      <a:pt x="1917700" y="1439327"/>
                    </a:lnTo>
                    <a:lnTo>
                      <a:pt x="1913932" y="1486022"/>
                    </a:lnTo>
                    <a:lnTo>
                      <a:pt x="1903024" y="1530317"/>
                    </a:lnTo>
                    <a:lnTo>
                      <a:pt x="1885568" y="1571621"/>
                    </a:lnTo>
                    <a:lnTo>
                      <a:pt x="1862157" y="1609341"/>
                    </a:lnTo>
                    <a:lnTo>
                      <a:pt x="1833384" y="1642884"/>
                    </a:lnTo>
                    <a:lnTo>
                      <a:pt x="1799841" y="1671657"/>
                    </a:lnTo>
                    <a:lnTo>
                      <a:pt x="1762121" y="1695068"/>
                    </a:lnTo>
                    <a:lnTo>
                      <a:pt x="1720817" y="1712524"/>
                    </a:lnTo>
                    <a:lnTo>
                      <a:pt x="1676521" y="1723432"/>
                    </a:lnTo>
                    <a:lnTo>
                      <a:pt x="1629827" y="1727200"/>
                    </a:lnTo>
                    <a:lnTo>
                      <a:pt x="287873" y="1727200"/>
                    </a:lnTo>
                    <a:lnTo>
                      <a:pt x="241178" y="1723432"/>
                    </a:lnTo>
                    <a:lnTo>
                      <a:pt x="196883" y="1712524"/>
                    </a:lnTo>
                    <a:lnTo>
                      <a:pt x="155578" y="1695068"/>
                    </a:lnTo>
                    <a:lnTo>
                      <a:pt x="117859" y="1671657"/>
                    </a:lnTo>
                    <a:lnTo>
                      <a:pt x="84316" y="1642884"/>
                    </a:lnTo>
                    <a:lnTo>
                      <a:pt x="55542" y="1609341"/>
                    </a:lnTo>
                    <a:lnTo>
                      <a:pt x="32131" y="1571621"/>
                    </a:lnTo>
                    <a:lnTo>
                      <a:pt x="14675" y="1530317"/>
                    </a:lnTo>
                    <a:lnTo>
                      <a:pt x="3767" y="1486022"/>
                    </a:lnTo>
                    <a:lnTo>
                      <a:pt x="0" y="1439327"/>
                    </a:lnTo>
                    <a:lnTo>
                      <a:pt x="0" y="287873"/>
                    </a:lnTo>
                    <a:close/>
                  </a:path>
                </a:pathLst>
              </a:custGeom>
              <a:ln w="12700">
                <a:solidFill>
                  <a:srgbClr val="000000"/>
                </a:solidFill>
              </a:ln>
            </p:spPr>
            <p:txBody>
              <a:bodyPr wrap="square" lIns="0" tIns="0" rIns="0" bIns="0" rtlCol="0"/>
              <a:lstStyle/>
              <a:p>
                <a:endParaRPr/>
              </a:p>
            </p:txBody>
          </p:sp>
        </p:grpSp>
        <p:sp>
          <p:nvSpPr>
            <p:cNvPr id="56" name="文本框 55"/>
            <p:cNvSpPr txBox="1"/>
            <p:nvPr/>
          </p:nvSpPr>
          <p:spPr>
            <a:xfrm>
              <a:off x="3355" y="2165"/>
              <a:ext cx="1993" cy="2189"/>
            </a:xfrm>
            <a:prstGeom prst="rect">
              <a:avLst/>
            </a:prstGeom>
            <a:noFill/>
          </p:spPr>
          <p:txBody>
            <a:bodyPr wrap="square" rtlCol="0" anchor="t">
              <a:spAutoFit/>
            </a:bodyPr>
            <a:lstStyle/>
            <a:p>
              <a:r>
                <a:rPr lang="zh-CN" altLang="en-US" sz="2000"/>
                <a:t>Machine	</a:t>
              </a:r>
            </a:p>
            <a:p>
              <a:r>
                <a:rPr lang="zh-CN" altLang="en-US" sz="2000"/>
                <a:t>Learning	</a:t>
              </a:r>
            </a:p>
            <a:p>
              <a:r>
                <a:rPr lang="zh-CN" altLang="en-US" sz="2000"/>
                <a:t>based	</a:t>
              </a:r>
            </a:p>
            <a:p>
              <a:r>
                <a:rPr lang="zh-CN" altLang="en-US" sz="2000"/>
                <a:t>methods</a:t>
              </a:r>
            </a:p>
          </p:txBody>
        </p:sp>
        <p:sp>
          <p:nvSpPr>
            <p:cNvPr id="57" name="文本框 56"/>
            <p:cNvSpPr txBox="1"/>
            <p:nvPr/>
          </p:nvSpPr>
          <p:spPr>
            <a:xfrm>
              <a:off x="6720" y="871"/>
              <a:ext cx="4000" cy="660"/>
            </a:xfrm>
            <a:prstGeom prst="rect">
              <a:avLst/>
            </a:prstGeom>
            <a:noFill/>
          </p:spPr>
          <p:txBody>
            <a:bodyPr wrap="square" rtlCol="0" anchor="t">
              <a:spAutoFit/>
            </a:bodyPr>
            <a:lstStyle/>
            <a:p>
              <a:r>
                <a:rPr lang="zh-CN" altLang="en-US" sz="2000"/>
                <a:t>Thresholding</a:t>
              </a:r>
            </a:p>
          </p:txBody>
        </p:sp>
        <p:sp>
          <p:nvSpPr>
            <p:cNvPr id="58" name="文本框 57"/>
            <p:cNvSpPr txBox="1"/>
            <p:nvPr/>
          </p:nvSpPr>
          <p:spPr>
            <a:xfrm>
              <a:off x="9735" y="2029"/>
              <a:ext cx="4000" cy="2189"/>
            </a:xfrm>
            <a:prstGeom prst="rect">
              <a:avLst/>
            </a:prstGeom>
            <a:noFill/>
          </p:spPr>
          <p:txBody>
            <a:bodyPr wrap="square" rtlCol="0" anchor="t">
              <a:spAutoFit/>
            </a:bodyPr>
            <a:lstStyle/>
            <a:p>
              <a:r>
                <a:rPr lang="zh-CN" altLang="en-US" sz="2000"/>
                <a:t>Region	based	</a:t>
              </a:r>
            </a:p>
            <a:p>
              <a:r>
                <a:rPr lang="zh-CN" altLang="en-US" sz="2000"/>
                <a:t>methods	</a:t>
              </a:r>
            </a:p>
            <a:p>
              <a:r>
                <a:rPr lang="zh-CN" altLang="en-US" sz="2000"/>
                <a:t>(region	</a:t>
              </a:r>
            </a:p>
            <a:p>
              <a:r>
                <a:rPr lang="zh-CN" altLang="en-US" sz="2000"/>
                <a:t>growing,..)</a:t>
              </a:r>
            </a:p>
          </p:txBody>
        </p:sp>
      </p:gr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lvl="0"/>
            <a:fld id="{9A0DB2DC-4C9A-4742-B13C-FB6460FD3503}" type="slidenum">
              <a:rPr lang="en-US"/>
              <a:t>30</a:t>
            </a:fld>
            <a:endParaRPr lang="en-US"/>
          </a:p>
        </p:txBody>
      </p:sp>
      <p:sp>
        <p:nvSpPr>
          <p:cNvPr id="23554" name="标题 23553"/>
          <p:cNvSpPr>
            <a:spLocks noGrp="1"/>
          </p:cNvSpPr>
          <p:nvPr>
            <p:ph type="title"/>
          </p:nvPr>
        </p:nvSpPr>
        <p:spPr/>
        <p:txBody>
          <a:bodyPr anchor="ctr" anchorCtr="0"/>
          <a:lstStyle/>
          <a:p>
            <a:r>
              <a:rPr lang="en-US" altLang="zh-CN"/>
              <a:t>Graph theoretic clustering</a:t>
            </a:r>
          </a:p>
        </p:txBody>
      </p:sp>
      <p:sp>
        <p:nvSpPr>
          <p:cNvPr id="23555" name="文本占位符 23554"/>
          <p:cNvSpPr>
            <a:spLocks noGrp="1"/>
          </p:cNvSpPr>
          <p:nvPr>
            <p:ph type="body" sz="half" idx="1"/>
          </p:nvPr>
        </p:nvSpPr>
        <p:spPr>
          <a:xfrm>
            <a:off x="457200" y="1600200"/>
            <a:ext cx="7924800" cy="4525963"/>
          </a:xfrm>
        </p:spPr>
        <p:txBody>
          <a:bodyPr/>
          <a:lstStyle/>
          <a:p>
            <a:pPr>
              <a:buClrTx/>
              <a:buSzTx/>
              <a:buFontTx/>
            </a:pPr>
            <a:r>
              <a:rPr lang="en-US" altLang="zh-CN" sz="2800"/>
              <a:t>Represent tokens (which are associated with each pixel) using a weighted graph.</a:t>
            </a:r>
          </a:p>
          <a:p>
            <a:pPr lvl="1"/>
            <a:r>
              <a:rPr lang="en-US" altLang="zh-CN" sz="2400"/>
              <a:t>affinity matrix (</a:t>
            </a:r>
            <a:r>
              <a:rPr lang="en-US" altLang="zh-CN" sz="2400" i="1"/>
              <a:t>p</a:t>
            </a:r>
            <a:r>
              <a:rPr lang="en-US" altLang="zh-CN" sz="2400" i="1" baseline="-25000"/>
              <a:t>i</a:t>
            </a:r>
            <a:r>
              <a:rPr lang="en-US" altLang="zh-CN" sz="2400" i="1"/>
              <a:t> same as </a:t>
            </a:r>
            <a:r>
              <a:rPr lang="en-US" altLang="zh-CN" sz="2400" i="1" err="1"/>
              <a:t>p</a:t>
            </a:r>
            <a:r>
              <a:rPr lang="en-US" altLang="zh-CN" sz="2400" i="1" baseline="-25000" err="1"/>
              <a:t>j</a:t>
            </a:r>
            <a:r>
              <a:rPr lang="en-US" altLang="zh-CN" sz="2400"/>
              <a:t> =&gt; affinity of 1)</a:t>
            </a:r>
          </a:p>
          <a:p>
            <a:pPr>
              <a:buClrTx/>
              <a:buSzTx/>
              <a:buFontTx/>
            </a:pPr>
            <a:r>
              <a:rPr lang="en-US" altLang="zh-CN" sz="2800"/>
              <a:t>Cut up this graph to get </a:t>
            </a:r>
            <a:r>
              <a:rPr lang="en-US" altLang="zh-CN" sz="2800" err="1"/>
              <a:t>subgraphs</a:t>
            </a:r>
            <a:r>
              <a:rPr lang="en-US" altLang="zh-CN" sz="2800"/>
              <a:t> with strong interior links and weaker exterior links</a:t>
            </a:r>
          </a:p>
        </p:txBody>
      </p:sp>
      <p:sp>
        <p:nvSpPr>
          <p:cNvPr id="23557" name="文本框 23556"/>
          <p:cNvSpPr txBox="1"/>
          <p:nvPr/>
        </p:nvSpPr>
        <p:spPr>
          <a:xfrm>
            <a:off x="2346325" y="5751513"/>
            <a:ext cx="6089650" cy="366712"/>
          </a:xfrm>
          <a:prstGeom prst="rect">
            <a:avLst/>
          </a:prstGeom>
          <a:noFill/>
          <a:ln w="9525">
            <a:noFill/>
          </a:ln>
        </p:spPr>
        <p:txBody>
          <a:bodyPr wrap="none" anchor="t" anchorCtr="0">
            <a:spAutoFit/>
          </a:bodyPr>
          <a:lstStyle/>
          <a:p>
            <a:r>
              <a:rPr lang="en-US" altLang="zh-CN"/>
              <a:t>Application to vision originated with Prof. </a:t>
            </a:r>
            <a:r>
              <a:rPr lang="en-US" altLang="zh-CN" err="1"/>
              <a:t>Malik</a:t>
            </a:r>
            <a:r>
              <a:rPr lang="en-US" altLang="zh-CN"/>
              <a:t> at Berkeley</a:t>
            </a: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lvl="0"/>
            <a:fld id="{9A0DB2DC-4C9A-4742-B13C-FB6460FD3503}" type="slidenum">
              <a:rPr lang="en-US"/>
              <a:t>31</a:t>
            </a:fld>
            <a:endParaRPr lang="en-US"/>
          </a:p>
        </p:txBody>
      </p:sp>
      <p:sp>
        <p:nvSpPr>
          <p:cNvPr id="82946" name="标题 82945"/>
          <p:cNvSpPr>
            <a:spLocks noGrp="1"/>
          </p:cNvSpPr>
          <p:nvPr>
            <p:ph type="title"/>
          </p:nvPr>
        </p:nvSpPr>
        <p:spPr>
          <a:xfrm>
            <a:off x="496888" y="862013"/>
            <a:ext cx="7772400" cy="1143000"/>
          </a:xfrm>
        </p:spPr>
        <p:txBody>
          <a:bodyPr anchor="ctr" anchorCtr="0"/>
          <a:lstStyle/>
          <a:p>
            <a:r>
              <a:rPr lang="en-US" altLang="zh-CN"/>
              <a:t>Graphs Representations</a:t>
            </a:r>
          </a:p>
        </p:txBody>
      </p:sp>
      <p:sp>
        <p:nvSpPr>
          <p:cNvPr id="82947" name="文本框 82946"/>
          <p:cNvSpPr txBox="1"/>
          <p:nvPr/>
        </p:nvSpPr>
        <p:spPr>
          <a:xfrm>
            <a:off x="1404938" y="2535238"/>
            <a:ext cx="319087" cy="457200"/>
          </a:xfrm>
          <a:prstGeom prst="rect">
            <a:avLst/>
          </a:prstGeom>
          <a:noFill/>
          <a:ln w="9525">
            <a:noFill/>
          </a:ln>
        </p:spPr>
        <p:txBody>
          <a:bodyPr wrap="none" anchor="t" anchorCtr="0">
            <a:spAutoFit/>
          </a:bodyPr>
          <a:lstStyle/>
          <a:p>
            <a:r>
              <a:rPr lang="en-US" altLang="zh-CN" sz="2400">
                <a:latin typeface="Times New Roman" panose="02020603050405020304" pitchFamily="18" charset="0"/>
                <a:cs typeface="Times New Roman" panose="02020603050405020304" pitchFamily="18" charset="0"/>
              </a:rPr>
              <a:t>a</a:t>
            </a:r>
            <a:endParaRPr lang="en-US" altLang="zh-CN" sz="2400">
              <a:latin typeface="Times New Roman" panose="02020603050405020304" pitchFamily="18" charset="0"/>
              <a:ea typeface="Times New Roman" panose="02020603050405020304" pitchFamily="18" charset="0"/>
            </a:endParaRPr>
          </a:p>
        </p:txBody>
      </p:sp>
      <p:sp>
        <p:nvSpPr>
          <p:cNvPr id="82948" name="文本框 82947"/>
          <p:cNvSpPr txBox="1"/>
          <p:nvPr/>
        </p:nvSpPr>
        <p:spPr>
          <a:xfrm>
            <a:off x="3074988" y="3802063"/>
            <a:ext cx="319087" cy="457200"/>
          </a:xfrm>
          <a:prstGeom prst="rect">
            <a:avLst/>
          </a:prstGeom>
          <a:noFill/>
          <a:ln w="9525">
            <a:noFill/>
          </a:ln>
        </p:spPr>
        <p:txBody>
          <a:bodyPr wrap="none" anchor="t" anchorCtr="0">
            <a:spAutoFit/>
          </a:bodyPr>
          <a:lstStyle/>
          <a:p>
            <a:r>
              <a:rPr lang="en-US" altLang="zh-CN" sz="2400">
                <a:latin typeface="Times New Roman" panose="02020603050405020304" pitchFamily="18" charset="0"/>
                <a:cs typeface="Times New Roman" panose="02020603050405020304" pitchFamily="18" charset="0"/>
              </a:rPr>
              <a:t>e</a:t>
            </a:r>
            <a:endParaRPr lang="en-US" altLang="zh-CN" sz="2400">
              <a:latin typeface="Times New Roman" panose="02020603050405020304" pitchFamily="18" charset="0"/>
              <a:ea typeface="Times New Roman" panose="02020603050405020304" pitchFamily="18" charset="0"/>
            </a:endParaRPr>
          </a:p>
        </p:txBody>
      </p:sp>
      <p:sp>
        <p:nvSpPr>
          <p:cNvPr id="82949" name="文本框 82948"/>
          <p:cNvSpPr txBox="1"/>
          <p:nvPr/>
        </p:nvSpPr>
        <p:spPr>
          <a:xfrm>
            <a:off x="1422400" y="4383088"/>
            <a:ext cx="336550" cy="457200"/>
          </a:xfrm>
          <a:prstGeom prst="rect">
            <a:avLst/>
          </a:prstGeom>
          <a:noFill/>
          <a:ln w="9525">
            <a:noFill/>
          </a:ln>
        </p:spPr>
        <p:txBody>
          <a:bodyPr wrap="none" anchor="t" anchorCtr="0">
            <a:spAutoFit/>
          </a:bodyPr>
          <a:lstStyle/>
          <a:p>
            <a:r>
              <a:rPr lang="en-US" altLang="zh-CN" sz="2400">
                <a:latin typeface="Times New Roman" panose="02020603050405020304" pitchFamily="18" charset="0"/>
                <a:cs typeface="Times New Roman" panose="02020603050405020304" pitchFamily="18" charset="0"/>
              </a:rPr>
              <a:t>d</a:t>
            </a:r>
            <a:endParaRPr lang="en-US" altLang="zh-CN" sz="2400">
              <a:latin typeface="Times New Roman" panose="02020603050405020304" pitchFamily="18" charset="0"/>
              <a:ea typeface="Times New Roman" panose="02020603050405020304" pitchFamily="18" charset="0"/>
            </a:endParaRPr>
          </a:p>
        </p:txBody>
      </p:sp>
      <p:sp>
        <p:nvSpPr>
          <p:cNvPr id="82950" name="文本框 82949"/>
          <p:cNvSpPr txBox="1"/>
          <p:nvPr/>
        </p:nvSpPr>
        <p:spPr>
          <a:xfrm>
            <a:off x="1362075" y="3465513"/>
            <a:ext cx="319088" cy="457200"/>
          </a:xfrm>
          <a:prstGeom prst="rect">
            <a:avLst/>
          </a:prstGeom>
          <a:noFill/>
          <a:ln w="9525">
            <a:noFill/>
          </a:ln>
        </p:spPr>
        <p:txBody>
          <a:bodyPr wrap="none" anchor="t" anchorCtr="0">
            <a:spAutoFit/>
          </a:bodyPr>
          <a:lstStyle/>
          <a:p>
            <a:r>
              <a:rPr lang="en-US" altLang="zh-CN" sz="2400">
                <a:latin typeface="Times New Roman" panose="02020603050405020304" pitchFamily="18" charset="0"/>
                <a:cs typeface="Times New Roman" panose="02020603050405020304" pitchFamily="18" charset="0"/>
              </a:rPr>
              <a:t>c</a:t>
            </a:r>
            <a:endParaRPr lang="en-US" altLang="zh-CN" sz="2400">
              <a:latin typeface="Times New Roman" panose="02020603050405020304" pitchFamily="18" charset="0"/>
              <a:ea typeface="Times New Roman" panose="02020603050405020304" pitchFamily="18" charset="0"/>
            </a:endParaRPr>
          </a:p>
        </p:txBody>
      </p:sp>
      <p:sp>
        <p:nvSpPr>
          <p:cNvPr id="82951" name="文本框 82950"/>
          <p:cNvSpPr txBox="1"/>
          <p:nvPr/>
        </p:nvSpPr>
        <p:spPr>
          <a:xfrm>
            <a:off x="2868613" y="2798763"/>
            <a:ext cx="336550" cy="457200"/>
          </a:xfrm>
          <a:prstGeom prst="rect">
            <a:avLst/>
          </a:prstGeom>
          <a:noFill/>
          <a:ln w="9525">
            <a:noFill/>
          </a:ln>
        </p:spPr>
        <p:txBody>
          <a:bodyPr wrap="none" anchor="t" anchorCtr="0">
            <a:spAutoFit/>
          </a:bodyPr>
          <a:lstStyle/>
          <a:p>
            <a:r>
              <a:rPr lang="en-US" altLang="zh-CN" sz="2400">
                <a:latin typeface="Times New Roman" panose="02020603050405020304" pitchFamily="18" charset="0"/>
                <a:cs typeface="Times New Roman" panose="02020603050405020304" pitchFamily="18" charset="0"/>
              </a:rPr>
              <a:t>b</a:t>
            </a:r>
            <a:endParaRPr lang="en-US" altLang="zh-CN" sz="2400">
              <a:latin typeface="Times New Roman" panose="02020603050405020304" pitchFamily="18" charset="0"/>
              <a:ea typeface="Times New Roman" panose="02020603050405020304" pitchFamily="18" charset="0"/>
            </a:endParaRPr>
          </a:p>
        </p:txBody>
      </p:sp>
      <p:graphicFrame>
        <p:nvGraphicFramePr>
          <p:cNvPr id="82952" name="对象 82951"/>
          <p:cNvGraphicFramePr/>
          <p:nvPr/>
        </p:nvGraphicFramePr>
        <p:xfrm>
          <a:off x="5707063" y="2371725"/>
          <a:ext cx="2063750" cy="2305050"/>
        </p:xfrm>
        <a:graphic>
          <a:graphicData uri="http://schemas.openxmlformats.org/presentationml/2006/ole">
            <mc:AlternateContent xmlns:mc="http://schemas.openxmlformats.org/markup-compatibility/2006">
              <mc:Choice xmlns:v="urn:schemas-microsoft-com:vml" Requires="v">
                <p:oleObj spid="_x0000_s3085" r:id="rId3" imgW="1117600" imgH="1143000" progId="Equation.3">
                  <p:embed/>
                </p:oleObj>
              </mc:Choice>
              <mc:Fallback>
                <p:oleObj r:id="rId3" imgW="1117600" imgH="1143000" progId="Equation.3">
                  <p:embed/>
                  <p:pic>
                    <p:nvPicPr>
                      <p:cNvPr id="0" name="图片 3075"/>
                      <p:cNvPicPr/>
                      <p:nvPr/>
                    </p:nvPicPr>
                    <p:blipFill>
                      <a:blip r:embed="rId4"/>
                      <a:stretch>
                        <a:fillRect/>
                      </a:stretch>
                    </p:blipFill>
                    <p:spPr>
                      <a:xfrm>
                        <a:off x="5707063" y="2371725"/>
                        <a:ext cx="2063750" cy="2305050"/>
                      </a:xfrm>
                      <a:prstGeom prst="rect">
                        <a:avLst/>
                      </a:prstGeom>
                      <a:noFill/>
                      <a:ln w="38100">
                        <a:noFill/>
                        <a:miter/>
                      </a:ln>
                    </p:spPr>
                  </p:pic>
                </p:oleObj>
              </mc:Fallback>
            </mc:AlternateContent>
          </a:graphicData>
        </a:graphic>
      </p:graphicFrame>
      <p:sp>
        <p:nvSpPr>
          <p:cNvPr id="82953" name="文本框 82952"/>
          <p:cNvSpPr txBox="1"/>
          <p:nvPr/>
        </p:nvSpPr>
        <p:spPr>
          <a:xfrm>
            <a:off x="5573713" y="4957763"/>
            <a:ext cx="2838450" cy="457200"/>
          </a:xfrm>
          <a:prstGeom prst="rect">
            <a:avLst/>
          </a:prstGeom>
          <a:noFill/>
          <a:ln w="9525">
            <a:noFill/>
          </a:ln>
        </p:spPr>
        <p:txBody>
          <a:bodyPr wrap="none" anchor="t" anchorCtr="0">
            <a:spAutoFit/>
          </a:bodyPr>
          <a:lstStyle/>
          <a:p>
            <a:r>
              <a:rPr lang="en-US" altLang="zh-CN" sz="2400">
                <a:solidFill>
                  <a:srgbClr val="000000"/>
                </a:solidFill>
                <a:latin typeface="Times New Roman" panose="02020603050405020304" pitchFamily="18" charset="0"/>
                <a:cs typeface="Times New Roman" panose="02020603050405020304" pitchFamily="18" charset="0"/>
              </a:rPr>
              <a:t>Adjacency Matrix: W</a:t>
            </a:r>
            <a:endParaRPr lang="en-US" altLang="zh-CN" sz="2400">
              <a:solidFill>
                <a:srgbClr val="000000"/>
              </a:solidFill>
              <a:latin typeface="Times New Roman" panose="02020603050405020304" pitchFamily="18" charset="0"/>
              <a:ea typeface="Times New Roman" panose="02020603050405020304" pitchFamily="18" charset="0"/>
            </a:endParaRPr>
          </a:p>
        </p:txBody>
      </p:sp>
      <p:sp>
        <p:nvSpPr>
          <p:cNvPr id="82954" name="椭圆 82953"/>
          <p:cNvSpPr/>
          <p:nvPr/>
        </p:nvSpPr>
        <p:spPr>
          <a:xfrm>
            <a:off x="2754313" y="3113088"/>
            <a:ext cx="193675" cy="257175"/>
          </a:xfrm>
          <a:prstGeom prst="ellipse">
            <a:avLst/>
          </a:prstGeom>
          <a:solidFill>
            <a:srgbClr val="3333FF"/>
          </a:solidFill>
          <a:ln w="9525" cap="flat" cmpd="sng">
            <a:solidFill>
              <a:srgbClr val="FF0000"/>
            </a:solidFill>
            <a:prstDash val="solid"/>
            <a:headEnd type="none" w="med" len="med"/>
            <a:tailEnd type="none" w="med" len="med"/>
          </a:ln>
        </p:spPr>
        <p:txBody>
          <a:bodyPr/>
          <a:lstStyle/>
          <a:p>
            <a:endParaRPr lang="zh-CN" altLang="en-US"/>
          </a:p>
        </p:txBody>
      </p:sp>
      <p:sp>
        <p:nvSpPr>
          <p:cNvPr id="82955" name="椭圆 82954"/>
          <p:cNvSpPr/>
          <p:nvPr/>
        </p:nvSpPr>
        <p:spPr>
          <a:xfrm>
            <a:off x="2786063" y="3873500"/>
            <a:ext cx="192087" cy="257175"/>
          </a:xfrm>
          <a:prstGeom prst="ellipse">
            <a:avLst/>
          </a:prstGeom>
          <a:solidFill>
            <a:srgbClr val="3333FF"/>
          </a:solidFill>
          <a:ln w="9525" cap="flat" cmpd="sng">
            <a:solidFill>
              <a:srgbClr val="FF0000"/>
            </a:solidFill>
            <a:prstDash val="solid"/>
            <a:headEnd type="none" w="med" len="med"/>
            <a:tailEnd type="none" w="med" len="med"/>
          </a:ln>
        </p:spPr>
        <p:txBody>
          <a:bodyPr/>
          <a:lstStyle/>
          <a:p>
            <a:endParaRPr lang="zh-CN" altLang="en-US"/>
          </a:p>
        </p:txBody>
      </p:sp>
      <p:sp>
        <p:nvSpPr>
          <p:cNvPr id="82956" name="椭圆 82955"/>
          <p:cNvSpPr/>
          <p:nvPr/>
        </p:nvSpPr>
        <p:spPr>
          <a:xfrm>
            <a:off x="1673225" y="2774950"/>
            <a:ext cx="192088" cy="257175"/>
          </a:xfrm>
          <a:prstGeom prst="ellipse">
            <a:avLst/>
          </a:prstGeom>
          <a:solidFill>
            <a:srgbClr val="0000FF"/>
          </a:solidFill>
          <a:ln w="9525" cap="flat" cmpd="sng">
            <a:solidFill>
              <a:srgbClr val="FF0000"/>
            </a:solidFill>
            <a:prstDash val="solid"/>
            <a:headEnd type="none" w="med" len="med"/>
            <a:tailEnd type="none" w="med" len="med"/>
          </a:ln>
        </p:spPr>
        <p:txBody>
          <a:bodyPr/>
          <a:lstStyle/>
          <a:p>
            <a:endParaRPr lang="zh-CN" altLang="en-US"/>
          </a:p>
        </p:txBody>
      </p:sp>
      <p:sp>
        <p:nvSpPr>
          <p:cNvPr id="82957" name="椭圆 82956"/>
          <p:cNvSpPr/>
          <p:nvPr/>
        </p:nvSpPr>
        <p:spPr>
          <a:xfrm>
            <a:off x="1660525" y="3521075"/>
            <a:ext cx="192088" cy="255588"/>
          </a:xfrm>
          <a:prstGeom prst="ellipse">
            <a:avLst/>
          </a:prstGeom>
          <a:solidFill>
            <a:srgbClr val="0000FF"/>
          </a:solidFill>
          <a:ln w="9525" cap="flat" cmpd="sng">
            <a:solidFill>
              <a:srgbClr val="FF0000"/>
            </a:solidFill>
            <a:prstDash val="solid"/>
            <a:headEnd type="none" w="med" len="med"/>
            <a:tailEnd type="none" w="med" len="med"/>
          </a:ln>
        </p:spPr>
        <p:txBody>
          <a:bodyPr/>
          <a:lstStyle/>
          <a:p>
            <a:endParaRPr lang="zh-CN" altLang="en-US"/>
          </a:p>
        </p:txBody>
      </p:sp>
      <p:sp>
        <p:nvSpPr>
          <p:cNvPr id="82958" name="椭圆 82957"/>
          <p:cNvSpPr/>
          <p:nvPr/>
        </p:nvSpPr>
        <p:spPr>
          <a:xfrm>
            <a:off x="1654175" y="4213225"/>
            <a:ext cx="192088" cy="257175"/>
          </a:xfrm>
          <a:prstGeom prst="ellipse">
            <a:avLst/>
          </a:prstGeom>
          <a:solidFill>
            <a:srgbClr val="0000FF"/>
          </a:solidFill>
          <a:ln w="9525" cap="flat" cmpd="sng">
            <a:solidFill>
              <a:srgbClr val="FF0000"/>
            </a:solidFill>
            <a:prstDash val="solid"/>
            <a:headEnd type="none" w="med" len="med"/>
            <a:tailEnd type="none" w="med" len="med"/>
          </a:ln>
        </p:spPr>
        <p:txBody>
          <a:bodyPr/>
          <a:lstStyle/>
          <a:p>
            <a:endParaRPr lang="zh-CN" altLang="en-US"/>
          </a:p>
        </p:txBody>
      </p:sp>
      <p:sp>
        <p:nvSpPr>
          <p:cNvPr id="82959" name="直接连接符 82958"/>
          <p:cNvSpPr/>
          <p:nvPr/>
        </p:nvSpPr>
        <p:spPr>
          <a:xfrm>
            <a:off x="1854200" y="2911475"/>
            <a:ext cx="904875" cy="257175"/>
          </a:xfrm>
          <a:prstGeom prst="line">
            <a:avLst/>
          </a:prstGeom>
          <a:ln w="9525" cap="flat" cmpd="sng">
            <a:solidFill>
              <a:srgbClr val="FF0000"/>
            </a:solidFill>
            <a:prstDash val="solid"/>
            <a:headEnd type="none" w="med" len="med"/>
            <a:tailEnd type="none" w="med" len="med"/>
          </a:ln>
        </p:spPr>
      </p:sp>
      <p:sp>
        <p:nvSpPr>
          <p:cNvPr id="82960" name="直接连接符 82959"/>
          <p:cNvSpPr/>
          <p:nvPr/>
        </p:nvSpPr>
        <p:spPr>
          <a:xfrm>
            <a:off x="1847850" y="2932113"/>
            <a:ext cx="936625" cy="1038225"/>
          </a:xfrm>
          <a:prstGeom prst="line">
            <a:avLst/>
          </a:prstGeom>
          <a:ln w="9525" cap="flat" cmpd="sng">
            <a:solidFill>
              <a:srgbClr val="FF0000"/>
            </a:solidFill>
            <a:prstDash val="solid"/>
            <a:headEnd type="none" w="med" len="med"/>
            <a:tailEnd type="none" w="med" len="med"/>
          </a:ln>
        </p:spPr>
      </p:sp>
      <p:sp>
        <p:nvSpPr>
          <p:cNvPr id="82961" name="直接连接符 82960"/>
          <p:cNvSpPr/>
          <p:nvPr/>
        </p:nvSpPr>
        <p:spPr>
          <a:xfrm>
            <a:off x="1878013" y="3703638"/>
            <a:ext cx="927100" cy="306387"/>
          </a:xfrm>
          <a:prstGeom prst="line">
            <a:avLst/>
          </a:prstGeom>
          <a:ln w="9525" cap="flat" cmpd="sng">
            <a:solidFill>
              <a:srgbClr val="FF0000"/>
            </a:solidFill>
            <a:prstDash val="solid"/>
            <a:headEnd type="none" w="med" len="med"/>
            <a:tailEnd type="none" w="med" len="med"/>
          </a:ln>
        </p:spPr>
      </p:sp>
      <p:sp>
        <p:nvSpPr>
          <p:cNvPr id="82962" name="直接连接符 82961"/>
          <p:cNvSpPr/>
          <p:nvPr/>
        </p:nvSpPr>
        <p:spPr>
          <a:xfrm flipV="1">
            <a:off x="1854200" y="4048125"/>
            <a:ext cx="942975" cy="287338"/>
          </a:xfrm>
          <a:prstGeom prst="line">
            <a:avLst/>
          </a:prstGeom>
          <a:ln w="9525" cap="flat" cmpd="sng">
            <a:solidFill>
              <a:srgbClr val="FF0000"/>
            </a:solidFill>
            <a:prstDash val="solid"/>
            <a:headEnd type="none" w="med" len="med"/>
            <a:tailEnd type="none" w="med" len="med"/>
          </a:ln>
        </p:spPr>
      </p:sp>
      <p:sp>
        <p:nvSpPr>
          <p:cNvPr id="82963" name="矩形 82962"/>
          <p:cNvSpPr/>
          <p:nvPr/>
        </p:nvSpPr>
        <p:spPr>
          <a:xfrm>
            <a:off x="5195888" y="6613525"/>
            <a:ext cx="3948112" cy="244475"/>
          </a:xfrm>
          <a:prstGeom prst="rect">
            <a:avLst/>
          </a:prstGeom>
          <a:noFill/>
          <a:ln w="9525">
            <a:noFill/>
          </a:ln>
        </p:spPr>
        <p:txBody>
          <a:bodyPr wrap="none" anchor="t" anchorCtr="0">
            <a:spAutoFit/>
          </a:bodyPr>
          <a:lstStyle/>
          <a:p>
            <a:r>
              <a:rPr lang="en-US" altLang="zh-CN" sz="1000"/>
              <a:t>* From </a:t>
            </a:r>
            <a:r>
              <a:rPr lang="en-US" altLang="zh-CN" sz="1000" err="1"/>
              <a:t>Khurram</a:t>
            </a:r>
            <a:r>
              <a:rPr lang="en-US" altLang="zh-CN" sz="1000"/>
              <a:t> </a:t>
            </a:r>
            <a:r>
              <a:rPr lang="en-US" altLang="zh-CN" sz="1000" err="1"/>
              <a:t>Hassan-Shafique</a:t>
            </a:r>
            <a:r>
              <a:rPr lang="en-US" altLang="zh-CN" sz="1000"/>
              <a:t> </a:t>
            </a:r>
            <a:r>
              <a:rPr lang="en-US" altLang="zh-CN" sz="1000">
                <a:solidFill>
                  <a:schemeClr val="tx2"/>
                </a:solidFill>
              </a:rPr>
              <a:t>CAP5415 Computer Vision 2003</a:t>
            </a: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lvl="0"/>
            <a:fld id="{9A0DB2DC-4C9A-4742-B13C-FB6460FD3503}" type="slidenum">
              <a:rPr lang="en-US"/>
              <a:t>32</a:t>
            </a:fld>
            <a:endParaRPr lang="en-US"/>
          </a:p>
        </p:txBody>
      </p:sp>
      <p:sp>
        <p:nvSpPr>
          <p:cNvPr id="83970" name="标题 83969"/>
          <p:cNvSpPr>
            <a:spLocks noGrp="1"/>
          </p:cNvSpPr>
          <p:nvPr>
            <p:ph type="title"/>
          </p:nvPr>
        </p:nvSpPr>
        <p:spPr>
          <a:xfrm>
            <a:off x="496888" y="862013"/>
            <a:ext cx="7772400" cy="1143000"/>
          </a:xfrm>
        </p:spPr>
        <p:txBody>
          <a:bodyPr anchor="ctr" anchorCtr="0">
            <a:normAutofit fontScale="90000"/>
          </a:bodyPr>
          <a:lstStyle/>
          <a:p>
            <a:r>
              <a:rPr lang="en-US" altLang="zh-CN"/>
              <a:t>Weighted Graphs and Their Representations</a:t>
            </a:r>
          </a:p>
        </p:txBody>
      </p:sp>
      <p:pic>
        <p:nvPicPr>
          <p:cNvPr id="83971" name="图片 83970"/>
          <p:cNvPicPr>
            <a:picLocks noChangeAspect="1"/>
          </p:cNvPicPr>
          <p:nvPr/>
        </p:nvPicPr>
        <p:blipFill>
          <a:blip r:embed="rId3"/>
          <a:stretch>
            <a:fillRect/>
          </a:stretch>
        </p:blipFill>
        <p:spPr>
          <a:xfrm>
            <a:off x="1233488" y="2520950"/>
            <a:ext cx="2971800" cy="2695575"/>
          </a:xfrm>
          <a:prstGeom prst="rect">
            <a:avLst/>
          </a:prstGeom>
          <a:noFill/>
          <a:ln w="9525">
            <a:noFill/>
          </a:ln>
        </p:spPr>
      </p:pic>
      <p:sp>
        <p:nvSpPr>
          <p:cNvPr id="83972" name="文本框 83971"/>
          <p:cNvSpPr txBox="1"/>
          <p:nvPr/>
        </p:nvSpPr>
        <p:spPr>
          <a:xfrm>
            <a:off x="1119188" y="2546350"/>
            <a:ext cx="319087" cy="457200"/>
          </a:xfrm>
          <a:prstGeom prst="rect">
            <a:avLst/>
          </a:prstGeom>
          <a:noFill/>
          <a:ln w="9525">
            <a:noFill/>
          </a:ln>
        </p:spPr>
        <p:txBody>
          <a:bodyPr wrap="none" anchor="t" anchorCtr="0">
            <a:spAutoFit/>
          </a:bodyPr>
          <a:lstStyle/>
          <a:p>
            <a:r>
              <a:rPr lang="en-US" altLang="zh-CN" sz="2400">
                <a:latin typeface="Times New Roman" panose="02020603050405020304" pitchFamily="18" charset="0"/>
                <a:cs typeface="Times New Roman" panose="02020603050405020304" pitchFamily="18" charset="0"/>
              </a:rPr>
              <a:t>a</a:t>
            </a:r>
            <a:endParaRPr lang="en-US" altLang="zh-CN" sz="2400">
              <a:latin typeface="Times New Roman" panose="02020603050405020304" pitchFamily="18" charset="0"/>
              <a:ea typeface="Times New Roman" panose="02020603050405020304" pitchFamily="18" charset="0"/>
            </a:endParaRPr>
          </a:p>
        </p:txBody>
      </p:sp>
      <p:sp>
        <p:nvSpPr>
          <p:cNvPr id="83973" name="文本框 83972"/>
          <p:cNvSpPr txBox="1"/>
          <p:nvPr/>
        </p:nvSpPr>
        <p:spPr>
          <a:xfrm>
            <a:off x="3490913" y="3957638"/>
            <a:ext cx="319087" cy="457200"/>
          </a:xfrm>
          <a:prstGeom prst="rect">
            <a:avLst/>
          </a:prstGeom>
          <a:noFill/>
          <a:ln w="9525">
            <a:noFill/>
          </a:ln>
        </p:spPr>
        <p:txBody>
          <a:bodyPr wrap="none" anchor="t" anchorCtr="0">
            <a:spAutoFit/>
          </a:bodyPr>
          <a:lstStyle/>
          <a:p>
            <a:r>
              <a:rPr lang="en-US" altLang="zh-CN" sz="2400">
                <a:latin typeface="Times New Roman" panose="02020603050405020304" pitchFamily="18" charset="0"/>
                <a:cs typeface="Times New Roman" panose="02020603050405020304" pitchFamily="18" charset="0"/>
              </a:rPr>
              <a:t>e</a:t>
            </a:r>
            <a:endParaRPr lang="en-US" altLang="zh-CN" sz="2400">
              <a:latin typeface="Times New Roman" panose="02020603050405020304" pitchFamily="18" charset="0"/>
              <a:ea typeface="Times New Roman" panose="02020603050405020304" pitchFamily="18" charset="0"/>
            </a:endParaRPr>
          </a:p>
        </p:txBody>
      </p:sp>
      <p:sp>
        <p:nvSpPr>
          <p:cNvPr id="83974" name="文本框 83973"/>
          <p:cNvSpPr txBox="1"/>
          <p:nvPr/>
        </p:nvSpPr>
        <p:spPr>
          <a:xfrm>
            <a:off x="2301875" y="4846638"/>
            <a:ext cx="336550" cy="457200"/>
          </a:xfrm>
          <a:prstGeom prst="rect">
            <a:avLst/>
          </a:prstGeom>
          <a:noFill/>
          <a:ln w="9525">
            <a:noFill/>
          </a:ln>
        </p:spPr>
        <p:txBody>
          <a:bodyPr wrap="none" anchor="t" anchorCtr="0">
            <a:spAutoFit/>
          </a:bodyPr>
          <a:lstStyle/>
          <a:p>
            <a:r>
              <a:rPr lang="en-US" altLang="zh-CN" sz="2400">
                <a:latin typeface="Times New Roman" panose="02020603050405020304" pitchFamily="18" charset="0"/>
                <a:cs typeface="Times New Roman" panose="02020603050405020304" pitchFamily="18" charset="0"/>
              </a:rPr>
              <a:t>d</a:t>
            </a:r>
            <a:endParaRPr lang="en-US" altLang="zh-CN" sz="2400">
              <a:latin typeface="Times New Roman" panose="02020603050405020304" pitchFamily="18" charset="0"/>
              <a:ea typeface="Times New Roman" panose="02020603050405020304" pitchFamily="18" charset="0"/>
            </a:endParaRPr>
          </a:p>
        </p:txBody>
      </p:sp>
      <p:sp>
        <p:nvSpPr>
          <p:cNvPr id="83975" name="文本框 83974"/>
          <p:cNvSpPr txBox="1"/>
          <p:nvPr/>
        </p:nvSpPr>
        <p:spPr>
          <a:xfrm>
            <a:off x="1801813" y="3762375"/>
            <a:ext cx="319087" cy="457200"/>
          </a:xfrm>
          <a:prstGeom prst="rect">
            <a:avLst/>
          </a:prstGeom>
          <a:noFill/>
          <a:ln w="9525">
            <a:noFill/>
          </a:ln>
        </p:spPr>
        <p:txBody>
          <a:bodyPr wrap="none" anchor="t" anchorCtr="0">
            <a:spAutoFit/>
          </a:bodyPr>
          <a:lstStyle/>
          <a:p>
            <a:r>
              <a:rPr lang="en-US" altLang="zh-CN" sz="2400">
                <a:latin typeface="Times New Roman" panose="02020603050405020304" pitchFamily="18" charset="0"/>
                <a:cs typeface="Times New Roman" panose="02020603050405020304" pitchFamily="18" charset="0"/>
              </a:rPr>
              <a:t>c</a:t>
            </a:r>
            <a:endParaRPr lang="en-US" altLang="zh-CN" sz="2400">
              <a:latin typeface="Times New Roman" panose="02020603050405020304" pitchFamily="18" charset="0"/>
              <a:ea typeface="Times New Roman" panose="02020603050405020304" pitchFamily="18" charset="0"/>
            </a:endParaRPr>
          </a:p>
        </p:txBody>
      </p:sp>
      <p:sp>
        <p:nvSpPr>
          <p:cNvPr id="83976" name="文本框 83975"/>
          <p:cNvSpPr txBox="1"/>
          <p:nvPr/>
        </p:nvSpPr>
        <p:spPr>
          <a:xfrm>
            <a:off x="2868613" y="2798763"/>
            <a:ext cx="336550" cy="457200"/>
          </a:xfrm>
          <a:prstGeom prst="rect">
            <a:avLst/>
          </a:prstGeom>
          <a:noFill/>
          <a:ln w="9525">
            <a:noFill/>
          </a:ln>
        </p:spPr>
        <p:txBody>
          <a:bodyPr wrap="none" anchor="t" anchorCtr="0">
            <a:spAutoFit/>
          </a:bodyPr>
          <a:lstStyle/>
          <a:p>
            <a:r>
              <a:rPr lang="en-US" altLang="zh-CN" sz="2400">
                <a:latin typeface="Times New Roman" panose="02020603050405020304" pitchFamily="18" charset="0"/>
                <a:cs typeface="Times New Roman" panose="02020603050405020304" pitchFamily="18" charset="0"/>
              </a:rPr>
              <a:t>b</a:t>
            </a:r>
            <a:endParaRPr lang="en-US" altLang="zh-CN" sz="2400">
              <a:latin typeface="Times New Roman" panose="02020603050405020304" pitchFamily="18" charset="0"/>
              <a:ea typeface="Times New Roman" panose="02020603050405020304" pitchFamily="18" charset="0"/>
            </a:endParaRPr>
          </a:p>
        </p:txBody>
      </p:sp>
      <p:graphicFrame>
        <p:nvGraphicFramePr>
          <p:cNvPr id="83977" name="对象 83976"/>
          <p:cNvGraphicFramePr/>
          <p:nvPr/>
        </p:nvGraphicFramePr>
        <p:xfrm>
          <a:off x="5567363" y="2371725"/>
          <a:ext cx="2344737" cy="2305050"/>
        </p:xfrm>
        <a:graphic>
          <a:graphicData uri="http://schemas.openxmlformats.org/presentationml/2006/ole">
            <mc:AlternateContent xmlns:mc="http://schemas.openxmlformats.org/markup-compatibility/2006">
              <mc:Choice xmlns:v="urn:schemas-microsoft-com:vml" Requires="v">
                <p:oleObj spid="_x0000_s4106" r:id="rId4" imgW="1269365" imgH="1142365" progId="Equation.3">
                  <p:embed/>
                </p:oleObj>
              </mc:Choice>
              <mc:Fallback>
                <p:oleObj r:id="rId4" imgW="1269365" imgH="1142365" progId="Equation.3">
                  <p:embed/>
                  <p:pic>
                    <p:nvPicPr>
                      <p:cNvPr id="0" name="图片 3076"/>
                      <p:cNvPicPr/>
                      <p:nvPr/>
                    </p:nvPicPr>
                    <p:blipFill>
                      <a:blip r:embed="rId5"/>
                      <a:stretch>
                        <a:fillRect/>
                      </a:stretch>
                    </p:blipFill>
                    <p:spPr>
                      <a:xfrm>
                        <a:off x="5567363" y="2371725"/>
                        <a:ext cx="2344737" cy="2305050"/>
                      </a:xfrm>
                      <a:prstGeom prst="rect">
                        <a:avLst/>
                      </a:prstGeom>
                      <a:noFill/>
                      <a:ln w="38100">
                        <a:noFill/>
                        <a:miter/>
                      </a:ln>
                    </p:spPr>
                  </p:pic>
                </p:oleObj>
              </mc:Fallback>
            </mc:AlternateContent>
          </a:graphicData>
        </a:graphic>
      </p:graphicFrame>
      <p:sp>
        <p:nvSpPr>
          <p:cNvPr id="83978" name="文本框 83977"/>
          <p:cNvSpPr txBox="1"/>
          <p:nvPr/>
        </p:nvSpPr>
        <p:spPr>
          <a:xfrm>
            <a:off x="5573713" y="4957763"/>
            <a:ext cx="2432050" cy="457200"/>
          </a:xfrm>
          <a:prstGeom prst="rect">
            <a:avLst/>
          </a:prstGeom>
          <a:noFill/>
          <a:ln w="9525">
            <a:noFill/>
          </a:ln>
        </p:spPr>
        <p:txBody>
          <a:bodyPr wrap="none" anchor="t" anchorCtr="0">
            <a:spAutoFit/>
          </a:bodyPr>
          <a:lstStyle/>
          <a:p>
            <a:r>
              <a:rPr lang="en-US" altLang="zh-CN" sz="2400">
                <a:solidFill>
                  <a:srgbClr val="000000"/>
                </a:solidFill>
                <a:latin typeface="Times New Roman" panose="02020603050405020304" pitchFamily="18" charset="0"/>
                <a:cs typeface="Times New Roman" panose="02020603050405020304" pitchFamily="18" charset="0"/>
              </a:rPr>
              <a:t>Weight Matrix: W</a:t>
            </a:r>
            <a:endParaRPr lang="en-US" altLang="zh-CN" sz="2400">
              <a:solidFill>
                <a:srgbClr val="000000"/>
              </a:solidFill>
              <a:latin typeface="Times New Roman" panose="02020603050405020304" pitchFamily="18" charset="0"/>
              <a:ea typeface="Times New Roman" panose="02020603050405020304" pitchFamily="18" charset="0"/>
            </a:endParaRPr>
          </a:p>
        </p:txBody>
      </p:sp>
      <p:sp>
        <p:nvSpPr>
          <p:cNvPr id="83979" name="文本框 83978"/>
          <p:cNvSpPr txBox="1"/>
          <p:nvPr/>
        </p:nvSpPr>
        <p:spPr>
          <a:xfrm>
            <a:off x="1920875" y="4238625"/>
            <a:ext cx="336550" cy="457200"/>
          </a:xfrm>
          <a:prstGeom prst="rect">
            <a:avLst/>
          </a:prstGeom>
          <a:noFill/>
          <a:ln w="9525">
            <a:noFill/>
          </a:ln>
        </p:spPr>
        <p:txBody>
          <a:bodyPr wrap="none" anchor="t" anchorCtr="0">
            <a:spAutoFit/>
          </a:bodyPr>
          <a:lstStyle/>
          <a:p>
            <a:r>
              <a:rPr lang="en-US" altLang="zh-CN" sz="2400">
                <a:solidFill>
                  <a:srgbClr val="000000"/>
                </a:solidFill>
                <a:latin typeface="Times New Roman" panose="02020603050405020304" pitchFamily="18" charset="0"/>
                <a:cs typeface="Times New Roman" panose="02020603050405020304" pitchFamily="18" charset="0"/>
              </a:rPr>
              <a:t>6</a:t>
            </a:r>
            <a:endParaRPr lang="en-US" altLang="zh-CN" sz="2400">
              <a:solidFill>
                <a:srgbClr val="000000"/>
              </a:solidFill>
              <a:latin typeface="Times New Roman" panose="02020603050405020304" pitchFamily="18" charset="0"/>
              <a:ea typeface="Times New Roman" panose="02020603050405020304" pitchFamily="18" charset="0"/>
            </a:endParaRPr>
          </a:p>
        </p:txBody>
      </p:sp>
      <p:sp>
        <p:nvSpPr>
          <p:cNvPr id="83980" name="矩形 83979"/>
          <p:cNvSpPr/>
          <p:nvPr/>
        </p:nvSpPr>
        <p:spPr>
          <a:xfrm>
            <a:off x="5195888" y="6613525"/>
            <a:ext cx="3948112" cy="244475"/>
          </a:xfrm>
          <a:prstGeom prst="rect">
            <a:avLst/>
          </a:prstGeom>
          <a:noFill/>
          <a:ln w="9525">
            <a:noFill/>
          </a:ln>
        </p:spPr>
        <p:txBody>
          <a:bodyPr wrap="none" anchor="t" anchorCtr="0">
            <a:spAutoFit/>
          </a:bodyPr>
          <a:lstStyle/>
          <a:p>
            <a:r>
              <a:rPr lang="en-US" altLang="zh-CN" sz="1000"/>
              <a:t>* From </a:t>
            </a:r>
            <a:r>
              <a:rPr lang="en-US" altLang="zh-CN" sz="1000" err="1"/>
              <a:t>Khurram</a:t>
            </a:r>
            <a:r>
              <a:rPr lang="en-US" altLang="zh-CN" sz="1000"/>
              <a:t> </a:t>
            </a:r>
            <a:r>
              <a:rPr lang="en-US" altLang="zh-CN" sz="1000" err="1"/>
              <a:t>Hassan-Shafique</a:t>
            </a:r>
            <a:r>
              <a:rPr lang="en-US" altLang="zh-CN" sz="1000"/>
              <a:t> </a:t>
            </a:r>
            <a:r>
              <a:rPr lang="en-US" altLang="zh-CN" sz="1000">
                <a:solidFill>
                  <a:schemeClr val="tx2"/>
                </a:solidFill>
              </a:rPr>
              <a:t>CAP5415 Computer Vision 2003</a:t>
            </a:r>
          </a:p>
        </p:txBody>
      </p:sp>
      <p:sp>
        <p:nvSpPr>
          <p:cNvPr id="3" name="文本框 2"/>
          <p:cNvSpPr txBox="1"/>
          <p:nvPr/>
        </p:nvSpPr>
        <p:spPr>
          <a:xfrm>
            <a:off x="3176905" y="5820410"/>
            <a:ext cx="1598930" cy="368300"/>
          </a:xfrm>
          <a:prstGeom prst="rect">
            <a:avLst/>
          </a:prstGeom>
          <a:noFill/>
        </p:spPr>
        <p:txBody>
          <a:bodyPr wrap="none" rtlCol="0" anchor="t">
            <a:spAutoFit/>
          </a:bodyPr>
          <a:lstStyle/>
          <a:p>
            <a:r>
              <a:rPr lang="en-US" altLang="zh-CN">
                <a:sym typeface="+mn-ea"/>
              </a:rPr>
              <a:t>Weight = |A-B|</a:t>
            </a:r>
            <a:endParaRPr lang="zh-CN" altLang="en-US"/>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lvl="0"/>
            <a:fld id="{9A0DB2DC-4C9A-4742-B13C-FB6460FD3503}" type="slidenum">
              <a:rPr lang="en-US"/>
              <a:t>33</a:t>
            </a:fld>
            <a:endParaRPr lang="en-US"/>
          </a:p>
        </p:txBody>
      </p:sp>
      <p:sp>
        <p:nvSpPr>
          <p:cNvPr id="84994" name="标题 84993"/>
          <p:cNvSpPr>
            <a:spLocks noGrp="1"/>
          </p:cNvSpPr>
          <p:nvPr>
            <p:ph type="title"/>
          </p:nvPr>
        </p:nvSpPr>
        <p:spPr>
          <a:xfrm>
            <a:off x="973138" y="387350"/>
            <a:ext cx="7772400" cy="1143000"/>
          </a:xfrm>
        </p:spPr>
        <p:txBody>
          <a:bodyPr anchor="ctr" anchorCtr="0"/>
          <a:lstStyle/>
          <a:p>
            <a:r>
              <a:rPr lang="en-US" altLang="zh-CN"/>
              <a:t>Minimum Cut </a:t>
            </a:r>
            <a:r>
              <a:rPr lang="zh-CN" altLang="en-US"/>
              <a:t>（</a:t>
            </a:r>
            <a:r>
              <a:rPr lang="en-US" altLang="zh-CN" b="1">
                <a:solidFill>
                  <a:srgbClr val="FF0000"/>
                </a:solidFill>
              </a:rPr>
              <a:t>Min Cut</a:t>
            </a:r>
            <a:r>
              <a:rPr lang="zh-CN" altLang="en-US"/>
              <a:t>）</a:t>
            </a:r>
          </a:p>
        </p:txBody>
      </p:sp>
      <p:grpSp>
        <p:nvGrpSpPr>
          <p:cNvPr id="84995" name="组合 84994"/>
          <p:cNvGrpSpPr/>
          <p:nvPr/>
        </p:nvGrpSpPr>
        <p:grpSpPr>
          <a:xfrm>
            <a:off x="1598613" y="2062163"/>
            <a:ext cx="2562225" cy="2493962"/>
            <a:chOff x="1007" y="1299"/>
            <a:chExt cx="1614" cy="1571"/>
          </a:xfrm>
        </p:grpSpPr>
        <p:sp>
          <p:nvSpPr>
            <p:cNvPr id="84996" name="椭圆 84995"/>
            <p:cNvSpPr/>
            <p:nvPr/>
          </p:nvSpPr>
          <p:spPr>
            <a:xfrm>
              <a:off x="1630" y="1309"/>
              <a:ext cx="157" cy="187"/>
            </a:xfrm>
            <a:prstGeom prst="ellipse">
              <a:avLst/>
            </a:prstGeom>
            <a:solidFill>
              <a:srgbClr val="FF0000"/>
            </a:solidFill>
            <a:ln w="9525" cap="flat" cmpd="sng">
              <a:solidFill>
                <a:schemeClr val="tx1"/>
              </a:solidFill>
              <a:prstDash val="solid"/>
              <a:headEnd type="none" w="med" len="med"/>
              <a:tailEnd type="none" w="med" len="med"/>
            </a:ln>
          </p:spPr>
          <p:txBody>
            <a:bodyPr/>
            <a:lstStyle/>
            <a:p>
              <a:endParaRPr lang="zh-CN" altLang="en-US"/>
            </a:p>
          </p:txBody>
        </p:sp>
        <p:sp>
          <p:nvSpPr>
            <p:cNvPr id="84997" name="椭圆 84996"/>
            <p:cNvSpPr/>
            <p:nvPr/>
          </p:nvSpPr>
          <p:spPr>
            <a:xfrm>
              <a:off x="1765" y="2056"/>
              <a:ext cx="157" cy="187"/>
            </a:xfrm>
            <a:prstGeom prst="ellipse">
              <a:avLst/>
            </a:prstGeom>
            <a:solidFill>
              <a:srgbClr val="FF0000"/>
            </a:solidFill>
            <a:ln w="9525" cap="flat" cmpd="sng">
              <a:solidFill>
                <a:schemeClr val="tx1"/>
              </a:solidFill>
              <a:prstDash val="solid"/>
              <a:headEnd type="none" w="med" len="med"/>
              <a:tailEnd type="none" w="med" len="med"/>
            </a:ln>
          </p:spPr>
          <p:txBody>
            <a:bodyPr/>
            <a:lstStyle/>
            <a:p>
              <a:endParaRPr lang="zh-CN" altLang="en-US"/>
            </a:p>
          </p:txBody>
        </p:sp>
        <p:sp>
          <p:nvSpPr>
            <p:cNvPr id="84998" name="椭圆 84997"/>
            <p:cNvSpPr/>
            <p:nvPr/>
          </p:nvSpPr>
          <p:spPr>
            <a:xfrm>
              <a:off x="1007" y="1299"/>
              <a:ext cx="157" cy="187"/>
            </a:xfrm>
            <a:prstGeom prst="ellipse">
              <a:avLst/>
            </a:prstGeom>
            <a:solidFill>
              <a:srgbClr val="FF0000"/>
            </a:solidFill>
            <a:ln w="9525" cap="flat" cmpd="sng">
              <a:solidFill>
                <a:schemeClr val="tx1"/>
              </a:solidFill>
              <a:prstDash val="solid"/>
              <a:headEnd type="none" w="med" len="med"/>
              <a:tailEnd type="none" w="med" len="med"/>
            </a:ln>
          </p:spPr>
          <p:txBody>
            <a:bodyPr/>
            <a:lstStyle/>
            <a:p>
              <a:endParaRPr lang="zh-CN" altLang="en-US"/>
            </a:p>
          </p:txBody>
        </p:sp>
        <p:sp>
          <p:nvSpPr>
            <p:cNvPr id="84999" name="椭圆 84998"/>
            <p:cNvSpPr/>
            <p:nvPr/>
          </p:nvSpPr>
          <p:spPr>
            <a:xfrm>
              <a:off x="2464" y="1470"/>
              <a:ext cx="157" cy="187"/>
            </a:xfrm>
            <a:prstGeom prst="ellipse">
              <a:avLst/>
            </a:prstGeom>
            <a:solidFill>
              <a:srgbClr val="FF0000"/>
            </a:solidFill>
            <a:ln w="9525" cap="flat" cmpd="sng">
              <a:solidFill>
                <a:schemeClr val="tx1"/>
              </a:solidFill>
              <a:prstDash val="solid"/>
              <a:headEnd type="none" w="med" len="med"/>
              <a:tailEnd type="none" w="med" len="med"/>
            </a:ln>
          </p:spPr>
          <p:txBody>
            <a:bodyPr/>
            <a:lstStyle/>
            <a:p>
              <a:endParaRPr lang="zh-CN" altLang="en-US"/>
            </a:p>
          </p:txBody>
        </p:sp>
        <p:sp>
          <p:nvSpPr>
            <p:cNvPr id="85000" name="椭圆 84999"/>
            <p:cNvSpPr/>
            <p:nvPr/>
          </p:nvSpPr>
          <p:spPr>
            <a:xfrm>
              <a:off x="2426" y="1985"/>
              <a:ext cx="157" cy="187"/>
            </a:xfrm>
            <a:prstGeom prst="ellipse">
              <a:avLst/>
            </a:prstGeom>
            <a:solidFill>
              <a:srgbClr val="FF0000"/>
            </a:solidFill>
            <a:ln w="9525" cap="flat" cmpd="sng">
              <a:solidFill>
                <a:schemeClr val="tx1"/>
              </a:solidFill>
              <a:prstDash val="solid"/>
              <a:headEnd type="none" w="med" len="med"/>
              <a:tailEnd type="none" w="med" len="med"/>
            </a:ln>
          </p:spPr>
          <p:txBody>
            <a:bodyPr/>
            <a:lstStyle/>
            <a:p>
              <a:endParaRPr lang="zh-CN" altLang="en-US"/>
            </a:p>
          </p:txBody>
        </p:sp>
        <p:sp>
          <p:nvSpPr>
            <p:cNvPr id="85001" name="椭圆 85000"/>
            <p:cNvSpPr/>
            <p:nvPr/>
          </p:nvSpPr>
          <p:spPr>
            <a:xfrm>
              <a:off x="1018" y="1968"/>
              <a:ext cx="157" cy="187"/>
            </a:xfrm>
            <a:prstGeom prst="ellipse">
              <a:avLst/>
            </a:prstGeom>
            <a:solidFill>
              <a:srgbClr val="FF0000"/>
            </a:solidFill>
            <a:ln w="9525" cap="flat" cmpd="sng">
              <a:solidFill>
                <a:schemeClr val="tx1"/>
              </a:solidFill>
              <a:prstDash val="solid"/>
              <a:headEnd type="none" w="med" len="med"/>
              <a:tailEnd type="none" w="med" len="med"/>
            </a:ln>
          </p:spPr>
          <p:txBody>
            <a:bodyPr/>
            <a:lstStyle/>
            <a:p>
              <a:endParaRPr lang="zh-CN" altLang="en-US"/>
            </a:p>
          </p:txBody>
        </p:sp>
        <p:sp>
          <p:nvSpPr>
            <p:cNvPr id="85002" name="椭圆 85001"/>
            <p:cNvSpPr/>
            <p:nvPr/>
          </p:nvSpPr>
          <p:spPr>
            <a:xfrm>
              <a:off x="1444" y="2222"/>
              <a:ext cx="157" cy="187"/>
            </a:xfrm>
            <a:prstGeom prst="ellipse">
              <a:avLst/>
            </a:prstGeom>
            <a:solidFill>
              <a:srgbClr val="FF0000"/>
            </a:solidFill>
            <a:ln w="9525" cap="flat" cmpd="sng">
              <a:solidFill>
                <a:schemeClr val="tx1"/>
              </a:solidFill>
              <a:prstDash val="solid"/>
              <a:headEnd type="none" w="med" len="med"/>
              <a:tailEnd type="none" w="med" len="med"/>
            </a:ln>
          </p:spPr>
          <p:txBody>
            <a:bodyPr/>
            <a:lstStyle/>
            <a:p>
              <a:endParaRPr lang="zh-CN" altLang="en-US"/>
            </a:p>
          </p:txBody>
        </p:sp>
        <p:sp>
          <p:nvSpPr>
            <p:cNvPr id="85003" name="椭圆 85002"/>
            <p:cNvSpPr/>
            <p:nvPr/>
          </p:nvSpPr>
          <p:spPr>
            <a:xfrm>
              <a:off x="1847" y="1690"/>
              <a:ext cx="157" cy="187"/>
            </a:xfrm>
            <a:prstGeom prst="ellipse">
              <a:avLst/>
            </a:prstGeom>
            <a:solidFill>
              <a:srgbClr val="FF0000"/>
            </a:solidFill>
            <a:ln w="9525" cap="flat" cmpd="sng">
              <a:solidFill>
                <a:schemeClr val="tx1"/>
              </a:solidFill>
              <a:prstDash val="solid"/>
              <a:headEnd type="none" w="med" len="med"/>
              <a:tailEnd type="none" w="med" len="med"/>
            </a:ln>
          </p:spPr>
          <p:txBody>
            <a:bodyPr/>
            <a:lstStyle/>
            <a:p>
              <a:endParaRPr lang="zh-CN" altLang="en-US"/>
            </a:p>
          </p:txBody>
        </p:sp>
        <p:sp>
          <p:nvSpPr>
            <p:cNvPr id="85004" name="椭圆 85003"/>
            <p:cNvSpPr/>
            <p:nvPr/>
          </p:nvSpPr>
          <p:spPr>
            <a:xfrm>
              <a:off x="1098" y="2647"/>
              <a:ext cx="157" cy="187"/>
            </a:xfrm>
            <a:prstGeom prst="ellipse">
              <a:avLst/>
            </a:prstGeom>
            <a:solidFill>
              <a:srgbClr val="FF0000"/>
            </a:solidFill>
            <a:ln w="9525" cap="flat" cmpd="sng">
              <a:solidFill>
                <a:schemeClr val="tx1"/>
              </a:solidFill>
              <a:prstDash val="solid"/>
              <a:headEnd type="none" w="med" len="med"/>
              <a:tailEnd type="none" w="med" len="med"/>
            </a:ln>
          </p:spPr>
          <p:txBody>
            <a:bodyPr/>
            <a:lstStyle/>
            <a:p>
              <a:endParaRPr lang="zh-CN" altLang="en-US"/>
            </a:p>
          </p:txBody>
        </p:sp>
        <p:sp>
          <p:nvSpPr>
            <p:cNvPr id="85005" name="椭圆 85004"/>
            <p:cNvSpPr/>
            <p:nvPr/>
          </p:nvSpPr>
          <p:spPr>
            <a:xfrm>
              <a:off x="2361" y="2683"/>
              <a:ext cx="157" cy="187"/>
            </a:xfrm>
            <a:prstGeom prst="ellipse">
              <a:avLst/>
            </a:prstGeom>
            <a:solidFill>
              <a:srgbClr val="FF0000"/>
            </a:solidFill>
            <a:ln w="9525" cap="flat" cmpd="sng">
              <a:solidFill>
                <a:schemeClr val="tx1"/>
              </a:solidFill>
              <a:prstDash val="solid"/>
              <a:headEnd type="none" w="med" len="med"/>
              <a:tailEnd type="none" w="med" len="med"/>
            </a:ln>
          </p:spPr>
          <p:txBody>
            <a:bodyPr/>
            <a:lstStyle/>
            <a:p>
              <a:endParaRPr lang="zh-CN" altLang="en-US"/>
            </a:p>
          </p:txBody>
        </p:sp>
        <p:sp>
          <p:nvSpPr>
            <p:cNvPr id="85006" name="直接连接符 85005"/>
            <p:cNvSpPr/>
            <p:nvPr/>
          </p:nvSpPr>
          <p:spPr>
            <a:xfrm>
              <a:off x="1174" y="1376"/>
              <a:ext cx="457" cy="0"/>
            </a:xfrm>
            <a:prstGeom prst="line">
              <a:avLst/>
            </a:prstGeom>
            <a:ln w="9525" cap="flat" cmpd="sng">
              <a:solidFill>
                <a:schemeClr val="tx1"/>
              </a:solidFill>
              <a:prstDash val="solid"/>
              <a:headEnd type="none" w="med" len="med"/>
              <a:tailEnd type="none" w="med" len="med"/>
            </a:ln>
          </p:spPr>
        </p:sp>
        <p:sp>
          <p:nvSpPr>
            <p:cNvPr id="85007" name="直接连接符 85006"/>
            <p:cNvSpPr/>
            <p:nvPr/>
          </p:nvSpPr>
          <p:spPr>
            <a:xfrm>
              <a:off x="1077" y="1481"/>
              <a:ext cx="0" cy="479"/>
            </a:xfrm>
            <a:prstGeom prst="line">
              <a:avLst/>
            </a:prstGeom>
            <a:ln w="9525" cap="flat" cmpd="sng">
              <a:solidFill>
                <a:schemeClr val="tx1"/>
              </a:solidFill>
              <a:prstDash val="solid"/>
              <a:headEnd type="none" w="med" len="med"/>
              <a:tailEnd type="none" w="med" len="med"/>
            </a:ln>
          </p:spPr>
        </p:sp>
        <p:sp>
          <p:nvSpPr>
            <p:cNvPr id="85008" name="直接连接符 85007"/>
            <p:cNvSpPr/>
            <p:nvPr/>
          </p:nvSpPr>
          <p:spPr>
            <a:xfrm>
              <a:off x="1137" y="1459"/>
              <a:ext cx="636" cy="651"/>
            </a:xfrm>
            <a:prstGeom prst="line">
              <a:avLst/>
            </a:prstGeom>
            <a:ln w="9525" cap="flat" cmpd="sng">
              <a:solidFill>
                <a:schemeClr val="tx1"/>
              </a:solidFill>
              <a:prstDash val="solid"/>
              <a:headEnd type="none" w="med" len="med"/>
              <a:tailEnd type="none" w="med" len="med"/>
            </a:ln>
          </p:spPr>
        </p:sp>
        <p:sp>
          <p:nvSpPr>
            <p:cNvPr id="85009" name="直接连接符 85008"/>
            <p:cNvSpPr/>
            <p:nvPr/>
          </p:nvSpPr>
          <p:spPr>
            <a:xfrm>
              <a:off x="1159" y="1414"/>
              <a:ext cx="719" cy="314"/>
            </a:xfrm>
            <a:prstGeom prst="line">
              <a:avLst/>
            </a:prstGeom>
            <a:ln w="9525" cap="flat" cmpd="sng">
              <a:solidFill>
                <a:schemeClr val="tx1"/>
              </a:solidFill>
              <a:prstDash val="solid"/>
              <a:headEnd type="none" w="med" len="med"/>
              <a:tailEnd type="none" w="med" len="med"/>
            </a:ln>
          </p:spPr>
        </p:sp>
        <p:sp>
          <p:nvSpPr>
            <p:cNvPr id="85010" name="直接连接符 85009"/>
            <p:cNvSpPr/>
            <p:nvPr/>
          </p:nvSpPr>
          <p:spPr>
            <a:xfrm>
              <a:off x="1115" y="1474"/>
              <a:ext cx="374" cy="763"/>
            </a:xfrm>
            <a:prstGeom prst="line">
              <a:avLst/>
            </a:prstGeom>
            <a:ln w="9525" cap="flat" cmpd="sng">
              <a:solidFill>
                <a:schemeClr val="tx1"/>
              </a:solidFill>
              <a:prstDash val="solid"/>
              <a:headEnd type="none" w="med" len="med"/>
              <a:tailEnd type="none" w="med" len="med"/>
            </a:ln>
          </p:spPr>
        </p:sp>
        <p:sp>
          <p:nvSpPr>
            <p:cNvPr id="85011" name="直接连接符 85010"/>
            <p:cNvSpPr/>
            <p:nvPr/>
          </p:nvSpPr>
          <p:spPr>
            <a:xfrm flipH="1">
              <a:off x="1242" y="2379"/>
              <a:ext cx="224" cy="314"/>
            </a:xfrm>
            <a:prstGeom prst="line">
              <a:avLst/>
            </a:prstGeom>
            <a:ln w="9525" cap="flat" cmpd="sng">
              <a:solidFill>
                <a:schemeClr val="tx1"/>
              </a:solidFill>
              <a:prstDash val="solid"/>
              <a:headEnd type="none" w="med" len="med"/>
              <a:tailEnd type="none" w="med" len="med"/>
            </a:ln>
          </p:spPr>
        </p:sp>
        <p:sp>
          <p:nvSpPr>
            <p:cNvPr id="85012" name="直接连接符 85011"/>
            <p:cNvSpPr/>
            <p:nvPr/>
          </p:nvSpPr>
          <p:spPr>
            <a:xfrm>
              <a:off x="1100" y="2147"/>
              <a:ext cx="59" cy="509"/>
            </a:xfrm>
            <a:prstGeom prst="line">
              <a:avLst/>
            </a:prstGeom>
            <a:ln w="9525" cap="flat" cmpd="sng">
              <a:solidFill>
                <a:schemeClr val="tx1"/>
              </a:solidFill>
              <a:prstDash val="solid"/>
              <a:headEnd type="none" w="med" len="med"/>
              <a:tailEnd type="none" w="med" len="med"/>
            </a:ln>
          </p:spPr>
        </p:sp>
        <p:sp>
          <p:nvSpPr>
            <p:cNvPr id="85013" name="直接连接符 85012"/>
            <p:cNvSpPr/>
            <p:nvPr/>
          </p:nvSpPr>
          <p:spPr>
            <a:xfrm flipV="1">
              <a:off x="1593" y="2199"/>
              <a:ext cx="195" cy="90"/>
            </a:xfrm>
            <a:prstGeom prst="line">
              <a:avLst/>
            </a:prstGeom>
            <a:ln w="9525" cap="flat" cmpd="sng">
              <a:solidFill>
                <a:schemeClr val="tx1"/>
              </a:solidFill>
              <a:prstDash val="solid"/>
              <a:headEnd type="none" w="med" len="med"/>
              <a:tailEnd type="none" w="med" len="med"/>
            </a:ln>
          </p:spPr>
        </p:sp>
        <p:sp>
          <p:nvSpPr>
            <p:cNvPr id="85014" name="直接连接符 85013"/>
            <p:cNvSpPr/>
            <p:nvPr/>
          </p:nvSpPr>
          <p:spPr>
            <a:xfrm flipV="1">
              <a:off x="1893" y="1870"/>
              <a:ext cx="52" cy="195"/>
            </a:xfrm>
            <a:prstGeom prst="line">
              <a:avLst/>
            </a:prstGeom>
            <a:ln w="9525" cap="flat" cmpd="sng">
              <a:solidFill>
                <a:schemeClr val="tx1"/>
              </a:solidFill>
              <a:prstDash val="solid"/>
              <a:headEnd type="none" w="med" len="med"/>
              <a:tailEnd type="none" w="med" len="med"/>
            </a:ln>
          </p:spPr>
        </p:sp>
        <p:sp>
          <p:nvSpPr>
            <p:cNvPr id="85015" name="直接连接符 85014"/>
            <p:cNvSpPr/>
            <p:nvPr/>
          </p:nvSpPr>
          <p:spPr>
            <a:xfrm flipH="1" flipV="1">
              <a:off x="1765" y="1474"/>
              <a:ext cx="150" cy="209"/>
            </a:xfrm>
            <a:prstGeom prst="line">
              <a:avLst/>
            </a:prstGeom>
            <a:ln w="9525" cap="flat" cmpd="sng">
              <a:solidFill>
                <a:schemeClr val="tx1"/>
              </a:solidFill>
              <a:prstDash val="solid"/>
              <a:headEnd type="none" w="med" len="med"/>
              <a:tailEnd type="none" w="med" len="med"/>
            </a:ln>
          </p:spPr>
        </p:sp>
        <p:sp>
          <p:nvSpPr>
            <p:cNvPr id="85016" name="直接连接符 85015"/>
            <p:cNvSpPr/>
            <p:nvPr/>
          </p:nvSpPr>
          <p:spPr>
            <a:xfrm>
              <a:off x="1788" y="1369"/>
              <a:ext cx="658" cy="150"/>
            </a:xfrm>
            <a:prstGeom prst="line">
              <a:avLst/>
            </a:prstGeom>
            <a:ln w="9525" cap="flat" cmpd="sng">
              <a:solidFill>
                <a:schemeClr val="tx1"/>
              </a:solidFill>
              <a:prstDash val="solid"/>
              <a:headEnd type="none" w="med" len="med"/>
              <a:tailEnd type="none" w="med" len="med"/>
            </a:ln>
          </p:spPr>
        </p:sp>
        <p:sp>
          <p:nvSpPr>
            <p:cNvPr id="85017" name="直接连接符 85016"/>
            <p:cNvSpPr/>
            <p:nvPr/>
          </p:nvSpPr>
          <p:spPr>
            <a:xfrm flipV="1">
              <a:off x="1990" y="1578"/>
              <a:ext cx="486" cy="157"/>
            </a:xfrm>
            <a:prstGeom prst="line">
              <a:avLst/>
            </a:prstGeom>
            <a:ln w="9525" cap="flat" cmpd="sng">
              <a:solidFill>
                <a:schemeClr val="tx1"/>
              </a:solidFill>
              <a:prstDash val="solid"/>
              <a:headEnd type="none" w="med" len="med"/>
              <a:tailEnd type="none" w="med" len="med"/>
            </a:ln>
          </p:spPr>
        </p:sp>
        <p:sp>
          <p:nvSpPr>
            <p:cNvPr id="85018" name="直接连接符 85017"/>
            <p:cNvSpPr/>
            <p:nvPr/>
          </p:nvSpPr>
          <p:spPr>
            <a:xfrm>
              <a:off x="2005" y="1803"/>
              <a:ext cx="426" cy="247"/>
            </a:xfrm>
            <a:prstGeom prst="line">
              <a:avLst/>
            </a:prstGeom>
            <a:ln w="9525" cap="flat" cmpd="sng">
              <a:solidFill>
                <a:schemeClr val="tx1"/>
              </a:solidFill>
              <a:prstDash val="solid"/>
              <a:headEnd type="none" w="med" len="med"/>
              <a:tailEnd type="none" w="med" len="med"/>
            </a:ln>
          </p:spPr>
        </p:sp>
        <p:sp>
          <p:nvSpPr>
            <p:cNvPr id="85019" name="直接连接符 85018"/>
            <p:cNvSpPr/>
            <p:nvPr/>
          </p:nvSpPr>
          <p:spPr>
            <a:xfrm>
              <a:off x="1975" y="1833"/>
              <a:ext cx="404" cy="920"/>
            </a:xfrm>
            <a:prstGeom prst="line">
              <a:avLst/>
            </a:prstGeom>
            <a:ln w="9525" cap="flat" cmpd="sng">
              <a:solidFill>
                <a:schemeClr val="tx1"/>
              </a:solidFill>
              <a:prstDash val="solid"/>
              <a:headEnd type="none" w="med" len="med"/>
              <a:tailEnd type="none" w="med" len="med"/>
            </a:ln>
          </p:spPr>
        </p:sp>
        <p:sp>
          <p:nvSpPr>
            <p:cNvPr id="85020" name="直接连接符 85019"/>
            <p:cNvSpPr/>
            <p:nvPr/>
          </p:nvSpPr>
          <p:spPr>
            <a:xfrm flipV="1">
              <a:off x="2469" y="2162"/>
              <a:ext cx="7" cy="524"/>
            </a:xfrm>
            <a:prstGeom prst="line">
              <a:avLst/>
            </a:prstGeom>
            <a:ln w="9525" cap="flat" cmpd="sng">
              <a:solidFill>
                <a:schemeClr val="tx1"/>
              </a:solidFill>
              <a:prstDash val="solid"/>
              <a:headEnd type="none" w="med" len="med"/>
              <a:tailEnd type="none" w="med" len="med"/>
            </a:ln>
          </p:spPr>
        </p:sp>
        <p:sp>
          <p:nvSpPr>
            <p:cNvPr id="85021" name="直接连接符 85020"/>
            <p:cNvSpPr/>
            <p:nvPr/>
          </p:nvSpPr>
          <p:spPr>
            <a:xfrm flipV="1">
              <a:off x="2528" y="1653"/>
              <a:ext cx="0" cy="329"/>
            </a:xfrm>
            <a:prstGeom prst="line">
              <a:avLst/>
            </a:prstGeom>
            <a:ln w="9525" cap="flat" cmpd="sng">
              <a:solidFill>
                <a:schemeClr val="tx1"/>
              </a:solidFill>
              <a:prstDash val="solid"/>
              <a:headEnd type="none" w="med" len="med"/>
              <a:tailEnd type="none" w="med" len="med"/>
            </a:ln>
          </p:spPr>
        </p:sp>
        <p:sp>
          <p:nvSpPr>
            <p:cNvPr id="85022" name="直接连接符 85021"/>
            <p:cNvSpPr/>
            <p:nvPr/>
          </p:nvSpPr>
          <p:spPr>
            <a:xfrm flipV="1">
              <a:off x="1219" y="2790"/>
              <a:ext cx="1152" cy="30"/>
            </a:xfrm>
            <a:prstGeom prst="line">
              <a:avLst/>
            </a:prstGeom>
            <a:ln w="9525" cap="flat" cmpd="sng">
              <a:solidFill>
                <a:schemeClr val="tx1"/>
              </a:solidFill>
              <a:prstDash val="solid"/>
              <a:headEnd type="none" w="med" len="med"/>
              <a:tailEnd type="none" w="med" len="med"/>
            </a:ln>
          </p:spPr>
        </p:sp>
        <p:sp>
          <p:nvSpPr>
            <p:cNvPr id="85023" name="直接连接符 85022"/>
            <p:cNvSpPr/>
            <p:nvPr/>
          </p:nvSpPr>
          <p:spPr>
            <a:xfrm>
              <a:off x="1601" y="2341"/>
              <a:ext cx="755" cy="434"/>
            </a:xfrm>
            <a:prstGeom prst="line">
              <a:avLst/>
            </a:prstGeom>
            <a:ln w="9525" cap="flat" cmpd="sng">
              <a:solidFill>
                <a:schemeClr val="tx1"/>
              </a:solidFill>
              <a:prstDash val="solid"/>
              <a:headEnd type="none" w="med" len="med"/>
              <a:tailEnd type="none" w="med" len="med"/>
            </a:ln>
          </p:spPr>
        </p:sp>
        <p:sp>
          <p:nvSpPr>
            <p:cNvPr id="85024" name="直接连接符 85023"/>
            <p:cNvSpPr/>
            <p:nvPr/>
          </p:nvSpPr>
          <p:spPr>
            <a:xfrm>
              <a:off x="1915" y="2184"/>
              <a:ext cx="464" cy="576"/>
            </a:xfrm>
            <a:prstGeom prst="line">
              <a:avLst/>
            </a:prstGeom>
            <a:ln w="9525" cap="flat" cmpd="sng">
              <a:solidFill>
                <a:schemeClr val="tx1"/>
              </a:solidFill>
              <a:prstDash val="solid"/>
              <a:headEnd type="none" w="med" len="med"/>
              <a:tailEnd type="none" w="med" len="med"/>
            </a:ln>
          </p:spPr>
        </p:sp>
      </p:grpSp>
      <p:sp>
        <p:nvSpPr>
          <p:cNvPr id="85025" name="直接连接符 85024"/>
          <p:cNvSpPr/>
          <p:nvPr/>
        </p:nvSpPr>
        <p:spPr>
          <a:xfrm flipH="1">
            <a:off x="1497013" y="1627188"/>
            <a:ext cx="914400" cy="3408362"/>
          </a:xfrm>
          <a:prstGeom prst="line">
            <a:avLst/>
          </a:prstGeom>
          <a:ln w="38100" cap="flat" cmpd="sng">
            <a:solidFill>
              <a:srgbClr val="000000"/>
            </a:solidFill>
            <a:prstDash val="solid"/>
            <a:headEnd type="none" w="med" len="med"/>
            <a:tailEnd type="none" w="med" len="med"/>
          </a:ln>
        </p:spPr>
      </p:sp>
      <p:sp>
        <p:nvSpPr>
          <p:cNvPr id="85026" name="直接连接符 85025"/>
          <p:cNvSpPr/>
          <p:nvPr/>
        </p:nvSpPr>
        <p:spPr>
          <a:xfrm flipH="1">
            <a:off x="3040063" y="1627188"/>
            <a:ext cx="439737" cy="3824287"/>
          </a:xfrm>
          <a:prstGeom prst="line">
            <a:avLst/>
          </a:prstGeom>
          <a:ln w="38100" cap="flat" cmpd="sng">
            <a:solidFill>
              <a:srgbClr val="3333FF"/>
            </a:solidFill>
            <a:prstDash val="solid"/>
            <a:headEnd type="none" w="med" len="med"/>
            <a:tailEnd type="none" w="med" len="med"/>
          </a:ln>
        </p:spPr>
      </p:sp>
      <p:sp>
        <p:nvSpPr>
          <p:cNvPr id="85027" name="直接连接符 85026"/>
          <p:cNvSpPr/>
          <p:nvPr/>
        </p:nvSpPr>
        <p:spPr>
          <a:xfrm flipH="1">
            <a:off x="831850" y="2528888"/>
            <a:ext cx="4013200" cy="1306512"/>
          </a:xfrm>
          <a:prstGeom prst="line">
            <a:avLst/>
          </a:prstGeom>
          <a:ln w="38100" cap="flat" cmpd="sng">
            <a:solidFill>
              <a:srgbClr val="800080"/>
            </a:solidFill>
            <a:prstDash val="solid"/>
            <a:headEnd type="none" w="med" len="med"/>
            <a:tailEnd type="none" w="med" len="med"/>
          </a:ln>
        </p:spPr>
      </p:sp>
      <p:sp>
        <p:nvSpPr>
          <p:cNvPr id="85028" name="文本框 85027"/>
          <p:cNvSpPr txBox="1"/>
          <p:nvPr/>
        </p:nvSpPr>
        <p:spPr>
          <a:xfrm>
            <a:off x="4919663" y="1714500"/>
            <a:ext cx="4008437" cy="1917700"/>
          </a:xfrm>
          <a:prstGeom prst="rect">
            <a:avLst/>
          </a:prstGeom>
          <a:noFill/>
          <a:ln w="9525">
            <a:noFill/>
          </a:ln>
        </p:spPr>
        <p:txBody>
          <a:bodyPr anchor="t" anchorCtr="0"/>
          <a:lstStyle/>
          <a:p>
            <a:pPr eaLnBrk="0" hangingPunct="0"/>
            <a:r>
              <a:rPr lang="en-US" altLang="zh-CN" sz="2400">
                <a:latin typeface="Times New Roman" panose="02020603050405020304" pitchFamily="18" charset="0"/>
              </a:rPr>
              <a:t>A cut of a graph </a:t>
            </a:r>
            <a:r>
              <a:rPr lang="en-US" altLang="zh-CN" sz="2400" i="1">
                <a:latin typeface="Times New Roman" panose="02020603050405020304" pitchFamily="18" charset="0"/>
              </a:rPr>
              <a:t>G</a:t>
            </a:r>
            <a:r>
              <a:rPr lang="en-US" altLang="zh-CN" sz="2400">
                <a:latin typeface="Times New Roman" panose="02020603050405020304" pitchFamily="18" charset="0"/>
              </a:rPr>
              <a:t> is the set of </a:t>
            </a:r>
          </a:p>
          <a:p>
            <a:pPr eaLnBrk="0" hangingPunct="0"/>
            <a:r>
              <a:rPr lang="en-US" altLang="zh-CN" sz="2400">
                <a:latin typeface="Times New Roman" panose="02020603050405020304" pitchFamily="18" charset="0"/>
              </a:rPr>
              <a:t>edges </a:t>
            </a:r>
            <a:r>
              <a:rPr lang="en-US" altLang="zh-CN" sz="2400" i="1">
                <a:latin typeface="Times New Roman" panose="02020603050405020304" pitchFamily="18" charset="0"/>
              </a:rPr>
              <a:t>S</a:t>
            </a:r>
            <a:r>
              <a:rPr lang="en-US" altLang="zh-CN" sz="2400">
                <a:latin typeface="Times New Roman" panose="02020603050405020304" pitchFamily="18" charset="0"/>
              </a:rPr>
              <a:t> such that removal of </a:t>
            </a:r>
          </a:p>
          <a:p>
            <a:pPr eaLnBrk="0" hangingPunct="0"/>
            <a:r>
              <a:rPr lang="en-US" altLang="zh-CN" sz="2400" i="1">
                <a:latin typeface="Times New Roman" panose="02020603050405020304" pitchFamily="18" charset="0"/>
              </a:rPr>
              <a:t>S</a:t>
            </a:r>
            <a:r>
              <a:rPr lang="en-US" altLang="zh-CN" sz="2400">
                <a:latin typeface="Times New Roman" panose="02020603050405020304" pitchFamily="18" charset="0"/>
              </a:rPr>
              <a:t> from </a:t>
            </a:r>
            <a:r>
              <a:rPr lang="en-US" altLang="zh-CN" sz="2400" i="1">
                <a:latin typeface="Times New Roman" panose="02020603050405020304" pitchFamily="18" charset="0"/>
              </a:rPr>
              <a:t>G </a:t>
            </a:r>
            <a:r>
              <a:rPr lang="en-US" altLang="zh-CN" sz="2400">
                <a:latin typeface="Times New Roman" panose="02020603050405020304" pitchFamily="18" charset="0"/>
              </a:rPr>
              <a:t>disconnects </a:t>
            </a:r>
            <a:r>
              <a:rPr lang="en-US" altLang="zh-CN" sz="2400" i="1">
                <a:latin typeface="Times New Roman" panose="02020603050405020304" pitchFamily="18" charset="0"/>
              </a:rPr>
              <a:t>G</a:t>
            </a:r>
            <a:r>
              <a:rPr lang="en-US" altLang="zh-CN" sz="2400">
                <a:latin typeface="Times New Roman" panose="02020603050405020304" pitchFamily="18" charset="0"/>
              </a:rPr>
              <a:t>.</a:t>
            </a:r>
          </a:p>
          <a:p>
            <a:pPr eaLnBrk="0" hangingPunct="0"/>
            <a:endParaRPr lang="en-US" altLang="zh-CN" sz="2400">
              <a:latin typeface="Times New Roman" panose="02020603050405020304" pitchFamily="18" charset="0"/>
            </a:endParaRPr>
          </a:p>
          <a:p>
            <a:pPr eaLnBrk="0" hangingPunct="0"/>
            <a:r>
              <a:rPr lang="en-US" altLang="zh-CN" sz="2400">
                <a:latin typeface="Times New Roman" panose="02020603050405020304" pitchFamily="18" charset="0"/>
              </a:rPr>
              <a:t>Minimum cut is the cut of minimum weight, where weight of cut &lt;A,B&gt; is given as</a:t>
            </a:r>
            <a:endParaRPr lang="en-US" altLang="zh-CN" sz="2400" i="1">
              <a:latin typeface="Times New Roman" panose="02020603050405020304" pitchFamily="18" charset="0"/>
            </a:endParaRPr>
          </a:p>
        </p:txBody>
      </p:sp>
      <p:graphicFrame>
        <p:nvGraphicFramePr>
          <p:cNvPr id="85029" name="对象 85028"/>
          <p:cNvGraphicFramePr/>
          <p:nvPr/>
        </p:nvGraphicFramePr>
        <p:xfrm>
          <a:off x="5168900" y="4892675"/>
          <a:ext cx="3141663" cy="563563"/>
        </p:xfrm>
        <a:graphic>
          <a:graphicData uri="http://schemas.openxmlformats.org/presentationml/2006/ole">
            <mc:AlternateContent xmlns:mc="http://schemas.openxmlformats.org/markup-compatibility/2006">
              <mc:Choice xmlns:v="urn:schemas-microsoft-com:vml" Requires="v">
                <p:oleObj spid="_x0000_s5130" r:id="rId3" imgW="1701800" imgH="279400" progId="Equation.3">
                  <p:embed/>
                </p:oleObj>
              </mc:Choice>
              <mc:Fallback>
                <p:oleObj r:id="rId3" imgW="1701800" imgH="279400" progId="Equation.3">
                  <p:embed/>
                  <p:pic>
                    <p:nvPicPr>
                      <p:cNvPr id="0" name="图片 3077"/>
                      <p:cNvPicPr/>
                      <p:nvPr/>
                    </p:nvPicPr>
                    <p:blipFill>
                      <a:blip r:embed="rId4"/>
                      <a:stretch>
                        <a:fillRect/>
                      </a:stretch>
                    </p:blipFill>
                    <p:spPr>
                      <a:xfrm>
                        <a:off x="5168900" y="4892675"/>
                        <a:ext cx="3141663" cy="563563"/>
                      </a:xfrm>
                      <a:prstGeom prst="rect">
                        <a:avLst/>
                      </a:prstGeom>
                      <a:noFill/>
                      <a:ln w="38100">
                        <a:noFill/>
                        <a:miter/>
                      </a:ln>
                    </p:spPr>
                  </p:pic>
                </p:oleObj>
              </mc:Fallback>
            </mc:AlternateContent>
          </a:graphicData>
        </a:graphic>
      </p:graphicFrame>
      <p:sp>
        <p:nvSpPr>
          <p:cNvPr id="85030" name="矩形 85029"/>
          <p:cNvSpPr/>
          <p:nvPr/>
        </p:nvSpPr>
        <p:spPr>
          <a:xfrm>
            <a:off x="5195888" y="6613525"/>
            <a:ext cx="3948112" cy="244475"/>
          </a:xfrm>
          <a:prstGeom prst="rect">
            <a:avLst/>
          </a:prstGeom>
          <a:noFill/>
          <a:ln w="9525">
            <a:noFill/>
          </a:ln>
        </p:spPr>
        <p:txBody>
          <a:bodyPr wrap="none" anchor="t" anchorCtr="0">
            <a:spAutoFit/>
          </a:bodyPr>
          <a:lstStyle/>
          <a:p>
            <a:r>
              <a:rPr lang="en-US" altLang="zh-CN" sz="1000"/>
              <a:t>* From </a:t>
            </a:r>
            <a:r>
              <a:rPr lang="en-US" altLang="zh-CN" sz="1000" err="1"/>
              <a:t>Khurram</a:t>
            </a:r>
            <a:r>
              <a:rPr lang="en-US" altLang="zh-CN" sz="1000"/>
              <a:t> </a:t>
            </a:r>
            <a:r>
              <a:rPr lang="en-US" altLang="zh-CN" sz="1000" err="1"/>
              <a:t>Hassan-Shafique</a:t>
            </a:r>
            <a:r>
              <a:rPr lang="en-US" altLang="zh-CN" sz="1000"/>
              <a:t> </a:t>
            </a:r>
            <a:r>
              <a:rPr lang="en-US" altLang="zh-CN" sz="1000">
                <a:solidFill>
                  <a:schemeClr val="tx2"/>
                </a:solidFill>
              </a:rPr>
              <a:t>CAP5415 Computer Vision 2003</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85025"/>
                                        </p:tgtEl>
                                        <p:attrNameLst>
                                          <p:attrName>style.visibility</p:attrName>
                                        </p:attrNameLst>
                                      </p:cBhvr>
                                      <p:to>
                                        <p:strVal val="visible"/>
                                      </p:to>
                                    </p:set>
                                  </p:childTnLst>
                                  <p:subTnLst>
                                    <p:set>
                                      <p:cBhvr override="childStyle">
                                        <p:cTn dur="1" fill="hold" display="0" masterRel="nextClick" afterEffect="1"/>
                                        <p:tgtEl>
                                          <p:spTgt spid="85025"/>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85026"/>
                                        </p:tgtEl>
                                        <p:attrNameLst>
                                          <p:attrName>style.visibility</p:attrName>
                                        </p:attrNameLst>
                                      </p:cBhvr>
                                      <p:to>
                                        <p:strVal val="visible"/>
                                      </p:to>
                                    </p:set>
                                  </p:childTnLst>
                                  <p:subTnLst>
                                    <p:set>
                                      <p:cBhvr override="childStyle">
                                        <p:cTn dur="1" fill="hold" display="0" masterRel="nextClick" afterEffect="1"/>
                                        <p:tgtEl>
                                          <p:spTgt spid="85026"/>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499"/>
                                          </p:stCondLst>
                                        </p:cTn>
                                        <p:tgtEl>
                                          <p:spTgt spid="85027"/>
                                        </p:tgtEl>
                                        <p:attrNameLst>
                                          <p:attrName>style.visibility</p:attrName>
                                        </p:attrNameLst>
                                      </p:cBhvr>
                                      <p:to>
                                        <p:strVal val="visible"/>
                                      </p:to>
                                    </p:set>
                                  </p:childTnLst>
                                  <p:subTnLst>
                                    <p:set>
                                      <p:cBhvr override="childStyle">
                                        <p:cTn dur="1" fill="hold" display="0" masterRel="nextClick" afterEffect="1"/>
                                        <p:tgtEl>
                                          <p:spTgt spid="85027"/>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lvl="0"/>
            <a:fld id="{9A0DB2DC-4C9A-4742-B13C-FB6460FD3503}" type="slidenum">
              <a:rPr lang="en-US"/>
              <a:t>34</a:t>
            </a:fld>
            <a:endParaRPr lang="en-US"/>
          </a:p>
        </p:txBody>
      </p:sp>
      <p:sp>
        <p:nvSpPr>
          <p:cNvPr id="86018" name="标题 86017"/>
          <p:cNvSpPr>
            <a:spLocks noGrp="1"/>
          </p:cNvSpPr>
          <p:nvPr>
            <p:ph type="title"/>
          </p:nvPr>
        </p:nvSpPr>
        <p:spPr/>
        <p:txBody>
          <a:bodyPr anchor="ctr" anchorCtr="0"/>
          <a:lstStyle/>
          <a:p>
            <a:r>
              <a:rPr lang="en-US" altLang="zh-CN"/>
              <a:t>Minimum Cut and Clustering</a:t>
            </a:r>
          </a:p>
        </p:txBody>
      </p:sp>
      <p:pic>
        <p:nvPicPr>
          <p:cNvPr id="86019" name="图片 86018"/>
          <p:cNvPicPr>
            <a:picLocks noChangeAspect="1"/>
          </p:cNvPicPr>
          <p:nvPr/>
        </p:nvPicPr>
        <p:blipFill>
          <a:blip r:embed="rId2"/>
          <a:stretch>
            <a:fillRect/>
          </a:stretch>
        </p:blipFill>
        <p:spPr>
          <a:xfrm>
            <a:off x="1136650" y="2184400"/>
            <a:ext cx="3308350" cy="2219325"/>
          </a:xfrm>
          <a:prstGeom prst="rect">
            <a:avLst/>
          </a:prstGeom>
          <a:noFill/>
          <a:ln w="9525">
            <a:noFill/>
          </a:ln>
        </p:spPr>
      </p:pic>
      <p:pic>
        <p:nvPicPr>
          <p:cNvPr id="86020" name="图片 86019"/>
          <p:cNvPicPr>
            <a:picLocks noChangeAspect="1"/>
          </p:cNvPicPr>
          <p:nvPr/>
        </p:nvPicPr>
        <p:blipFill>
          <a:blip r:embed="rId3"/>
          <a:stretch>
            <a:fillRect/>
          </a:stretch>
        </p:blipFill>
        <p:spPr>
          <a:xfrm>
            <a:off x="5057775" y="4192588"/>
            <a:ext cx="3684588" cy="1974850"/>
          </a:xfrm>
          <a:prstGeom prst="rect">
            <a:avLst/>
          </a:prstGeom>
          <a:noFill/>
          <a:ln w="9525">
            <a:noFill/>
          </a:ln>
        </p:spPr>
      </p:pic>
      <p:sp>
        <p:nvSpPr>
          <p:cNvPr id="86021" name="矩形 86020"/>
          <p:cNvSpPr/>
          <p:nvPr/>
        </p:nvSpPr>
        <p:spPr>
          <a:xfrm>
            <a:off x="5195888" y="6613525"/>
            <a:ext cx="3948112" cy="244475"/>
          </a:xfrm>
          <a:prstGeom prst="rect">
            <a:avLst/>
          </a:prstGeom>
          <a:noFill/>
          <a:ln w="9525">
            <a:noFill/>
          </a:ln>
        </p:spPr>
        <p:txBody>
          <a:bodyPr wrap="none" anchor="t" anchorCtr="0">
            <a:spAutoFit/>
          </a:bodyPr>
          <a:lstStyle/>
          <a:p>
            <a:r>
              <a:rPr lang="en-US" altLang="zh-CN" sz="1000"/>
              <a:t>* From </a:t>
            </a:r>
            <a:r>
              <a:rPr lang="en-US" altLang="zh-CN" sz="1000" err="1"/>
              <a:t>Khurram</a:t>
            </a:r>
            <a:r>
              <a:rPr lang="en-US" altLang="zh-CN" sz="1000"/>
              <a:t> </a:t>
            </a:r>
            <a:r>
              <a:rPr lang="en-US" altLang="zh-CN" sz="1000" err="1"/>
              <a:t>Hassan-Shafique</a:t>
            </a:r>
            <a:r>
              <a:rPr lang="en-US" altLang="zh-CN" sz="1000"/>
              <a:t> </a:t>
            </a:r>
            <a:r>
              <a:rPr lang="en-US" altLang="zh-CN" sz="1000">
                <a:solidFill>
                  <a:schemeClr val="tx2"/>
                </a:solidFill>
              </a:rPr>
              <a:t>CAP5415 Computer Vision 2003</a:t>
            </a:r>
          </a:p>
        </p:txBody>
      </p:sp>
      <p:pic>
        <p:nvPicPr>
          <p:cNvPr id="86022" name="图片 86021"/>
          <p:cNvPicPr>
            <a:picLocks noChangeAspect="1"/>
          </p:cNvPicPr>
          <p:nvPr/>
        </p:nvPicPr>
        <p:blipFill>
          <a:blip r:embed="rId4"/>
          <a:stretch>
            <a:fillRect/>
          </a:stretch>
        </p:blipFill>
        <p:spPr>
          <a:xfrm>
            <a:off x="5715000" y="1524000"/>
            <a:ext cx="2349500" cy="2362200"/>
          </a:xfrm>
          <a:prstGeom prst="rect">
            <a:avLst/>
          </a:prstGeom>
          <a:noFill/>
          <a:ln w="9525">
            <a:noFill/>
          </a:ln>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lvl="0"/>
            <a:fld id="{9A0DB2DC-4C9A-4742-B13C-FB6460FD3503}" type="slidenum">
              <a:rPr lang="en-US"/>
              <a:t>35</a:t>
            </a:fld>
            <a:endParaRPr lang="en-US"/>
          </a:p>
        </p:txBody>
      </p:sp>
      <p:sp>
        <p:nvSpPr>
          <p:cNvPr id="87042" name="直接连接符 87041"/>
          <p:cNvSpPr/>
          <p:nvPr/>
        </p:nvSpPr>
        <p:spPr>
          <a:xfrm>
            <a:off x="1698625" y="1935163"/>
            <a:ext cx="5486400" cy="0"/>
          </a:xfrm>
          <a:prstGeom prst="line">
            <a:avLst/>
          </a:prstGeom>
          <a:ln w="9525" cap="flat" cmpd="sng">
            <a:solidFill>
              <a:schemeClr val="tx1"/>
            </a:solidFill>
            <a:prstDash val="solid"/>
            <a:headEnd type="none" w="med" len="med"/>
            <a:tailEnd type="none" w="med" len="med"/>
          </a:ln>
        </p:spPr>
      </p:sp>
      <p:sp>
        <p:nvSpPr>
          <p:cNvPr id="87043" name="直接连接符 87042"/>
          <p:cNvSpPr/>
          <p:nvPr/>
        </p:nvSpPr>
        <p:spPr>
          <a:xfrm>
            <a:off x="1720850" y="2597150"/>
            <a:ext cx="5486400" cy="0"/>
          </a:xfrm>
          <a:prstGeom prst="line">
            <a:avLst/>
          </a:prstGeom>
          <a:ln w="9525" cap="flat" cmpd="sng">
            <a:solidFill>
              <a:schemeClr val="tx1"/>
            </a:solidFill>
            <a:prstDash val="solid"/>
            <a:headEnd type="none" w="med" len="med"/>
            <a:tailEnd type="none" w="med" len="med"/>
          </a:ln>
        </p:spPr>
      </p:sp>
      <p:sp>
        <p:nvSpPr>
          <p:cNvPr id="87044" name="直接连接符 87043"/>
          <p:cNvSpPr/>
          <p:nvPr/>
        </p:nvSpPr>
        <p:spPr>
          <a:xfrm>
            <a:off x="1730375" y="3249613"/>
            <a:ext cx="5486400" cy="0"/>
          </a:xfrm>
          <a:prstGeom prst="line">
            <a:avLst/>
          </a:prstGeom>
          <a:ln w="9525" cap="flat" cmpd="sng">
            <a:solidFill>
              <a:schemeClr val="tx1"/>
            </a:solidFill>
            <a:prstDash val="solid"/>
            <a:headEnd type="none" w="med" len="med"/>
            <a:tailEnd type="none" w="med" len="med"/>
          </a:ln>
        </p:spPr>
      </p:sp>
      <p:sp>
        <p:nvSpPr>
          <p:cNvPr id="87045" name="直接连接符 87044"/>
          <p:cNvSpPr/>
          <p:nvPr/>
        </p:nvSpPr>
        <p:spPr>
          <a:xfrm>
            <a:off x="1692275" y="3913188"/>
            <a:ext cx="5486400" cy="0"/>
          </a:xfrm>
          <a:prstGeom prst="line">
            <a:avLst/>
          </a:prstGeom>
          <a:ln w="9525" cap="flat" cmpd="sng">
            <a:solidFill>
              <a:schemeClr val="tx1"/>
            </a:solidFill>
            <a:prstDash val="solid"/>
            <a:headEnd type="none" w="med" len="med"/>
            <a:tailEnd type="none" w="med" len="med"/>
          </a:ln>
        </p:spPr>
      </p:sp>
      <p:sp>
        <p:nvSpPr>
          <p:cNvPr id="87046" name="直接连接符 87045"/>
          <p:cNvSpPr/>
          <p:nvPr/>
        </p:nvSpPr>
        <p:spPr>
          <a:xfrm>
            <a:off x="1727200" y="4576763"/>
            <a:ext cx="5486400" cy="0"/>
          </a:xfrm>
          <a:prstGeom prst="line">
            <a:avLst/>
          </a:prstGeom>
          <a:ln w="9525" cap="flat" cmpd="sng">
            <a:solidFill>
              <a:schemeClr val="tx1"/>
            </a:solidFill>
            <a:prstDash val="solid"/>
            <a:headEnd type="none" w="med" len="med"/>
            <a:tailEnd type="none" w="med" len="med"/>
          </a:ln>
        </p:spPr>
      </p:sp>
      <p:sp>
        <p:nvSpPr>
          <p:cNvPr id="87047" name="直接连接符 87046"/>
          <p:cNvSpPr/>
          <p:nvPr/>
        </p:nvSpPr>
        <p:spPr>
          <a:xfrm>
            <a:off x="1711325" y="5226050"/>
            <a:ext cx="5486400" cy="0"/>
          </a:xfrm>
          <a:prstGeom prst="line">
            <a:avLst/>
          </a:prstGeom>
          <a:ln w="9525" cap="flat" cmpd="sng">
            <a:solidFill>
              <a:schemeClr val="tx1"/>
            </a:solidFill>
            <a:prstDash val="solid"/>
            <a:headEnd type="none" w="med" len="med"/>
            <a:tailEnd type="none" w="med" len="med"/>
          </a:ln>
        </p:spPr>
      </p:sp>
      <p:sp>
        <p:nvSpPr>
          <p:cNvPr id="87048" name="直接连接符 87047"/>
          <p:cNvSpPr/>
          <p:nvPr/>
        </p:nvSpPr>
        <p:spPr>
          <a:xfrm>
            <a:off x="1711325" y="5900738"/>
            <a:ext cx="5486400" cy="0"/>
          </a:xfrm>
          <a:prstGeom prst="line">
            <a:avLst/>
          </a:prstGeom>
          <a:ln w="9525" cap="flat" cmpd="sng">
            <a:solidFill>
              <a:schemeClr val="tx1"/>
            </a:solidFill>
            <a:prstDash val="solid"/>
            <a:headEnd type="none" w="med" len="med"/>
            <a:tailEnd type="none" w="med" len="med"/>
          </a:ln>
        </p:spPr>
      </p:sp>
      <p:sp>
        <p:nvSpPr>
          <p:cNvPr id="87049" name="直接连接符 87048"/>
          <p:cNvSpPr/>
          <p:nvPr/>
        </p:nvSpPr>
        <p:spPr>
          <a:xfrm>
            <a:off x="1804988" y="1817688"/>
            <a:ext cx="1587" cy="4203700"/>
          </a:xfrm>
          <a:prstGeom prst="line">
            <a:avLst/>
          </a:prstGeom>
          <a:ln w="9525" cap="flat" cmpd="sng">
            <a:solidFill>
              <a:schemeClr val="tx1"/>
            </a:solidFill>
            <a:prstDash val="solid"/>
            <a:headEnd type="none" w="med" len="med"/>
            <a:tailEnd type="none" w="med" len="med"/>
          </a:ln>
        </p:spPr>
      </p:sp>
      <p:sp>
        <p:nvSpPr>
          <p:cNvPr id="87050" name="直接连接符 87049"/>
          <p:cNvSpPr/>
          <p:nvPr/>
        </p:nvSpPr>
        <p:spPr>
          <a:xfrm>
            <a:off x="2859088" y="1814513"/>
            <a:ext cx="1587" cy="4203700"/>
          </a:xfrm>
          <a:prstGeom prst="line">
            <a:avLst/>
          </a:prstGeom>
          <a:ln w="9525" cap="flat" cmpd="sng">
            <a:solidFill>
              <a:schemeClr val="tx1"/>
            </a:solidFill>
            <a:prstDash val="solid"/>
            <a:headEnd type="none" w="med" len="med"/>
            <a:tailEnd type="none" w="med" len="med"/>
          </a:ln>
        </p:spPr>
      </p:sp>
      <p:sp>
        <p:nvSpPr>
          <p:cNvPr id="87051" name="直接连接符 87050"/>
          <p:cNvSpPr/>
          <p:nvPr/>
        </p:nvSpPr>
        <p:spPr>
          <a:xfrm>
            <a:off x="3927475" y="1827213"/>
            <a:ext cx="1588" cy="4203700"/>
          </a:xfrm>
          <a:prstGeom prst="line">
            <a:avLst/>
          </a:prstGeom>
          <a:ln w="9525" cap="flat" cmpd="sng">
            <a:solidFill>
              <a:schemeClr val="tx1"/>
            </a:solidFill>
            <a:prstDash val="solid"/>
            <a:headEnd type="none" w="med" len="med"/>
            <a:tailEnd type="none" w="med" len="med"/>
          </a:ln>
        </p:spPr>
      </p:sp>
      <p:sp>
        <p:nvSpPr>
          <p:cNvPr id="87052" name="直接连接符 87051"/>
          <p:cNvSpPr/>
          <p:nvPr/>
        </p:nvSpPr>
        <p:spPr>
          <a:xfrm>
            <a:off x="4981575" y="1824038"/>
            <a:ext cx="1588" cy="4203700"/>
          </a:xfrm>
          <a:prstGeom prst="line">
            <a:avLst/>
          </a:prstGeom>
          <a:ln w="9525" cap="flat" cmpd="sng">
            <a:solidFill>
              <a:schemeClr val="tx1"/>
            </a:solidFill>
            <a:prstDash val="solid"/>
            <a:headEnd type="none" w="med" len="med"/>
            <a:tailEnd type="none" w="med" len="med"/>
          </a:ln>
        </p:spPr>
      </p:sp>
      <p:sp>
        <p:nvSpPr>
          <p:cNvPr id="87053" name="直接连接符 87052"/>
          <p:cNvSpPr/>
          <p:nvPr/>
        </p:nvSpPr>
        <p:spPr>
          <a:xfrm>
            <a:off x="6054725" y="1816100"/>
            <a:ext cx="1588" cy="4203700"/>
          </a:xfrm>
          <a:prstGeom prst="line">
            <a:avLst/>
          </a:prstGeom>
          <a:ln w="9525" cap="flat" cmpd="sng">
            <a:solidFill>
              <a:schemeClr val="tx1"/>
            </a:solidFill>
            <a:prstDash val="solid"/>
            <a:headEnd type="none" w="med" len="med"/>
            <a:tailEnd type="none" w="med" len="med"/>
          </a:ln>
        </p:spPr>
      </p:sp>
      <p:sp>
        <p:nvSpPr>
          <p:cNvPr id="87054" name="直接连接符 87053"/>
          <p:cNvSpPr/>
          <p:nvPr/>
        </p:nvSpPr>
        <p:spPr>
          <a:xfrm>
            <a:off x="7108825" y="1812925"/>
            <a:ext cx="1588" cy="4203700"/>
          </a:xfrm>
          <a:prstGeom prst="line">
            <a:avLst/>
          </a:prstGeom>
          <a:ln w="9525" cap="flat" cmpd="sng">
            <a:solidFill>
              <a:schemeClr val="tx1"/>
            </a:solidFill>
            <a:prstDash val="solid"/>
            <a:headEnd type="none" w="med" len="med"/>
            <a:tailEnd type="none" w="med" len="med"/>
          </a:ln>
        </p:spPr>
      </p:sp>
      <p:sp>
        <p:nvSpPr>
          <p:cNvPr id="87055" name="标题 87054"/>
          <p:cNvSpPr>
            <a:spLocks noGrp="1"/>
          </p:cNvSpPr>
          <p:nvPr>
            <p:ph type="title"/>
          </p:nvPr>
        </p:nvSpPr>
        <p:spPr>
          <a:xfrm>
            <a:off x="685800" y="171450"/>
            <a:ext cx="7772400" cy="1143000"/>
          </a:xfrm>
        </p:spPr>
        <p:txBody>
          <a:bodyPr anchor="ctr" anchorCtr="0"/>
          <a:lstStyle/>
          <a:p>
            <a:r>
              <a:rPr lang="en-US" altLang="zh-CN" sz="3600"/>
              <a:t>Image Segmentation &amp; Minimum Cut</a:t>
            </a:r>
          </a:p>
        </p:txBody>
      </p:sp>
      <p:sp>
        <p:nvSpPr>
          <p:cNvPr id="87056" name="椭圆 87055"/>
          <p:cNvSpPr/>
          <p:nvPr/>
        </p:nvSpPr>
        <p:spPr>
          <a:xfrm>
            <a:off x="1685925" y="1817688"/>
            <a:ext cx="225425" cy="249237"/>
          </a:xfrm>
          <a:prstGeom prst="ellipse">
            <a:avLst/>
          </a:prstGeom>
          <a:solidFill>
            <a:srgbClr val="FF0000"/>
          </a:solidFill>
          <a:ln w="9525" cap="flat" cmpd="sng">
            <a:solidFill>
              <a:schemeClr val="tx1"/>
            </a:solidFill>
            <a:prstDash val="solid"/>
            <a:headEnd type="none" w="med" len="med"/>
            <a:tailEnd type="none" w="med" len="med"/>
          </a:ln>
        </p:spPr>
        <p:txBody>
          <a:bodyPr/>
          <a:lstStyle/>
          <a:p>
            <a:endParaRPr lang="zh-CN" altLang="en-US"/>
          </a:p>
        </p:txBody>
      </p:sp>
      <p:sp>
        <p:nvSpPr>
          <p:cNvPr id="87057" name="椭圆 87056"/>
          <p:cNvSpPr/>
          <p:nvPr/>
        </p:nvSpPr>
        <p:spPr>
          <a:xfrm>
            <a:off x="1673225" y="2479675"/>
            <a:ext cx="225425" cy="249238"/>
          </a:xfrm>
          <a:prstGeom prst="ellipse">
            <a:avLst/>
          </a:prstGeom>
          <a:solidFill>
            <a:srgbClr val="FF0000"/>
          </a:solidFill>
          <a:ln w="9525" cap="flat" cmpd="sng">
            <a:solidFill>
              <a:schemeClr val="tx1"/>
            </a:solidFill>
            <a:prstDash val="solid"/>
            <a:headEnd type="none" w="med" len="med"/>
            <a:tailEnd type="none" w="med" len="med"/>
          </a:ln>
        </p:spPr>
        <p:txBody>
          <a:bodyPr/>
          <a:lstStyle/>
          <a:p>
            <a:endParaRPr lang="zh-CN" altLang="en-US"/>
          </a:p>
        </p:txBody>
      </p:sp>
      <p:sp>
        <p:nvSpPr>
          <p:cNvPr id="87058" name="椭圆 87057"/>
          <p:cNvSpPr/>
          <p:nvPr/>
        </p:nvSpPr>
        <p:spPr>
          <a:xfrm>
            <a:off x="1684338" y="3132138"/>
            <a:ext cx="225425" cy="249237"/>
          </a:xfrm>
          <a:prstGeom prst="ellipse">
            <a:avLst/>
          </a:prstGeom>
          <a:solidFill>
            <a:srgbClr val="FF0000"/>
          </a:solidFill>
          <a:ln w="9525" cap="flat" cmpd="sng">
            <a:solidFill>
              <a:schemeClr val="tx1"/>
            </a:solidFill>
            <a:prstDash val="solid"/>
            <a:headEnd type="none" w="med" len="med"/>
            <a:tailEnd type="none" w="med" len="med"/>
          </a:ln>
        </p:spPr>
        <p:txBody>
          <a:bodyPr/>
          <a:lstStyle/>
          <a:p>
            <a:endParaRPr lang="zh-CN" altLang="en-US"/>
          </a:p>
        </p:txBody>
      </p:sp>
      <p:sp>
        <p:nvSpPr>
          <p:cNvPr id="87059" name="椭圆 87058"/>
          <p:cNvSpPr/>
          <p:nvPr/>
        </p:nvSpPr>
        <p:spPr>
          <a:xfrm>
            <a:off x="1671638" y="3794125"/>
            <a:ext cx="225425" cy="249238"/>
          </a:xfrm>
          <a:prstGeom prst="ellipse">
            <a:avLst/>
          </a:prstGeom>
          <a:solidFill>
            <a:srgbClr val="FF0000"/>
          </a:solidFill>
          <a:ln w="9525" cap="flat" cmpd="sng">
            <a:solidFill>
              <a:schemeClr val="tx1"/>
            </a:solidFill>
            <a:prstDash val="solid"/>
            <a:headEnd type="none" w="med" len="med"/>
            <a:tailEnd type="none" w="med" len="med"/>
          </a:ln>
        </p:spPr>
        <p:txBody>
          <a:bodyPr/>
          <a:lstStyle/>
          <a:p>
            <a:endParaRPr lang="zh-CN" altLang="en-US"/>
          </a:p>
        </p:txBody>
      </p:sp>
      <p:sp>
        <p:nvSpPr>
          <p:cNvPr id="87060" name="椭圆 87059"/>
          <p:cNvSpPr/>
          <p:nvPr/>
        </p:nvSpPr>
        <p:spPr>
          <a:xfrm>
            <a:off x="1682750" y="4451350"/>
            <a:ext cx="225425" cy="249238"/>
          </a:xfrm>
          <a:prstGeom prst="ellipse">
            <a:avLst/>
          </a:prstGeom>
          <a:solidFill>
            <a:srgbClr val="FF0000"/>
          </a:solidFill>
          <a:ln w="9525" cap="flat" cmpd="sng">
            <a:solidFill>
              <a:schemeClr val="tx1"/>
            </a:solidFill>
            <a:prstDash val="solid"/>
            <a:headEnd type="none" w="med" len="med"/>
            <a:tailEnd type="none" w="med" len="med"/>
          </a:ln>
        </p:spPr>
        <p:txBody>
          <a:bodyPr/>
          <a:lstStyle/>
          <a:p>
            <a:endParaRPr lang="zh-CN" altLang="en-US"/>
          </a:p>
        </p:txBody>
      </p:sp>
      <p:sp>
        <p:nvSpPr>
          <p:cNvPr id="87061" name="椭圆 87060"/>
          <p:cNvSpPr/>
          <p:nvPr/>
        </p:nvSpPr>
        <p:spPr>
          <a:xfrm>
            <a:off x="1670050" y="5113338"/>
            <a:ext cx="225425" cy="249237"/>
          </a:xfrm>
          <a:prstGeom prst="ellipse">
            <a:avLst/>
          </a:prstGeom>
          <a:solidFill>
            <a:srgbClr val="FF0000"/>
          </a:solidFill>
          <a:ln w="9525" cap="flat" cmpd="sng">
            <a:solidFill>
              <a:schemeClr val="tx1"/>
            </a:solidFill>
            <a:prstDash val="solid"/>
            <a:headEnd type="none" w="med" len="med"/>
            <a:tailEnd type="none" w="med" len="med"/>
          </a:ln>
        </p:spPr>
        <p:txBody>
          <a:bodyPr/>
          <a:lstStyle/>
          <a:p>
            <a:endParaRPr lang="zh-CN" altLang="en-US"/>
          </a:p>
        </p:txBody>
      </p:sp>
      <p:sp>
        <p:nvSpPr>
          <p:cNvPr id="87062" name="椭圆 87061"/>
          <p:cNvSpPr/>
          <p:nvPr/>
        </p:nvSpPr>
        <p:spPr>
          <a:xfrm>
            <a:off x="1681163" y="5765800"/>
            <a:ext cx="225425" cy="249238"/>
          </a:xfrm>
          <a:prstGeom prst="ellipse">
            <a:avLst/>
          </a:prstGeom>
          <a:solidFill>
            <a:srgbClr val="FF0000"/>
          </a:solidFill>
          <a:ln w="9525" cap="flat" cmpd="sng">
            <a:solidFill>
              <a:schemeClr val="tx1"/>
            </a:solidFill>
            <a:prstDash val="solid"/>
            <a:headEnd type="none" w="med" len="med"/>
            <a:tailEnd type="none" w="med" len="med"/>
          </a:ln>
        </p:spPr>
        <p:txBody>
          <a:bodyPr/>
          <a:lstStyle/>
          <a:p>
            <a:endParaRPr lang="zh-CN" altLang="en-US"/>
          </a:p>
        </p:txBody>
      </p:sp>
      <p:sp>
        <p:nvSpPr>
          <p:cNvPr id="87063" name="椭圆 87062"/>
          <p:cNvSpPr/>
          <p:nvPr/>
        </p:nvSpPr>
        <p:spPr>
          <a:xfrm>
            <a:off x="2752725" y="1814513"/>
            <a:ext cx="225425" cy="249237"/>
          </a:xfrm>
          <a:prstGeom prst="ellipse">
            <a:avLst/>
          </a:prstGeom>
          <a:solidFill>
            <a:srgbClr val="FF0000"/>
          </a:solidFill>
          <a:ln w="9525" cap="flat" cmpd="sng">
            <a:solidFill>
              <a:schemeClr val="tx1"/>
            </a:solidFill>
            <a:prstDash val="solid"/>
            <a:headEnd type="none" w="med" len="med"/>
            <a:tailEnd type="none" w="med" len="med"/>
          </a:ln>
        </p:spPr>
        <p:txBody>
          <a:bodyPr/>
          <a:lstStyle/>
          <a:p>
            <a:endParaRPr lang="zh-CN" altLang="en-US"/>
          </a:p>
        </p:txBody>
      </p:sp>
      <p:sp>
        <p:nvSpPr>
          <p:cNvPr id="87064" name="椭圆 87063"/>
          <p:cNvSpPr/>
          <p:nvPr/>
        </p:nvSpPr>
        <p:spPr>
          <a:xfrm>
            <a:off x="2740025" y="2476500"/>
            <a:ext cx="225425" cy="249238"/>
          </a:xfrm>
          <a:prstGeom prst="ellipse">
            <a:avLst/>
          </a:prstGeom>
          <a:solidFill>
            <a:srgbClr val="FF0000"/>
          </a:solidFill>
          <a:ln w="9525" cap="flat" cmpd="sng">
            <a:solidFill>
              <a:schemeClr val="tx1"/>
            </a:solidFill>
            <a:prstDash val="solid"/>
            <a:headEnd type="none" w="med" len="med"/>
            <a:tailEnd type="none" w="med" len="med"/>
          </a:ln>
        </p:spPr>
        <p:txBody>
          <a:bodyPr/>
          <a:lstStyle/>
          <a:p>
            <a:endParaRPr lang="zh-CN" altLang="en-US"/>
          </a:p>
        </p:txBody>
      </p:sp>
      <p:sp>
        <p:nvSpPr>
          <p:cNvPr id="87065" name="椭圆 87064"/>
          <p:cNvSpPr/>
          <p:nvPr/>
        </p:nvSpPr>
        <p:spPr>
          <a:xfrm>
            <a:off x="2751138" y="3128963"/>
            <a:ext cx="225425" cy="249237"/>
          </a:xfrm>
          <a:prstGeom prst="ellipse">
            <a:avLst/>
          </a:prstGeom>
          <a:solidFill>
            <a:srgbClr val="FF0000"/>
          </a:solidFill>
          <a:ln w="9525" cap="flat" cmpd="sng">
            <a:solidFill>
              <a:schemeClr val="tx1"/>
            </a:solidFill>
            <a:prstDash val="solid"/>
            <a:headEnd type="none" w="med" len="med"/>
            <a:tailEnd type="none" w="med" len="med"/>
          </a:ln>
        </p:spPr>
        <p:txBody>
          <a:bodyPr/>
          <a:lstStyle/>
          <a:p>
            <a:endParaRPr lang="zh-CN" altLang="en-US"/>
          </a:p>
        </p:txBody>
      </p:sp>
      <p:sp>
        <p:nvSpPr>
          <p:cNvPr id="87066" name="椭圆 87065"/>
          <p:cNvSpPr/>
          <p:nvPr/>
        </p:nvSpPr>
        <p:spPr>
          <a:xfrm>
            <a:off x="2738438" y="3790950"/>
            <a:ext cx="225425" cy="249238"/>
          </a:xfrm>
          <a:prstGeom prst="ellipse">
            <a:avLst/>
          </a:prstGeom>
          <a:solidFill>
            <a:srgbClr val="FF0000"/>
          </a:solidFill>
          <a:ln w="9525" cap="flat" cmpd="sng">
            <a:solidFill>
              <a:schemeClr val="tx1"/>
            </a:solidFill>
            <a:prstDash val="solid"/>
            <a:headEnd type="none" w="med" len="med"/>
            <a:tailEnd type="none" w="med" len="med"/>
          </a:ln>
        </p:spPr>
        <p:txBody>
          <a:bodyPr/>
          <a:lstStyle/>
          <a:p>
            <a:endParaRPr lang="zh-CN" altLang="en-US"/>
          </a:p>
        </p:txBody>
      </p:sp>
      <p:sp>
        <p:nvSpPr>
          <p:cNvPr id="87067" name="椭圆 87066"/>
          <p:cNvSpPr/>
          <p:nvPr/>
        </p:nvSpPr>
        <p:spPr>
          <a:xfrm>
            <a:off x="2749550" y="4448175"/>
            <a:ext cx="225425" cy="249238"/>
          </a:xfrm>
          <a:prstGeom prst="ellipse">
            <a:avLst/>
          </a:prstGeom>
          <a:solidFill>
            <a:srgbClr val="FF0000"/>
          </a:solidFill>
          <a:ln w="9525" cap="flat" cmpd="sng">
            <a:solidFill>
              <a:schemeClr val="tx1"/>
            </a:solidFill>
            <a:prstDash val="solid"/>
            <a:headEnd type="none" w="med" len="med"/>
            <a:tailEnd type="none" w="med" len="med"/>
          </a:ln>
        </p:spPr>
        <p:txBody>
          <a:bodyPr/>
          <a:lstStyle/>
          <a:p>
            <a:endParaRPr lang="zh-CN" altLang="en-US"/>
          </a:p>
        </p:txBody>
      </p:sp>
      <p:sp>
        <p:nvSpPr>
          <p:cNvPr id="87068" name="椭圆 87067"/>
          <p:cNvSpPr/>
          <p:nvPr/>
        </p:nvSpPr>
        <p:spPr>
          <a:xfrm>
            <a:off x="2736850" y="5110163"/>
            <a:ext cx="225425" cy="249237"/>
          </a:xfrm>
          <a:prstGeom prst="ellipse">
            <a:avLst/>
          </a:prstGeom>
          <a:solidFill>
            <a:srgbClr val="FF0000"/>
          </a:solidFill>
          <a:ln w="9525" cap="flat" cmpd="sng">
            <a:solidFill>
              <a:schemeClr val="tx1"/>
            </a:solidFill>
            <a:prstDash val="solid"/>
            <a:headEnd type="none" w="med" len="med"/>
            <a:tailEnd type="none" w="med" len="med"/>
          </a:ln>
        </p:spPr>
        <p:txBody>
          <a:bodyPr/>
          <a:lstStyle/>
          <a:p>
            <a:endParaRPr lang="zh-CN" altLang="en-US"/>
          </a:p>
        </p:txBody>
      </p:sp>
      <p:sp>
        <p:nvSpPr>
          <p:cNvPr id="87069" name="椭圆 87068"/>
          <p:cNvSpPr/>
          <p:nvPr/>
        </p:nvSpPr>
        <p:spPr>
          <a:xfrm>
            <a:off x="2747963" y="5762625"/>
            <a:ext cx="225425" cy="249238"/>
          </a:xfrm>
          <a:prstGeom prst="ellipse">
            <a:avLst/>
          </a:prstGeom>
          <a:solidFill>
            <a:srgbClr val="FF0000"/>
          </a:solidFill>
          <a:ln w="9525" cap="flat" cmpd="sng">
            <a:solidFill>
              <a:schemeClr val="tx1"/>
            </a:solidFill>
            <a:prstDash val="solid"/>
            <a:headEnd type="none" w="med" len="med"/>
            <a:tailEnd type="none" w="med" len="med"/>
          </a:ln>
        </p:spPr>
        <p:txBody>
          <a:bodyPr/>
          <a:lstStyle/>
          <a:p>
            <a:endParaRPr lang="zh-CN" altLang="en-US"/>
          </a:p>
        </p:txBody>
      </p:sp>
      <p:sp>
        <p:nvSpPr>
          <p:cNvPr id="87070" name="椭圆 87069"/>
          <p:cNvSpPr/>
          <p:nvPr/>
        </p:nvSpPr>
        <p:spPr>
          <a:xfrm>
            <a:off x="3808413" y="1827213"/>
            <a:ext cx="225425" cy="249237"/>
          </a:xfrm>
          <a:prstGeom prst="ellipse">
            <a:avLst/>
          </a:prstGeom>
          <a:solidFill>
            <a:srgbClr val="FF0000"/>
          </a:solidFill>
          <a:ln w="9525" cap="flat" cmpd="sng">
            <a:solidFill>
              <a:schemeClr val="tx1"/>
            </a:solidFill>
            <a:prstDash val="solid"/>
            <a:headEnd type="none" w="med" len="med"/>
            <a:tailEnd type="none" w="med" len="med"/>
          </a:ln>
        </p:spPr>
        <p:txBody>
          <a:bodyPr/>
          <a:lstStyle/>
          <a:p>
            <a:endParaRPr lang="zh-CN" altLang="en-US"/>
          </a:p>
        </p:txBody>
      </p:sp>
      <p:sp>
        <p:nvSpPr>
          <p:cNvPr id="87071" name="椭圆 87070"/>
          <p:cNvSpPr/>
          <p:nvPr/>
        </p:nvSpPr>
        <p:spPr>
          <a:xfrm>
            <a:off x="3795713" y="2489200"/>
            <a:ext cx="225425" cy="249238"/>
          </a:xfrm>
          <a:prstGeom prst="ellipse">
            <a:avLst/>
          </a:prstGeom>
          <a:solidFill>
            <a:srgbClr val="FF0000"/>
          </a:solidFill>
          <a:ln w="9525" cap="flat" cmpd="sng">
            <a:solidFill>
              <a:schemeClr val="tx1"/>
            </a:solidFill>
            <a:prstDash val="solid"/>
            <a:headEnd type="none" w="med" len="med"/>
            <a:tailEnd type="none" w="med" len="med"/>
          </a:ln>
        </p:spPr>
        <p:txBody>
          <a:bodyPr/>
          <a:lstStyle/>
          <a:p>
            <a:endParaRPr lang="zh-CN" altLang="en-US"/>
          </a:p>
        </p:txBody>
      </p:sp>
      <p:sp>
        <p:nvSpPr>
          <p:cNvPr id="87072" name="椭圆 87071"/>
          <p:cNvSpPr/>
          <p:nvPr/>
        </p:nvSpPr>
        <p:spPr>
          <a:xfrm>
            <a:off x="3806825" y="3141663"/>
            <a:ext cx="225425" cy="249237"/>
          </a:xfrm>
          <a:prstGeom prst="ellipse">
            <a:avLst/>
          </a:prstGeom>
          <a:solidFill>
            <a:srgbClr val="3333FF"/>
          </a:solidFill>
          <a:ln w="9525" cap="flat" cmpd="sng">
            <a:solidFill>
              <a:schemeClr val="tx1"/>
            </a:solidFill>
            <a:prstDash val="solid"/>
            <a:headEnd type="none" w="med" len="med"/>
            <a:tailEnd type="none" w="med" len="med"/>
          </a:ln>
        </p:spPr>
        <p:txBody>
          <a:bodyPr/>
          <a:lstStyle/>
          <a:p>
            <a:endParaRPr lang="zh-CN" altLang="en-US"/>
          </a:p>
        </p:txBody>
      </p:sp>
      <p:sp>
        <p:nvSpPr>
          <p:cNvPr id="87073" name="椭圆 87072"/>
          <p:cNvSpPr/>
          <p:nvPr/>
        </p:nvSpPr>
        <p:spPr>
          <a:xfrm>
            <a:off x="3794125" y="3803650"/>
            <a:ext cx="225425" cy="249238"/>
          </a:xfrm>
          <a:prstGeom prst="ellipse">
            <a:avLst/>
          </a:prstGeom>
          <a:solidFill>
            <a:srgbClr val="3333FF"/>
          </a:solidFill>
          <a:ln w="9525" cap="flat" cmpd="sng">
            <a:solidFill>
              <a:schemeClr val="tx1"/>
            </a:solidFill>
            <a:prstDash val="solid"/>
            <a:headEnd type="none" w="med" len="med"/>
            <a:tailEnd type="none" w="med" len="med"/>
          </a:ln>
        </p:spPr>
        <p:txBody>
          <a:bodyPr/>
          <a:lstStyle/>
          <a:p>
            <a:endParaRPr lang="zh-CN" altLang="en-US"/>
          </a:p>
        </p:txBody>
      </p:sp>
      <p:sp>
        <p:nvSpPr>
          <p:cNvPr id="87074" name="椭圆 87073"/>
          <p:cNvSpPr/>
          <p:nvPr/>
        </p:nvSpPr>
        <p:spPr>
          <a:xfrm>
            <a:off x="3805238" y="4460875"/>
            <a:ext cx="225425" cy="249238"/>
          </a:xfrm>
          <a:prstGeom prst="ellipse">
            <a:avLst/>
          </a:prstGeom>
          <a:solidFill>
            <a:srgbClr val="3333FF"/>
          </a:solidFill>
          <a:ln w="9525" cap="flat" cmpd="sng">
            <a:solidFill>
              <a:schemeClr val="tx1"/>
            </a:solidFill>
            <a:prstDash val="solid"/>
            <a:headEnd type="none" w="med" len="med"/>
            <a:tailEnd type="none" w="med" len="med"/>
          </a:ln>
        </p:spPr>
        <p:txBody>
          <a:bodyPr/>
          <a:lstStyle/>
          <a:p>
            <a:endParaRPr lang="zh-CN" altLang="en-US"/>
          </a:p>
        </p:txBody>
      </p:sp>
      <p:sp>
        <p:nvSpPr>
          <p:cNvPr id="87075" name="椭圆 87074"/>
          <p:cNvSpPr/>
          <p:nvPr/>
        </p:nvSpPr>
        <p:spPr>
          <a:xfrm>
            <a:off x="3792538" y="5122863"/>
            <a:ext cx="225425" cy="249237"/>
          </a:xfrm>
          <a:prstGeom prst="ellipse">
            <a:avLst/>
          </a:prstGeom>
          <a:solidFill>
            <a:srgbClr val="FF0000"/>
          </a:solidFill>
          <a:ln w="9525" cap="flat" cmpd="sng">
            <a:solidFill>
              <a:schemeClr val="tx1"/>
            </a:solidFill>
            <a:prstDash val="solid"/>
            <a:headEnd type="none" w="med" len="med"/>
            <a:tailEnd type="none" w="med" len="med"/>
          </a:ln>
        </p:spPr>
        <p:txBody>
          <a:bodyPr/>
          <a:lstStyle/>
          <a:p>
            <a:endParaRPr lang="zh-CN" altLang="en-US"/>
          </a:p>
        </p:txBody>
      </p:sp>
      <p:sp>
        <p:nvSpPr>
          <p:cNvPr id="87076" name="椭圆 87075"/>
          <p:cNvSpPr/>
          <p:nvPr/>
        </p:nvSpPr>
        <p:spPr>
          <a:xfrm>
            <a:off x="3803650" y="5775325"/>
            <a:ext cx="225425" cy="249238"/>
          </a:xfrm>
          <a:prstGeom prst="ellipse">
            <a:avLst/>
          </a:prstGeom>
          <a:solidFill>
            <a:srgbClr val="FF0000"/>
          </a:solidFill>
          <a:ln w="9525" cap="flat" cmpd="sng">
            <a:solidFill>
              <a:schemeClr val="tx1"/>
            </a:solidFill>
            <a:prstDash val="solid"/>
            <a:headEnd type="none" w="med" len="med"/>
            <a:tailEnd type="none" w="med" len="med"/>
          </a:ln>
        </p:spPr>
        <p:txBody>
          <a:bodyPr/>
          <a:lstStyle/>
          <a:p>
            <a:endParaRPr lang="zh-CN" altLang="en-US"/>
          </a:p>
        </p:txBody>
      </p:sp>
      <p:sp>
        <p:nvSpPr>
          <p:cNvPr id="87077" name="椭圆 87076"/>
          <p:cNvSpPr/>
          <p:nvPr/>
        </p:nvSpPr>
        <p:spPr>
          <a:xfrm>
            <a:off x="4862513" y="1824038"/>
            <a:ext cx="225425" cy="249237"/>
          </a:xfrm>
          <a:prstGeom prst="ellipse">
            <a:avLst/>
          </a:prstGeom>
          <a:solidFill>
            <a:srgbClr val="FF0000"/>
          </a:solidFill>
          <a:ln w="9525" cap="flat" cmpd="sng">
            <a:solidFill>
              <a:schemeClr val="tx1"/>
            </a:solidFill>
            <a:prstDash val="solid"/>
            <a:headEnd type="none" w="med" len="med"/>
            <a:tailEnd type="none" w="med" len="med"/>
          </a:ln>
        </p:spPr>
        <p:txBody>
          <a:bodyPr/>
          <a:lstStyle/>
          <a:p>
            <a:endParaRPr lang="zh-CN" altLang="en-US"/>
          </a:p>
        </p:txBody>
      </p:sp>
      <p:sp>
        <p:nvSpPr>
          <p:cNvPr id="87078" name="椭圆 87077"/>
          <p:cNvSpPr/>
          <p:nvPr/>
        </p:nvSpPr>
        <p:spPr>
          <a:xfrm>
            <a:off x="4862513" y="2486025"/>
            <a:ext cx="225425" cy="249238"/>
          </a:xfrm>
          <a:prstGeom prst="ellipse">
            <a:avLst/>
          </a:prstGeom>
          <a:solidFill>
            <a:srgbClr val="FF0000"/>
          </a:solidFill>
          <a:ln w="9525" cap="flat" cmpd="sng">
            <a:solidFill>
              <a:schemeClr val="tx1"/>
            </a:solidFill>
            <a:prstDash val="solid"/>
            <a:headEnd type="none" w="med" len="med"/>
            <a:tailEnd type="none" w="med" len="med"/>
          </a:ln>
        </p:spPr>
        <p:txBody>
          <a:bodyPr/>
          <a:lstStyle/>
          <a:p>
            <a:endParaRPr lang="zh-CN" altLang="en-US"/>
          </a:p>
        </p:txBody>
      </p:sp>
      <p:sp>
        <p:nvSpPr>
          <p:cNvPr id="87079" name="椭圆 87078"/>
          <p:cNvSpPr/>
          <p:nvPr/>
        </p:nvSpPr>
        <p:spPr>
          <a:xfrm>
            <a:off x="4873625" y="3138488"/>
            <a:ext cx="225425" cy="249237"/>
          </a:xfrm>
          <a:prstGeom prst="ellipse">
            <a:avLst/>
          </a:prstGeom>
          <a:solidFill>
            <a:srgbClr val="3333FF"/>
          </a:solidFill>
          <a:ln w="9525" cap="flat" cmpd="sng">
            <a:solidFill>
              <a:schemeClr val="tx1"/>
            </a:solidFill>
            <a:prstDash val="solid"/>
            <a:headEnd type="none" w="med" len="med"/>
            <a:tailEnd type="none" w="med" len="med"/>
          </a:ln>
        </p:spPr>
        <p:txBody>
          <a:bodyPr/>
          <a:lstStyle/>
          <a:p>
            <a:endParaRPr lang="zh-CN" altLang="en-US"/>
          </a:p>
        </p:txBody>
      </p:sp>
      <p:sp>
        <p:nvSpPr>
          <p:cNvPr id="87080" name="椭圆 87079"/>
          <p:cNvSpPr/>
          <p:nvPr/>
        </p:nvSpPr>
        <p:spPr>
          <a:xfrm>
            <a:off x="4860925" y="3800475"/>
            <a:ext cx="225425" cy="249238"/>
          </a:xfrm>
          <a:prstGeom prst="ellipse">
            <a:avLst/>
          </a:prstGeom>
          <a:solidFill>
            <a:srgbClr val="3333FF"/>
          </a:solidFill>
          <a:ln w="9525" cap="flat" cmpd="sng">
            <a:solidFill>
              <a:schemeClr val="tx1"/>
            </a:solidFill>
            <a:prstDash val="solid"/>
            <a:headEnd type="none" w="med" len="med"/>
            <a:tailEnd type="none" w="med" len="med"/>
          </a:ln>
        </p:spPr>
        <p:txBody>
          <a:bodyPr/>
          <a:lstStyle/>
          <a:p>
            <a:endParaRPr lang="zh-CN" altLang="en-US"/>
          </a:p>
        </p:txBody>
      </p:sp>
      <p:sp>
        <p:nvSpPr>
          <p:cNvPr id="87081" name="椭圆 87080"/>
          <p:cNvSpPr/>
          <p:nvPr/>
        </p:nvSpPr>
        <p:spPr>
          <a:xfrm>
            <a:off x="4872038" y="4457700"/>
            <a:ext cx="225425" cy="249238"/>
          </a:xfrm>
          <a:prstGeom prst="ellipse">
            <a:avLst/>
          </a:prstGeom>
          <a:solidFill>
            <a:srgbClr val="3333FF"/>
          </a:solidFill>
          <a:ln w="9525" cap="flat" cmpd="sng">
            <a:solidFill>
              <a:schemeClr val="tx1"/>
            </a:solidFill>
            <a:prstDash val="solid"/>
            <a:headEnd type="none" w="med" len="med"/>
            <a:tailEnd type="none" w="med" len="med"/>
          </a:ln>
        </p:spPr>
        <p:txBody>
          <a:bodyPr/>
          <a:lstStyle/>
          <a:p>
            <a:endParaRPr lang="zh-CN" altLang="en-US"/>
          </a:p>
        </p:txBody>
      </p:sp>
      <p:sp>
        <p:nvSpPr>
          <p:cNvPr id="87082" name="椭圆 87081"/>
          <p:cNvSpPr/>
          <p:nvPr/>
        </p:nvSpPr>
        <p:spPr>
          <a:xfrm>
            <a:off x="4859338" y="5119688"/>
            <a:ext cx="225425" cy="249237"/>
          </a:xfrm>
          <a:prstGeom prst="ellipse">
            <a:avLst/>
          </a:prstGeom>
          <a:solidFill>
            <a:srgbClr val="FF0000"/>
          </a:solidFill>
          <a:ln w="9525" cap="flat" cmpd="sng">
            <a:solidFill>
              <a:schemeClr val="tx1"/>
            </a:solidFill>
            <a:prstDash val="solid"/>
            <a:headEnd type="none" w="med" len="med"/>
            <a:tailEnd type="none" w="med" len="med"/>
          </a:ln>
        </p:spPr>
        <p:txBody>
          <a:bodyPr/>
          <a:lstStyle/>
          <a:p>
            <a:endParaRPr lang="zh-CN" altLang="en-US"/>
          </a:p>
        </p:txBody>
      </p:sp>
      <p:sp>
        <p:nvSpPr>
          <p:cNvPr id="87083" name="椭圆 87082"/>
          <p:cNvSpPr/>
          <p:nvPr/>
        </p:nvSpPr>
        <p:spPr>
          <a:xfrm>
            <a:off x="4870450" y="5772150"/>
            <a:ext cx="225425" cy="249238"/>
          </a:xfrm>
          <a:prstGeom prst="ellipse">
            <a:avLst/>
          </a:prstGeom>
          <a:solidFill>
            <a:srgbClr val="FF0000"/>
          </a:solidFill>
          <a:ln w="9525" cap="flat" cmpd="sng">
            <a:solidFill>
              <a:schemeClr val="tx1"/>
            </a:solidFill>
            <a:prstDash val="solid"/>
            <a:headEnd type="none" w="med" len="med"/>
            <a:tailEnd type="none" w="med" len="med"/>
          </a:ln>
        </p:spPr>
        <p:txBody>
          <a:bodyPr/>
          <a:lstStyle/>
          <a:p>
            <a:endParaRPr lang="zh-CN" altLang="en-US"/>
          </a:p>
        </p:txBody>
      </p:sp>
      <p:sp>
        <p:nvSpPr>
          <p:cNvPr id="87084" name="椭圆 87083"/>
          <p:cNvSpPr/>
          <p:nvPr/>
        </p:nvSpPr>
        <p:spPr>
          <a:xfrm>
            <a:off x="5935663" y="1816100"/>
            <a:ext cx="225425" cy="249238"/>
          </a:xfrm>
          <a:prstGeom prst="ellipse">
            <a:avLst/>
          </a:prstGeom>
          <a:solidFill>
            <a:srgbClr val="FF0000"/>
          </a:solidFill>
          <a:ln w="9525" cap="flat" cmpd="sng">
            <a:solidFill>
              <a:schemeClr val="tx1"/>
            </a:solidFill>
            <a:prstDash val="solid"/>
            <a:headEnd type="none" w="med" len="med"/>
            <a:tailEnd type="none" w="med" len="med"/>
          </a:ln>
        </p:spPr>
        <p:txBody>
          <a:bodyPr/>
          <a:lstStyle/>
          <a:p>
            <a:endParaRPr lang="zh-CN" altLang="en-US"/>
          </a:p>
        </p:txBody>
      </p:sp>
      <p:sp>
        <p:nvSpPr>
          <p:cNvPr id="87085" name="椭圆 87084"/>
          <p:cNvSpPr/>
          <p:nvPr/>
        </p:nvSpPr>
        <p:spPr>
          <a:xfrm>
            <a:off x="5922963" y="2478088"/>
            <a:ext cx="225425" cy="249237"/>
          </a:xfrm>
          <a:prstGeom prst="ellipse">
            <a:avLst/>
          </a:prstGeom>
          <a:solidFill>
            <a:srgbClr val="FF0000"/>
          </a:solidFill>
          <a:ln w="9525" cap="flat" cmpd="sng">
            <a:solidFill>
              <a:schemeClr val="tx1"/>
            </a:solidFill>
            <a:prstDash val="solid"/>
            <a:headEnd type="none" w="med" len="med"/>
            <a:tailEnd type="none" w="med" len="med"/>
          </a:ln>
        </p:spPr>
        <p:txBody>
          <a:bodyPr/>
          <a:lstStyle/>
          <a:p>
            <a:endParaRPr lang="zh-CN" altLang="en-US"/>
          </a:p>
        </p:txBody>
      </p:sp>
      <p:sp>
        <p:nvSpPr>
          <p:cNvPr id="87086" name="椭圆 87085"/>
          <p:cNvSpPr/>
          <p:nvPr/>
        </p:nvSpPr>
        <p:spPr>
          <a:xfrm>
            <a:off x="5934075" y="3130550"/>
            <a:ext cx="225425" cy="249238"/>
          </a:xfrm>
          <a:prstGeom prst="ellipse">
            <a:avLst/>
          </a:prstGeom>
          <a:solidFill>
            <a:srgbClr val="FF0000"/>
          </a:solidFill>
          <a:ln w="9525" cap="flat" cmpd="sng">
            <a:solidFill>
              <a:schemeClr val="tx1"/>
            </a:solidFill>
            <a:prstDash val="solid"/>
            <a:headEnd type="none" w="med" len="med"/>
            <a:tailEnd type="none" w="med" len="med"/>
          </a:ln>
        </p:spPr>
        <p:txBody>
          <a:bodyPr/>
          <a:lstStyle/>
          <a:p>
            <a:endParaRPr lang="zh-CN" altLang="en-US"/>
          </a:p>
        </p:txBody>
      </p:sp>
      <p:sp>
        <p:nvSpPr>
          <p:cNvPr id="87087" name="椭圆 87086"/>
          <p:cNvSpPr/>
          <p:nvPr/>
        </p:nvSpPr>
        <p:spPr>
          <a:xfrm>
            <a:off x="5921375" y="3792538"/>
            <a:ext cx="225425" cy="249237"/>
          </a:xfrm>
          <a:prstGeom prst="ellipse">
            <a:avLst/>
          </a:prstGeom>
          <a:solidFill>
            <a:srgbClr val="FF0000"/>
          </a:solidFill>
          <a:ln w="9525" cap="flat" cmpd="sng">
            <a:solidFill>
              <a:schemeClr val="tx1"/>
            </a:solidFill>
            <a:prstDash val="solid"/>
            <a:headEnd type="none" w="med" len="med"/>
            <a:tailEnd type="none" w="med" len="med"/>
          </a:ln>
        </p:spPr>
        <p:txBody>
          <a:bodyPr/>
          <a:lstStyle/>
          <a:p>
            <a:endParaRPr lang="zh-CN" altLang="en-US"/>
          </a:p>
        </p:txBody>
      </p:sp>
      <p:sp>
        <p:nvSpPr>
          <p:cNvPr id="87088" name="椭圆 87087"/>
          <p:cNvSpPr/>
          <p:nvPr/>
        </p:nvSpPr>
        <p:spPr>
          <a:xfrm>
            <a:off x="5932488" y="4449763"/>
            <a:ext cx="225425" cy="249237"/>
          </a:xfrm>
          <a:prstGeom prst="ellipse">
            <a:avLst/>
          </a:prstGeom>
          <a:solidFill>
            <a:srgbClr val="FF0000"/>
          </a:solidFill>
          <a:ln w="9525" cap="flat" cmpd="sng">
            <a:solidFill>
              <a:schemeClr val="tx1"/>
            </a:solidFill>
            <a:prstDash val="solid"/>
            <a:headEnd type="none" w="med" len="med"/>
            <a:tailEnd type="none" w="med" len="med"/>
          </a:ln>
        </p:spPr>
        <p:txBody>
          <a:bodyPr/>
          <a:lstStyle/>
          <a:p>
            <a:endParaRPr lang="zh-CN" altLang="en-US"/>
          </a:p>
        </p:txBody>
      </p:sp>
      <p:sp>
        <p:nvSpPr>
          <p:cNvPr id="87089" name="椭圆 87088"/>
          <p:cNvSpPr/>
          <p:nvPr/>
        </p:nvSpPr>
        <p:spPr>
          <a:xfrm>
            <a:off x="5919788" y="5111750"/>
            <a:ext cx="225425" cy="249238"/>
          </a:xfrm>
          <a:prstGeom prst="ellipse">
            <a:avLst/>
          </a:prstGeom>
          <a:solidFill>
            <a:srgbClr val="FF0000"/>
          </a:solidFill>
          <a:ln w="9525" cap="flat" cmpd="sng">
            <a:solidFill>
              <a:schemeClr val="tx1"/>
            </a:solidFill>
            <a:prstDash val="solid"/>
            <a:headEnd type="none" w="med" len="med"/>
            <a:tailEnd type="none" w="med" len="med"/>
          </a:ln>
        </p:spPr>
        <p:txBody>
          <a:bodyPr/>
          <a:lstStyle/>
          <a:p>
            <a:endParaRPr lang="zh-CN" altLang="en-US"/>
          </a:p>
        </p:txBody>
      </p:sp>
      <p:sp>
        <p:nvSpPr>
          <p:cNvPr id="87090" name="椭圆 87089"/>
          <p:cNvSpPr/>
          <p:nvPr/>
        </p:nvSpPr>
        <p:spPr>
          <a:xfrm>
            <a:off x="5930900" y="5764213"/>
            <a:ext cx="225425" cy="249237"/>
          </a:xfrm>
          <a:prstGeom prst="ellipse">
            <a:avLst/>
          </a:prstGeom>
          <a:solidFill>
            <a:srgbClr val="FF0000"/>
          </a:solidFill>
          <a:ln w="9525" cap="flat" cmpd="sng">
            <a:solidFill>
              <a:schemeClr val="tx1"/>
            </a:solidFill>
            <a:prstDash val="solid"/>
            <a:headEnd type="none" w="med" len="med"/>
            <a:tailEnd type="none" w="med" len="med"/>
          </a:ln>
        </p:spPr>
        <p:txBody>
          <a:bodyPr/>
          <a:lstStyle/>
          <a:p>
            <a:endParaRPr lang="zh-CN" altLang="en-US"/>
          </a:p>
        </p:txBody>
      </p:sp>
      <p:sp>
        <p:nvSpPr>
          <p:cNvPr id="87091" name="椭圆 87090"/>
          <p:cNvSpPr/>
          <p:nvPr/>
        </p:nvSpPr>
        <p:spPr>
          <a:xfrm>
            <a:off x="7002463" y="1812925"/>
            <a:ext cx="225425" cy="249238"/>
          </a:xfrm>
          <a:prstGeom prst="ellipse">
            <a:avLst/>
          </a:prstGeom>
          <a:solidFill>
            <a:srgbClr val="FF0000"/>
          </a:solidFill>
          <a:ln w="9525" cap="flat" cmpd="sng">
            <a:solidFill>
              <a:schemeClr val="tx1"/>
            </a:solidFill>
            <a:prstDash val="solid"/>
            <a:headEnd type="none" w="med" len="med"/>
            <a:tailEnd type="none" w="med" len="med"/>
          </a:ln>
        </p:spPr>
        <p:txBody>
          <a:bodyPr/>
          <a:lstStyle/>
          <a:p>
            <a:endParaRPr lang="zh-CN" altLang="en-US"/>
          </a:p>
        </p:txBody>
      </p:sp>
      <p:sp>
        <p:nvSpPr>
          <p:cNvPr id="87092" name="椭圆 87091"/>
          <p:cNvSpPr/>
          <p:nvPr/>
        </p:nvSpPr>
        <p:spPr>
          <a:xfrm>
            <a:off x="6989763" y="2474913"/>
            <a:ext cx="225425" cy="249237"/>
          </a:xfrm>
          <a:prstGeom prst="ellipse">
            <a:avLst/>
          </a:prstGeom>
          <a:solidFill>
            <a:srgbClr val="FF0000"/>
          </a:solidFill>
          <a:ln w="9525" cap="flat" cmpd="sng">
            <a:solidFill>
              <a:schemeClr val="tx1"/>
            </a:solidFill>
            <a:prstDash val="solid"/>
            <a:headEnd type="none" w="med" len="med"/>
            <a:tailEnd type="none" w="med" len="med"/>
          </a:ln>
        </p:spPr>
        <p:txBody>
          <a:bodyPr/>
          <a:lstStyle/>
          <a:p>
            <a:endParaRPr lang="zh-CN" altLang="en-US"/>
          </a:p>
        </p:txBody>
      </p:sp>
      <p:sp>
        <p:nvSpPr>
          <p:cNvPr id="87093" name="椭圆 87092"/>
          <p:cNvSpPr/>
          <p:nvPr/>
        </p:nvSpPr>
        <p:spPr>
          <a:xfrm>
            <a:off x="7000875" y="3127375"/>
            <a:ext cx="225425" cy="249238"/>
          </a:xfrm>
          <a:prstGeom prst="ellipse">
            <a:avLst/>
          </a:prstGeom>
          <a:solidFill>
            <a:srgbClr val="FF0000"/>
          </a:solidFill>
          <a:ln w="9525" cap="flat" cmpd="sng">
            <a:solidFill>
              <a:schemeClr val="tx1"/>
            </a:solidFill>
            <a:prstDash val="solid"/>
            <a:headEnd type="none" w="med" len="med"/>
            <a:tailEnd type="none" w="med" len="med"/>
          </a:ln>
        </p:spPr>
        <p:txBody>
          <a:bodyPr/>
          <a:lstStyle/>
          <a:p>
            <a:endParaRPr lang="zh-CN" altLang="en-US"/>
          </a:p>
        </p:txBody>
      </p:sp>
      <p:sp>
        <p:nvSpPr>
          <p:cNvPr id="87094" name="椭圆 87093"/>
          <p:cNvSpPr/>
          <p:nvPr/>
        </p:nvSpPr>
        <p:spPr>
          <a:xfrm>
            <a:off x="6988175" y="3789363"/>
            <a:ext cx="225425" cy="249237"/>
          </a:xfrm>
          <a:prstGeom prst="ellipse">
            <a:avLst/>
          </a:prstGeom>
          <a:solidFill>
            <a:srgbClr val="FF0000"/>
          </a:solidFill>
          <a:ln w="9525" cap="flat" cmpd="sng">
            <a:solidFill>
              <a:schemeClr val="tx1"/>
            </a:solidFill>
            <a:prstDash val="solid"/>
            <a:headEnd type="none" w="med" len="med"/>
            <a:tailEnd type="none" w="med" len="med"/>
          </a:ln>
        </p:spPr>
        <p:txBody>
          <a:bodyPr/>
          <a:lstStyle/>
          <a:p>
            <a:endParaRPr lang="zh-CN" altLang="en-US"/>
          </a:p>
        </p:txBody>
      </p:sp>
      <p:sp>
        <p:nvSpPr>
          <p:cNvPr id="87095" name="椭圆 87094"/>
          <p:cNvSpPr/>
          <p:nvPr/>
        </p:nvSpPr>
        <p:spPr>
          <a:xfrm>
            <a:off x="6999288" y="4446588"/>
            <a:ext cx="225425" cy="249237"/>
          </a:xfrm>
          <a:prstGeom prst="ellipse">
            <a:avLst/>
          </a:prstGeom>
          <a:solidFill>
            <a:srgbClr val="FF0000"/>
          </a:solidFill>
          <a:ln w="9525" cap="flat" cmpd="sng">
            <a:solidFill>
              <a:schemeClr val="tx1"/>
            </a:solidFill>
            <a:prstDash val="solid"/>
            <a:headEnd type="none" w="med" len="med"/>
            <a:tailEnd type="none" w="med" len="med"/>
          </a:ln>
        </p:spPr>
        <p:txBody>
          <a:bodyPr/>
          <a:lstStyle/>
          <a:p>
            <a:endParaRPr lang="zh-CN" altLang="en-US"/>
          </a:p>
        </p:txBody>
      </p:sp>
      <p:sp>
        <p:nvSpPr>
          <p:cNvPr id="87096" name="椭圆 87095"/>
          <p:cNvSpPr/>
          <p:nvPr/>
        </p:nvSpPr>
        <p:spPr>
          <a:xfrm>
            <a:off x="6986588" y="5108575"/>
            <a:ext cx="225425" cy="249238"/>
          </a:xfrm>
          <a:prstGeom prst="ellipse">
            <a:avLst/>
          </a:prstGeom>
          <a:solidFill>
            <a:srgbClr val="FF0000"/>
          </a:solidFill>
          <a:ln w="9525" cap="flat" cmpd="sng">
            <a:solidFill>
              <a:schemeClr val="tx1"/>
            </a:solidFill>
            <a:prstDash val="solid"/>
            <a:headEnd type="none" w="med" len="med"/>
            <a:tailEnd type="none" w="med" len="med"/>
          </a:ln>
        </p:spPr>
        <p:txBody>
          <a:bodyPr/>
          <a:lstStyle/>
          <a:p>
            <a:endParaRPr lang="zh-CN" altLang="en-US"/>
          </a:p>
        </p:txBody>
      </p:sp>
      <p:sp>
        <p:nvSpPr>
          <p:cNvPr id="87097" name="椭圆 87096"/>
          <p:cNvSpPr/>
          <p:nvPr/>
        </p:nvSpPr>
        <p:spPr>
          <a:xfrm>
            <a:off x="6997700" y="5761038"/>
            <a:ext cx="225425" cy="249237"/>
          </a:xfrm>
          <a:prstGeom prst="ellipse">
            <a:avLst/>
          </a:prstGeom>
          <a:solidFill>
            <a:srgbClr val="FF0000"/>
          </a:solidFill>
          <a:ln w="9525" cap="flat" cmpd="sng">
            <a:solidFill>
              <a:schemeClr val="tx1"/>
            </a:solidFill>
            <a:prstDash val="solid"/>
            <a:headEnd type="none" w="med" len="med"/>
            <a:tailEnd type="none" w="med" len="med"/>
          </a:ln>
        </p:spPr>
        <p:txBody>
          <a:bodyPr/>
          <a:lstStyle/>
          <a:p>
            <a:endParaRPr lang="zh-CN" altLang="en-US"/>
          </a:p>
        </p:txBody>
      </p:sp>
      <p:sp>
        <p:nvSpPr>
          <p:cNvPr id="87098" name="直接连接符 87097"/>
          <p:cNvSpPr/>
          <p:nvPr/>
        </p:nvSpPr>
        <p:spPr>
          <a:xfrm flipV="1">
            <a:off x="819150" y="2006600"/>
            <a:ext cx="831850" cy="1709738"/>
          </a:xfrm>
          <a:prstGeom prst="line">
            <a:avLst/>
          </a:prstGeom>
          <a:ln w="9525" cap="flat" cmpd="sng">
            <a:solidFill>
              <a:srgbClr val="FF0000"/>
            </a:solidFill>
            <a:prstDash val="solid"/>
            <a:headEnd type="none" w="med" len="med"/>
            <a:tailEnd type="triangle" w="med" len="med"/>
          </a:ln>
        </p:spPr>
      </p:sp>
      <p:sp>
        <p:nvSpPr>
          <p:cNvPr id="87099" name="直接连接符 87098"/>
          <p:cNvSpPr/>
          <p:nvPr/>
        </p:nvSpPr>
        <p:spPr>
          <a:xfrm>
            <a:off x="819150" y="3740150"/>
            <a:ext cx="831850" cy="2114550"/>
          </a:xfrm>
          <a:prstGeom prst="line">
            <a:avLst/>
          </a:prstGeom>
          <a:ln w="9525" cap="flat" cmpd="sng">
            <a:solidFill>
              <a:srgbClr val="FF0000"/>
            </a:solidFill>
            <a:prstDash val="solid"/>
            <a:headEnd type="none" w="med" len="med"/>
            <a:tailEnd type="triangle" w="med" len="med"/>
          </a:ln>
        </p:spPr>
      </p:sp>
      <p:sp>
        <p:nvSpPr>
          <p:cNvPr id="87100" name="文本框 87099"/>
          <p:cNvSpPr txBox="1"/>
          <p:nvPr/>
        </p:nvSpPr>
        <p:spPr>
          <a:xfrm>
            <a:off x="180975" y="2997200"/>
            <a:ext cx="944563" cy="822325"/>
          </a:xfrm>
          <a:prstGeom prst="rect">
            <a:avLst/>
          </a:prstGeom>
          <a:noFill/>
          <a:ln w="9525">
            <a:noFill/>
          </a:ln>
        </p:spPr>
        <p:txBody>
          <a:bodyPr wrap="none" anchor="t" anchorCtr="0">
            <a:spAutoFit/>
          </a:bodyPr>
          <a:lstStyle/>
          <a:p>
            <a:pPr eaLnBrk="0" hangingPunct="0"/>
            <a:r>
              <a:rPr lang="en-US" altLang="zh-CN" sz="2400">
                <a:solidFill>
                  <a:srgbClr val="FF0000"/>
                </a:solidFill>
                <a:latin typeface="Times New Roman" panose="02020603050405020304" pitchFamily="18" charset="0"/>
              </a:rPr>
              <a:t>Image</a:t>
            </a:r>
          </a:p>
          <a:p>
            <a:pPr eaLnBrk="0" hangingPunct="0"/>
            <a:r>
              <a:rPr lang="en-US" altLang="zh-CN" sz="2400">
                <a:solidFill>
                  <a:srgbClr val="FF0000"/>
                </a:solidFill>
                <a:latin typeface="Times New Roman" panose="02020603050405020304" pitchFamily="18" charset="0"/>
              </a:rPr>
              <a:t>Pixels</a:t>
            </a:r>
          </a:p>
        </p:txBody>
      </p:sp>
      <p:sp>
        <p:nvSpPr>
          <p:cNvPr id="87101" name="直接连接符 87100"/>
          <p:cNvSpPr/>
          <p:nvPr/>
        </p:nvSpPr>
        <p:spPr>
          <a:xfrm flipH="1">
            <a:off x="7148513" y="1733550"/>
            <a:ext cx="1069975" cy="498475"/>
          </a:xfrm>
          <a:prstGeom prst="line">
            <a:avLst/>
          </a:prstGeom>
          <a:ln w="9525" cap="flat" cmpd="sng">
            <a:solidFill>
              <a:schemeClr val="tx1"/>
            </a:solidFill>
            <a:prstDash val="solid"/>
            <a:headEnd type="none" w="med" len="med"/>
            <a:tailEnd type="triangle" w="med" len="med"/>
          </a:ln>
        </p:spPr>
      </p:sp>
      <p:sp>
        <p:nvSpPr>
          <p:cNvPr id="87102" name="直接连接符 87101"/>
          <p:cNvSpPr/>
          <p:nvPr/>
        </p:nvSpPr>
        <p:spPr>
          <a:xfrm flipH="1">
            <a:off x="6769100" y="1758950"/>
            <a:ext cx="1412875" cy="1495425"/>
          </a:xfrm>
          <a:prstGeom prst="line">
            <a:avLst/>
          </a:prstGeom>
          <a:ln w="9525" cap="flat" cmpd="sng">
            <a:solidFill>
              <a:schemeClr val="tx1"/>
            </a:solidFill>
            <a:prstDash val="solid"/>
            <a:headEnd type="none" w="med" len="med"/>
            <a:tailEnd type="triangle" w="med" len="med"/>
          </a:ln>
        </p:spPr>
      </p:sp>
      <p:sp>
        <p:nvSpPr>
          <p:cNvPr id="87103" name="文本框 87102"/>
          <p:cNvSpPr txBox="1"/>
          <p:nvPr/>
        </p:nvSpPr>
        <p:spPr>
          <a:xfrm>
            <a:off x="7461250" y="1217613"/>
            <a:ext cx="1651000" cy="701675"/>
          </a:xfrm>
          <a:prstGeom prst="rect">
            <a:avLst/>
          </a:prstGeom>
          <a:noFill/>
          <a:ln w="9525">
            <a:noFill/>
          </a:ln>
        </p:spPr>
        <p:txBody>
          <a:bodyPr wrap="none" anchor="t" anchorCtr="0">
            <a:spAutoFit/>
          </a:bodyPr>
          <a:lstStyle/>
          <a:p>
            <a:pPr eaLnBrk="0" hangingPunct="0"/>
            <a:r>
              <a:rPr lang="en-US" altLang="zh-CN" sz="2000">
                <a:latin typeface="Times New Roman" panose="02020603050405020304" pitchFamily="18" charset="0"/>
              </a:rPr>
              <a:t>Pixel </a:t>
            </a:r>
          </a:p>
          <a:p>
            <a:pPr eaLnBrk="0" hangingPunct="0"/>
            <a:r>
              <a:rPr lang="en-US" altLang="zh-CN" sz="2000">
                <a:latin typeface="Times New Roman" panose="02020603050405020304" pitchFamily="18" charset="0"/>
              </a:rPr>
              <a:t>Neighborhood</a:t>
            </a:r>
          </a:p>
        </p:txBody>
      </p:sp>
      <p:sp>
        <p:nvSpPr>
          <p:cNvPr id="87104" name="文本框 87103"/>
          <p:cNvSpPr txBox="1"/>
          <p:nvPr/>
        </p:nvSpPr>
        <p:spPr>
          <a:xfrm>
            <a:off x="6272213" y="2941638"/>
            <a:ext cx="319087" cy="336550"/>
          </a:xfrm>
          <a:prstGeom prst="rect">
            <a:avLst/>
          </a:prstGeom>
          <a:noFill/>
          <a:ln w="9525">
            <a:noFill/>
          </a:ln>
        </p:spPr>
        <p:txBody>
          <a:bodyPr wrap="none" anchor="t" anchorCtr="0">
            <a:spAutoFit/>
          </a:bodyPr>
          <a:lstStyle/>
          <a:p>
            <a:pPr eaLnBrk="0" hangingPunct="0"/>
            <a:r>
              <a:rPr lang="en-US" altLang="zh-CN" sz="1600" i="1">
                <a:solidFill>
                  <a:srgbClr val="800080"/>
                </a:solidFill>
                <a:latin typeface="Times New Roman" panose="02020603050405020304" pitchFamily="18" charset="0"/>
              </a:rPr>
              <a:t>w</a:t>
            </a:r>
          </a:p>
        </p:txBody>
      </p:sp>
      <p:sp>
        <p:nvSpPr>
          <p:cNvPr id="87105" name="直接连接符 87104"/>
          <p:cNvSpPr/>
          <p:nvPr/>
        </p:nvSpPr>
        <p:spPr>
          <a:xfrm flipH="1" flipV="1">
            <a:off x="6519863" y="3159125"/>
            <a:ext cx="1365250" cy="1020763"/>
          </a:xfrm>
          <a:prstGeom prst="line">
            <a:avLst/>
          </a:prstGeom>
          <a:ln w="9525" cap="flat" cmpd="sng">
            <a:solidFill>
              <a:srgbClr val="800080"/>
            </a:solidFill>
            <a:prstDash val="solid"/>
            <a:headEnd type="none" w="med" len="med"/>
            <a:tailEnd type="triangle" w="med" len="med"/>
          </a:ln>
        </p:spPr>
      </p:sp>
      <p:sp>
        <p:nvSpPr>
          <p:cNvPr id="87106" name="文本框 87105"/>
          <p:cNvSpPr txBox="1"/>
          <p:nvPr/>
        </p:nvSpPr>
        <p:spPr>
          <a:xfrm>
            <a:off x="7448550" y="4056063"/>
            <a:ext cx="1098550" cy="641350"/>
          </a:xfrm>
          <a:prstGeom prst="rect">
            <a:avLst/>
          </a:prstGeom>
          <a:noFill/>
          <a:ln w="9525">
            <a:noFill/>
          </a:ln>
        </p:spPr>
        <p:txBody>
          <a:bodyPr wrap="none" anchor="t" anchorCtr="0">
            <a:spAutoFit/>
          </a:bodyPr>
          <a:lstStyle/>
          <a:p>
            <a:pPr eaLnBrk="0" hangingPunct="0"/>
            <a:r>
              <a:rPr lang="en-US" altLang="zh-CN">
                <a:solidFill>
                  <a:srgbClr val="800080"/>
                </a:solidFill>
                <a:latin typeface="Times New Roman" panose="02020603050405020304" pitchFamily="18" charset="0"/>
              </a:rPr>
              <a:t>Similarity</a:t>
            </a:r>
          </a:p>
          <a:p>
            <a:pPr eaLnBrk="0" hangingPunct="0"/>
            <a:r>
              <a:rPr lang="en-US" altLang="zh-CN">
                <a:solidFill>
                  <a:srgbClr val="800080"/>
                </a:solidFill>
                <a:latin typeface="Times New Roman" panose="02020603050405020304" pitchFamily="18" charset="0"/>
              </a:rPr>
              <a:t>Measure</a:t>
            </a:r>
          </a:p>
        </p:txBody>
      </p:sp>
      <p:sp>
        <p:nvSpPr>
          <p:cNvPr id="87107" name="矩形 87106"/>
          <p:cNvSpPr/>
          <p:nvPr/>
        </p:nvSpPr>
        <p:spPr>
          <a:xfrm>
            <a:off x="3349625" y="2933700"/>
            <a:ext cx="2303463" cy="1993900"/>
          </a:xfrm>
          <a:prstGeom prst="rect">
            <a:avLst/>
          </a:prstGeom>
          <a:noFill/>
          <a:ln w="28575" cap="flat" cmpd="sng">
            <a:solidFill>
              <a:schemeClr val="tx2"/>
            </a:solidFill>
            <a:prstDash val="solid"/>
            <a:miter/>
            <a:headEnd type="none" w="med" len="med"/>
            <a:tailEnd type="none" w="med" len="med"/>
          </a:ln>
        </p:spPr>
        <p:txBody>
          <a:bodyPr/>
          <a:lstStyle/>
          <a:p>
            <a:endParaRPr lang="zh-CN" altLang="en-US"/>
          </a:p>
        </p:txBody>
      </p:sp>
      <p:sp>
        <p:nvSpPr>
          <p:cNvPr id="87108" name="任意多边形 87107"/>
          <p:cNvSpPr/>
          <p:nvPr/>
        </p:nvSpPr>
        <p:spPr>
          <a:xfrm>
            <a:off x="1270000" y="4749800"/>
            <a:ext cx="2055813" cy="985838"/>
          </a:xfrm>
          <a:custGeom>
            <a:avLst/>
            <a:gdLst/>
            <a:ahLst/>
            <a:cxnLst/>
            <a:rect l="0" t="0" r="0" b="0"/>
            <a:pathLst>
              <a:path w="1295" h="621">
                <a:moveTo>
                  <a:pt x="0" y="621"/>
                </a:moveTo>
                <a:cubicBezTo>
                  <a:pt x="79" y="425"/>
                  <a:pt x="158" y="230"/>
                  <a:pt x="374" y="127"/>
                </a:cubicBezTo>
                <a:cubicBezTo>
                  <a:pt x="590" y="24"/>
                  <a:pt x="942" y="12"/>
                  <a:pt x="1295" y="0"/>
                </a:cubicBezTo>
              </a:path>
            </a:pathLst>
          </a:custGeom>
          <a:noFill/>
          <a:ln w="28575" cap="flat" cmpd="sng">
            <a:solidFill>
              <a:schemeClr val="tx2"/>
            </a:solidFill>
            <a:prstDash val="solid"/>
            <a:headEnd type="none" w="med" len="med"/>
            <a:tailEnd type="triangle" w="med" len="med"/>
          </a:ln>
        </p:spPr>
        <p:txBody>
          <a:bodyPr/>
          <a:lstStyle/>
          <a:p>
            <a:endParaRPr lang="zh-CN" altLang="en-US"/>
          </a:p>
        </p:txBody>
      </p:sp>
      <p:sp>
        <p:nvSpPr>
          <p:cNvPr id="87109" name="文本框 87108"/>
          <p:cNvSpPr txBox="1"/>
          <p:nvPr/>
        </p:nvSpPr>
        <p:spPr>
          <a:xfrm>
            <a:off x="250825" y="5527675"/>
            <a:ext cx="1401763" cy="822325"/>
          </a:xfrm>
          <a:prstGeom prst="rect">
            <a:avLst/>
          </a:prstGeom>
          <a:noFill/>
          <a:ln w="9525">
            <a:noFill/>
          </a:ln>
        </p:spPr>
        <p:txBody>
          <a:bodyPr wrap="none" anchor="t" anchorCtr="0">
            <a:spAutoFit/>
          </a:bodyPr>
          <a:lstStyle/>
          <a:p>
            <a:pPr eaLnBrk="0" hangingPunct="0"/>
            <a:r>
              <a:rPr lang="en-US" altLang="zh-CN" sz="2400">
                <a:solidFill>
                  <a:schemeClr val="tx2"/>
                </a:solidFill>
                <a:latin typeface="Times New Roman" panose="02020603050405020304" pitchFamily="18" charset="0"/>
              </a:rPr>
              <a:t>Minimum</a:t>
            </a:r>
          </a:p>
          <a:p>
            <a:pPr eaLnBrk="0" hangingPunct="0"/>
            <a:r>
              <a:rPr lang="en-US" altLang="zh-CN" sz="2400">
                <a:solidFill>
                  <a:schemeClr val="tx2"/>
                </a:solidFill>
                <a:latin typeface="Times New Roman" panose="02020603050405020304" pitchFamily="18" charset="0"/>
              </a:rPr>
              <a:t>Cut</a:t>
            </a:r>
          </a:p>
        </p:txBody>
      </p:sp>
      <p:sp>
        <p:nvSpPr>
          <p:cNvPr id="87110" name="矩形 87109"/>
          <p:cNvSpPr/>
          <p:nvPr/>
        </p:nvSpPr>
        <p:spPr>
          <a:xfrm>
            <a:off x="5195888" y="6613525"/>
            <a:ext cx="3948112" cy="244475"/>
          </a:xfrm>
          <a:prstGeom prst="rect">
            <a:avLst/>
          </a:prstGeom>
          <a:noFill/>
          <a:ln w="9525">
            <a:noFill/>
          </a:ln>
        </p:spPr>
        <p:txBody>
          <a:bodyPr wrap="none" anchor="t" anchorCtr="0">
            <a:spAutoFit/>
          </a:bodyPr>
          <a:lstStyle/>
          <a:p>
            <a:r>
              <a:rPr lang="en-US" altLang="zh-CN" sz="1000"/>
              <a:t>* From </a:t>
            </a:r>
            <a:r>
              <a:rPr lang="en-US" altLang="zh-CN" sz="1000" err="1"/>
              <a:t>Khurram</a:t>
            </a:r>
            <a:r>
              <a:rPr lang="en-US" altLang="zh-CN" sz="1000"/>
              <a:t> </a:t>
            </a:r>
            <a:r>
              <a:rPr lang="en-US" altLang="zh-CN" sz="1000" err="1"/>
              <a:t>Hassan-Shafique</a:t>
            </a:r>
            <a:r>
              <a:rPr lang="en-US" altLang="zh-CN" sz="1000"/>
              <a:t> </a:t>
            </a:r>
            <a:r>
              <a:rPr lang="en-US" altLang="zh-CN" sz="1000">
                <a:solidFill>
                  <a:schemeClr val="tx2"/>
                </a:solidFill>
              </a:rPr>
              <a:t>CAP5415 Computer Vision 2003</a:t>
            </a: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lvl="0"/>
            <a:fld id="{9A0DB2DC-4C9A-4742-B13C-FB6460FD3503}" type="slidenum">
              <a:rPr lang="en-US"/>
              <a:t>36</a:t>
            </a:fld>
            <a:endParaRPr lang="en-US"/>
          </a:p>
        </p:txBody>
      </p:sp>
      <p:sp>
        <p:nvSpPr>
          <p:cNvPr id="88066" name="标题 88065"/>
          <p:cNvSpPr>
            <a:spLocks noGrp="1"/>
          </p:cNvSpPr>
          <p:nvPr>
            <p:ph type="title"/>
          </p:nvPr>
        </p:nvSpPr>
        <p:spPr/>
        <p:txBody>
          <a:bodyPr anchor="ctr" anchorCtr="0"/>
          <a:lstStyle/>
          <a:p>
            <a:r>
              <a:rPr lang="en-US" altLang="zh-CN"/>
              <a:t>Minimum Cut</a:t>
            </a:r>
          </a:p>
        </p:txBody>
      </p:sp>
      <p:sp>
        <p:nvSpPr>
          <p:cNvPr id="88067" name="文本占位符 88066"/>
          <p:cNvSpPr>
            <a:spLocks noGrp="1"/>
          </p:cNvSpPr>
          <p:nvPr>
            <p:ph type="body" idx="1"/>
          </p:nvPr>
        </p:nvSpPr>
        <p:spPr/>
        <p:txBody>
          <a:bodyPr/>
          <a:lstStyle/>
          <a:p>
            <a:pPr marL="457200" indent="-457200"/>
            <a:r>
              <a:rPr lang="en-US" altLang="zh-CN" sz="2800"/>
              <a:t>There can be more than one minimum cut in a given graph</a:t>
            </a:r>
          </a:p>
          <a:p>
            <a:pPr marL="457200" indent="-457200"/>
            <a:endParaRPr lang="en-US" altLang="zh-CN" sz="2800"/>
          </a:p>
          <a:p>
            <a:pPr marL="457200" indent="-457200"/>
            <a:endParaRPr lang="en-US" altLang="zh-CN" sz="2800"/>
          </a:p>
          <a:p>
            <a:pPr marL="457200" indent="-457200"/>
            <a:r>
              <a:rPr lang="en-US" altLang="zh-CN" sz="2800"/>
              <a:t>All minimum cuts of a graph can be found in polynomial time</a:t>
            </a:r>
            <a:r>
              <a:rPr lang="en-US" altLang="zh-CN" sz="2800" baseline="30000"/>
              <a:t>1</a:t>
            </a:r>
            <a:r>
              <a:rPr lang="en-US" altLang="zh-CN" sz="2800"/>
              <a:t>.</a:t>
            </a:r>
          </a:p>
        </p:txBody>
      </p:sp>
      <p:grpSp>
        <p:nvGrpSpPr>
          <p:cNvPr id="88079" name="组合 88078"/>
          <p:cNvGrpSpPr/>
          <p:nvPr/>
        </p:nvGrpSpPr>
        <p:grpSpPr>
          <a:xfrm>
            <a:off x="5737543" y="2192655"/>
            <a:ext cx="1195387" cy="1127125"/>
            <a:chOff x="3591" y="1765"/>
            <a:chExt cx="753" cy="710"/>
          </a:xfrm>
        </p:grpSpPr>
        <p:sp>
          <p:nvSpPr>
            <p:cNvPr id="88068" name="椭圆 88067"/>
            <p:cNvSpPr/>
            <p:nvPr/>
          </p:nvSpPr>
          <p:spPr>
            <a:xfrm>
              <a:off x="3591" y="1765"/>
              <a:ext cx="164" cy="165"/>
            </a:xfrm>
            <a:prstGeom prst="ellipse">
              <a:avLst/>
            </a:prstGeom>
            <a:solidFill>
              <a:srgbClr val="FF0000"/>
            </a:solidFill>
            <a:ln w="9525" cap="flat" cmpd="sng">
              <a:solidFill>
                <a:schemeClr val="tx1"/>
              </a:solidFill>
              <a:prstDash val="solid"/>
              <a:headEnd type="none" w="med" len="med"/>
              <a:tailEnd type="none" w="med" len="med"/>
            </a:ln>
          </p:spPr>
          <p:txBody>
            <a:bodyPr/>
            <a:lstStyle/>
            <a:p>
              <a:endParaRPr lang="zh-CN" altLang="en-US"/>
            </a:p>
          </p:txBody>
        </p:sp>
        <p:sp>
          <p:nvSpPr>
            <p:cNvPr id="88069" name="椭圆 88068"/>
            <p:cNvSpPr/>
            <p:nvPr/>
          </p:nvSpPr>
          <p:spPr>
            <a:xfrm>
              <a:off x="4180" y="2310"/>
              <a:ext cx="164" cy="165"/>
            </a:xfrm>
            <a:prstGeom prst="ellipse">
              <a:avLst/>
            </a:prstGeom>
            <a:solidFill>
              <a:srgbClr val="FF0000"/>
            </a:solidFill>
            <a:ln w="9525" cap="flat" cmpd="sng">
              <a:solidFill>
                <a:schemeClr val="tx1"/>
              </a:solidFill>
              <a:prstDash val="solid"/>
              <a:headEnd type="none" w="med" len="med"/>
              <a:tailEnd type="none" w="med" len="med"/>
            </a:ln>
          </p:spPr>
          <p:txBody>
            <a:bodyPr/>
            <a:lstStyle/>
            <a:p>
              <a:endParaRPr lang="zh-CN" altLang="en-US"/>
            </a:p>
          </p:txBody>
        </p:sp>
        <p:sp>
          <p:nvSpPr>
            <p:cNvPr id="88070" name="椭圆 88069"/>
            <p:cNvSpPr/>
            <p:nvPr/>
          </p:nvSpPr>
          <p:spPr>
            <a:xfrm>
              <a:off x="3596" y="2309"/>
              <a:ext cx="164" cy="165"/>
            </a:xfrm>
            <a:prstGeom prst="ellipse">
              <a:avLst/>
            </a:prstGeom>
            <a:solidFill>
              <a:srgbClr val="FF0000"/>
            </a:solidFill>
            <a:ln w="9525" cap="flat" cmpd="sng">
              <a:solidFill>
                <a:schemeClr val="tx1"/>
              </a:solidFill>
              <a:prstDash val="solid"/>
              <a:headEnd type="none" w="med" len="med"/>
              <a:tailEnd type="none" w="med" len="med"/>
            </a:ln>
          </p:spPr>
          <p:txBody>
            <a:bodyPr/>
            <a:lstStyle/>
            <a:p>
              <a:endParaRPr lang="zh-CN" altLang="en-US"/>
            </a:p>
          </p:txBody>
        </p:sp>
        <p:sp>
          <p:nvSpPr>
            <p:cNvPr id="88071" name="椭圆 88070"/>
            <p:cNvSpPr/>
            <p:nvPr/>
          </p:nvSpPr>
          <p:spPr>
            <a:xfrm>
              <a:off x="4178" y="1769"/>
              <a:ext cx="164" cy="165"/>
            </a:xfrm>
            <a:prstGeom prst="ellipse">
              <a:avLst/>
            </a:prstGeom>
            <a:solidFill>
              <a:srgbClr val="FF0000"/>
            </a:solidFill>
            <a:ln w="9525" cap="flat" cmpd="sng">
              <a:solidFill>
                <a:schemeClr val="tx1"/>
              </a:solidFill>
              <a:prstDash val="solid"/>
              <a:headEnd type="none" w="med" len="med"/>
              <a:tailEnd type="none" w="med" len="med"/>
            </a:ln>
          </p:spPr>
          <p:txBody>
            <a:bodyPr/>
            <a:lstStyle/>
            <a:p>
              <a:endParaRPr lang="zh-CN" altLang="en-US"/>
            </a:p>
          </p:txBody>
        </p:sp>
        <p:sp>
          <p:nvSpPr>
            <p:cNvPr id="88072" name="直接连接符 88071"/>
            <p:cNvSpPr/>
            <p:nvPr/>
          </p:nvSpPr>
          <p:spPr>
            <a:xfrm flipH="1">
              <a:off x="3755" y="1885"/>
              <a:ext cx="442" cy="456"/>
            </a:xfrm>
            <a:prstGeom prst="line">
              <a:avLst/>
            </a:prstGeom>
            <a:ln w="9525" cap="flat" cmpd="sng">
              <a:solidFill>
                <a:schemeClr val="tx1"/>
              </a:solidFill>
              <a:prstDash val="solid"/>
              <a:headEnd type="none" w="med" len="med"/>
              <a:tailEnd type="none" w="med" len="med"/>
            </a:ln>
          </p:spPr>
        </p:sp>
        <p:sp>
          <p:nvSpPr>
            <p:cNvPr id="88073" name="直接连接符 88072"/>
            <p:cNvSpPr/>
            <p:nvPr/>
          </p:nvSpPr>
          <p:spPr>
            <a:xfrm flipH="1">
              <a:off x="3673" y="1930"/>
              <a:ext cx="7" cy="366"/>
            </a:xfrm>
            <a:prstGeom prst="line">
              <a:avLst/>
            </a:prstGeom>
            <a:ln w="9525" cap="flat" cmpd="sng">
              <a:solidFill>
                <a:schemeClr val="tx1"/>
              </a:solidFill>
              <a:prstDash val="solid"/>
              <a:headEnd type="none" w="med" len="med"/>
              <a:tailEnd type="none" w="med" len="med"/>
            </a:ln>
          </p:spPr>
        </p:sp>
        <p:sp>
          <p:nvSpPr>
            <p:cNvPr id="88074" name="直接连接符 88073"/>
            <p:cNvSpPr/>
            <p:nvPr/>
          </p:nvSpPr>
          <p:spPr>
            <a:xfrm>
              <a:off x="3763" y="1848"/>
              <a:ext cx="411" cy="0"/>
            </a:xfrm>
            <a:prstGeom prst="line">
              <a:avLst/>
            </a:prstGeom>
            <a:ln w="9525" cap="flat" cmpd="sng">
              <a:solidFill>
                <a:schemeClr val="tx1"/>
              </a:solidFill>
              <a:prstDash val="solid"/>
              <a:headEnd type="none" w="med" len="med"/>
              <a:tailEnd type="none" w="med" len="med"/>
            </a:ln>
          </p:spPr>
        </p:sp>
        <p:sp>
          <p:nvSpPr>
            <p:cNvPr id="88075" name="直接连接符 88074"/>
            <p:cNvSpPr/>
            <p:nvPr/>
          </p:nvSpPr>
          <p:spPr>
            <a:xfrm>
              <a:off x="4256" y="1930"/>
              <a:ext cx="0" cy="374"/>
            </a:xfrm>
            <a:prstGeom prst="line">
              <a:avLst/>
            </a:prstGeom>
            <a:ln w="9525" cap="flat" cmpd="sng">
              <a:solidFill>
                <a:schemeClr val="tx1"/>
              </a:solidFill>
              <a:prstDash val="solid"/>
              <a:headEnd type="none" w="med" len="med"/>
              <a:tailEnd type="none" w="med" len="med"/>
            </a:ln>
          </p:spPr>
        </p:sp>
        <p:sp>
          <p:nvSpPr>
            <p:cNvPr id="88076" name="直接连接符 88075"/>
            <p:cNvSpPr/>
            <p:nvPr/>
          </p:nvSpPr>
          <p:spPr>
            <a:xfrm>
              <a:off x="3755" y="2401"/>
              <a:ext cx="434" cy="0"/>
            </a:xfrm>
            <a:prstGeom prst="line">
              <a:avLst/>
            </a:prstGeom>
            <a:ln w="9525" cap="flat" cmpd="sng">
              <a:solidFill>
                <a:schemeClr val="tx1"/>
              </a:solidFill>
              <a:prstDash val="solid"/>
              <a:headEnd type="none" w="med" len="med"/>
              <a:tailEnd type="none" w="med" len="med"/>
            </a:ln>
          </p:spPr>
        </p:sp>
        <p:sp>
          <p:nvSpPr>
            <p:cNvPr id="88077" name="直接连接符 88076"/>
            <p:cNvSpPr/>
            <p:nvPr/>
          </p:nvSpPr>
          <p:spPr>
            <a:xfrm>
              <a:off x="3748" y="1885"/>
              <a:ext cx="449" cy="494"/>
            </a:xfrm>
            <a:prstGeom prst="line">
              <a:avLst/>
            </a:prstGeom>
            <a:ln w="9525" cap="flat" cmpd="sng">
              <a:solidFill>
                <a:schemeClr val="tx1"/>
              </a:solidFill>
              <a:prstDash val="solid"/>
              <a:headEnd type="none" w="med" len="med"/>
              <a:tailEnd type="none" w="med" len="med"/>
            </a:ln>
          </p:spPr>
        </p:sp>
      </p:grpSp>
      <p:sp>
        <p:nvSpPr>
          <p:cNvPr id="88078" name="文本框 88077"/>
          <p:cNvSpPr txBox="1"/>
          <p:nvPr/>
        </p:nvSpPr>
        <p:spPr>
          <a:xfrm>
            <a:off x="498475" y="5618163"/>
            <a:ext cx="8412163" cy="457200"/>
          </a:xfrm>
          <a:prstGeom prst="rect">
            <a:avLst/>
          </a:prstGeom>
          <a:noFill/>
          <a:ln w="9525">
            <a:noFill/>
          </a:ln>
        </p:spPr>
        <p:txBody>
          <a:bodyPr anchor="t" anchorCtr="0"/>
          <a:lstStyle/>
          <a:p>
            <a:pPr eaLnBrk="0" hangingPunct="0"/>
            <a:r>
              <a:rPr lang="en-US" altLang="zh-CN" sz="2000" baseline="30000">
                <a:latin typeface="Times New Roman" panose="02020603050405020304" pitchFamily="18" charset="0"/>
              </a:rPr>
              <a:t>1</a:t>
            </a:r>
            <a:r>
              <a:rPr lang="en-US" altLang="zh-CN" sz="2000">
                <a:latin typeface="Times New Roman" panose="02020603050405020304" pitchFamily="18" charset="0"/>
              </a:rPr>
              <a:t>H. </a:t>
            </a:r>
            <a:r>
              <a:rPr lang="en-US" altLang="zh-CN" sz="2000" err="1">
                <a:latin typeface="Times New Roman" panose="02020603050405020304" pitchFamily="18" charset="0"/>
              </a:rPr>
              <a:t>Nagamochi</a:t>
            </a:r>
            <a:r>
              <a:rPr lang="en-US" altLang="zh-CN" sz="2000">
                <a:latin typeface="Times New Roman" panose="02020603050405020304" pitchFamily="18" charset="0"/>
              </a:rPr>
              <a:t>, K. Nishimura and T. Ibaraki, “Computing all small cuts in an undirected network. SIAM J. Discrete Math. 10 (1997) 469-481. </a:t>
            </a:r>
          </a:p>
        </p:txBody>
      </p:sp>
      <p:sp>
        <p:nvSpPr>
          <p:cNvPr id="88080" name="矩形 88079"/>
          <p:cNvSpPr/>
          <p:nvPr/>
        </p:nvSpPr>
        <p:spPr>
          <a:xfrm>
            <a:off x="5195888" y="6613525"/>
            <a:ext cx="3948112" cy="244475"/>
          </a:xfrm>
          <a:prstGeom prst="rect">
            <a:avLst/>
          </a:prstGeom>
          <a:noFill/>
          <a:ln w="9525">
            <a:noFill/>
          </a:ln>
        </p:spPr>
        <p:txBody>
          <a:bodyPr wrap="none" anchor="t" anchorCtr="0">
            <a:spAutoFit/>
          </a:bodyPr>
          <a:lstStyle/>
          <a:p>
            <a:r>
              <a:rPr lang="en-US" altLang="zh-CN" sz="1000"/>
              <a:t>* From </a:t>
            </a:r>
            <a:r>
              <a:rPr lang="en-US" altLang="zh-CN" sz="1000" err="1"/>
              <a:t>Khurram</a:t>
            </a:r>
            <a:r>
              <a:rPr lang="en-US" altLang="zh-CN" sz="1000"/>
              <a:t> </a:t>
            </a:r>
            <a:r>
              <a:rPr lang="en-US" altLang="zh-CN" sz="1000" err="1"/>
              <a:t>Hassan-Shafique</a:t>
            </a:r>
            <a:r>
              <a:rPr lang="en-US" altLang="zh-CN" sz="1000"/>
              <a:t> </a:t>
            </a:r>
            <a:r>
              <a:rPr lang="en-US" altLang="zh-CN" sz="1000">
                <a:solidFill>
                  <a:schemeClr val="tx2"/>
                </a:solidFill>
              </a:rPr>
              <a:t>CAP5415 Computer Vision 2003</a:t>
            </a: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lvl="0"/>
            <a:fld id="{9A0DB2DC-4C9A-4742-B13C-FB6460FD3503}" type="slidenum">
              <a:rPr lang="en-US"/>
              <a:t>37</a:t>
            </a:fld>
            <a:endParaRPr lang="en-US"/>
          </a:p>
        </p:txBody>
      </p:sp>
      <p:sp>
        <p:nvSpPr>
          <p:cNvPr id="89090" name="标题 89089"/>
          <p:cNvSpPr>
            <a:spLocks noGrp="1"/>
          </p:cNvSpPr>
          <p:nvPr>
            <p:ph type="title"/>
          </p:nvPr>
        </p:nvSpPr>
        <p:spPr/>
        <p:txBody>
          <a:bodyPr anchor="ctr" anchorCtr="0"/>
          <a:lstStyle/>
          <a:p>
            <a:r>
              <a:rPr lang="en-US" altLang="zh-CN"/>
              <a:t>Drawbacks of Minimum Cut</a:t>
            </a:r>
          </a:p>
        </p:txBody>
      </p:sp>
      <p:sp>
        <p:nvSpPr>
          <p:cNvPr id="89091" name="文本占位符 89090"/>
          <p:cNvSpPr>
            <a:spLocks noGrp="1"/>
          </p:cNvSpPr>
          <p:nvPr>
            <p:ph type="body" idx="1"/>
          </p:nvPr>
        </p:nvSpPr>
        <p:spPr/>
        <p:txBody>
          <a:bodyPr/>
          <a:lstStyle/>
          <a:p>
            <a:pPr marL="457200" indent="-457200"/>
            <a:r>
              <a:rPr lang="en-US" altLang="zh-CN"/>
              <a:t>Weight of cut is directly proportional to the number of edges in the cut.</a:t>
            </a:r>
          </a:p>
        </p:txBody>
      </p:sp>
      <p:sp>
        <p:nvSpPr>
          <p:cNvPr id="89092" name="椭圆 89091"/>
          <p:cNvSpPr/>
          <p:nvPr/>
        </p:nvSpPr>
        <p:spPr>
          <a:xfrm>
            <a:off x="1900238" y="3527425"/>
            <a:ext cx="260350" cy="307975"/>
          </a:xfrm>
          <a:prstGeom prst="ellipse">
            <a:avLst/>
          </a:prstGeom>
          <a:solidFill>
            <a:srgbClr val="FF0000"/>
          </a:solidFill>
          <a:ln w="9525" cap="flat" cmpd="sng">
            <a:solidFill>
              <a:schemeClr val="tx1"/>
            </a:solidFill>
            <a:prstDash val="solid"/>
            <a:headEnd type="none" w="med" len="med"/>
            <a:tailEnd type="none" w="med" len="med"/>
          </a:ln>
        </p:spPr>
        <p:txBody>
          <a:bodyPr/>
          <a:lstStyle/>
          <a:p>
            <a:endParaRPr lang="zh-CN" altLang="en-US"/>
          </a:p>
        </p:txBody>
      </p:sp>
      <p:sp>
        <p:nvSpPr>
          <p:cNvPr id="89093" name="椭圆 89092"/>
          <p:cNvSpPr/>
          <p:nvPr/>
        </p:nvSpPr>
        <p:spPr>
          <a:xfrm>
            <a:off x="1876425" y="4013200"/>
            <a:ext cx="260350" cy="307975"/>
          </a:xfrm>
          <a:prstGeom prst="ellipse">
            <a:avLst/>
          </a:prstGeom>
          <a:solidFill>
            <a:srgbClr val="FF0000"/>
          </a:solidFill>
          <a:ln w="9525" cap="flat" cmpd="sng">
            <a:solidFill>
              <a:schemeClr val="tx1"/>
            </a:solidFill>
            <a:prstDash val="solid"/>
            <a:headEnd type="none" w="med" len="med"/>
            <a:tailEnd type="none" w="med" len="med"/>
          </a:ln>
        </p:spPr>
        <p:txBody>
          <a:bodyPr/>
          <a:lstStyle/>
          <a:p>
            <a:endParaRPr lang="zh-CN" altLang="en-US"/>
          </a:p>
        </p:txBody>
      </p:sp>
      <p:sp>
        <p:nvSpPr>
          <p:cNvPr id="89094" name="椭圆 89093"/>
          <p:cNvSpPr/>
          <p:nvPr/>
        </p:nvSpPr>
        <p:spPr>
          <a:xfrm>
            <a:off x="1847850" y="4568825"/>
            <a:ext cx="260350" cy="307975"/>
          </a:xfrm>
          <a:prstGeom prst="ellipse">
            <a:avLst/>
          </a:prstGeom>
          <a:solidFill>
            <a:srgbClr val="FF0000"/>
          </a:solidFill>
          <a:ln w="9525" cap="flat" cmpd="sng">
            <a:solidFill>
              <a:schemeClr val="tx1"/>
            </a:solidFill>
            <a:prstDash val="solid"/>
            <a:headEnd type="none" w="med" len="med"/>
            <a:tailEnd type="none" w="med" len="med"/>
          </a:ln>
        </p:spPr>
        <p:txBody>
          <a:bodyPr/>
          <a:lstStyle/>
          <a:p>
            <a:endParaRPr lang="zh-CN" altLang="en-US"/>
          </a:p>
        </p:txBody>
      </p:sp>
      <p:sp>
        <p:nvSpPr>
          <p:cNvPr id="89095" name="椭圆 89094"/>
          <p:cNvSpPr/>
          <p:nvPr/>
        </p:nvSpPr>
        <p:spPr>
          <a:xfrm>
            <a:off x="2357438" y="4032250"/>
            <a:ext cx="260350" cy="307975"/>
          </a:xfrm>
          <a:prstGeom prst="ellipse">
            <a:avLst/>
          </a:prstGeom>
          <a:solidFill>
            <a:srgbClr val="FF0000"/>
          </a:solidFill>
          <a:ln w="9525" cap="flat" cmpd="sng">
            <a:solidFill>
              <a:schemeClr val="tx1"/>
            </a:solidFill>
            <a:prstDash val="solid"/>
            <a:headEnd type="none" w="med" len="med"/>
            <a:tailEnd type="none" w="med" len="med"/>
          </a:ln>
        </p:spPr>
        <p:txBody>
          <a:bodyPr/>
          <a:lstStyle/>
          <a:p>
            <a:endParaRPr lang="zh-CN" altLang="en-US"/>
          </a:p>
        </p:txBody>
      </p:sp>
      <p:sp>
        <p:nvSpPr>
          <p:cNvPr id="89096" name="椭圆 89095"/>
          <p:cNvSpPr/>
          <p:nvPr/>
        </p:nvSpPr>
        <p:spPr>
          <a:xfrm>
            <a:off x="2332038" y="4576763"/>
            <a:ext cx="260350" cy="307975"/>
          </a:xfrm>
          <a:prstGeom prst="ellipse">
            <a:avLst/>
          </a:prstGeom>
          <a:solidFill>
            <a:srgbClr val="FF0000"/>
          </a:solidFill>
          <a:ln w="9525" cap="flat" cmpd="sng">
            <a:solidFill>
              <a:schemeClr val="tx1"/>
            </a:solidFill>
            <a:prstDash val="solid"/>
            <a:headEnd type="none" w="med" len="med"/>
            <a:tailEnd type="none" w="med" len="med"/>
          </a:ln>
        </p:spPr>
        <p:txBody>
          <a:bodyPr/>
          <a:lstStyle/>
          <a:p>
            <a:endParaRPr lang="zh-CN" altLang="en-US"/>
          </a:p>
        </p:txBody>
      </p:sp>
      <p:sp>
        <p:nvSpPr>
          <p:cNvPr id="89097" name="椭圆 89096"/>
          <p:cNvSpPr/>
          <p:nvPr/>
        </p:nvSpPr>
        <p:spPr>
          <a:xfrm>
            <a:off x="2806700" y="3552825"/>
            <a:ext cx="260350" cy="307975"/>
          </a:xfrm>
          <a:prstGeom prst="ellipse">
            <a:avLst/>
          </a:prstGeom>
          <a:solidFill>
            <a:srgbClr val="FF0000"/>
          </a:solidFill>
          <a:ln w="9525" cap="flat" cmpd="sng">
            <a:solidFill>
              <a:schemeClr val="tx1"/>
            </a:solidFill>
            <a:prstDash val="solid"/>
            <a:headEnd type="none" w="med" len="med"/>
            <a:tailEnd type="none" w="med" len="med"/>
          </a:ln>
        </p:spPr>
        <p:txBody>
          <a:bodyPr/>
          <a:lstStyle/>
          <a:p>
            <a:endParaRPr lang="zh-CN" altLang="en-US"/>
          </a:p>
        </p:txBody>
      </p:sp>
      <p:sp>
        <p:nvSpPr>
          <p:cNvPr id="89098" name="椭圆 89097"/>
          <p:cNvSpPr/>
          <p:nvPr/>
        </p:nvSpPr>
        <p:spPr>
          <a:xfrm>
            <a:off x="2374900" y="3551238"/>
            <a:ext cx="260350" cy="307975"/>
          </a:xfrm>
          <a:prstGeom prst="ellipse">
            <a:avLst/>
          </a:prstGeom>
          <a:solidFill>
            <a:srgbClr val="FF0000"/>
          </a:solidFill>
          <a:ln w="9525" cap="flat" cmpd="sng">
            <a:solidFill>
              <a:schemeClr val="tx1"/>
            </a:solidFill>
            <a:prstDash val="solid"/>
            <a:headEnd type="none" w="med" len="med"/>
            <a:tailEnd type="none" w="med" len="med"/>
          </a:ln>
        </p:spPr>
        <p:txBody>
          <a:bodyPr/>
          <a:lstStyle/>
          <a:p>
            <a:endParaRPr lang="zh-CN" altLang="en-US"/>
          </a:p>
        </p:txBody>
      </p:sp>
      <p:sp>
        <p:nvSpPr>
          <p:cNvPr id="89099" name="椭圆 89098"/>
          <p:cNvSpPr/>
          <p:nvPr/>
        </p:nvSpPr>
        <p:spPr>
          <a:xfrm>
            <a:off x="3552825" y="4262438"/>
            <a:ext cx="260350" cy="307975"/>
          </a:xfrm>
          <a:prstGeom prst="ellipse">
            <a:avLst/>
          </a:prstGeom>
          <a:solidFill>
            <a:srgbClr val="3333FF"/>
          </a:solidFill>
          <a:ln w="9525" cap="flat" cmpd="sng">
            <a:solidFill>
              <a:schemeClr val="tx1"/>
            </a:solidFill>
            <a:prstDash val="solid"/>
            <a:headEnd type="none" w="med" len="med"/>
            <a:tailEnd type="none" w="med" len="med"/>
          </a:ln>
        </p:spPr>
        <p:txBody>
          <a:bodyPr/>
          <a:lstStyle/>
          <a:p>
            <a:endParaRPr lang="zh-CN" altLang="en-US"/>
          </a:p>
        </p:txBody>
      </p:sp>
      <p:sp>
        <p:nvSpPr>
          <p:cNvPr id="89100" name="椭圆 89099"/>
          <p:cNvSpPr/>
          <p:nvPr/>
        </p:nvSpPr>
        <p:spPr>
          <a:xfrm>
            <a:off x="2803525" y="4048125"/>
            <a:ext cx="260350" cy="307975"/>
          </a:xfrm>
          <a:prstGeom prst="ellipse">
            <a:avLst/>
          </a:prstGeom>
          <a:solidFill>
            <a:srgbClr val="FF0000"/>
          </a:solidFill>
          <a:ln w="9525" cap="flat" cmpd="sng">
            <a:solidFill>
              <a:schemeClr val="tx1"/>
            </a:solidFill>
            <a:prstDash val="solid"/>
            <a:headEnd type="none" w="med" len="med"/>
            <a:tailEnd type="none" w="med" len="med"/>
          </a:ln>
        </p:spPr>
        <p:txBody>
          <a:bodyPr/>
          <a:lstStyle/>
          <a:p>
            <a:endParaRPr lang="zh-CN" altLang="en-US"/>
          </a:p>
        </p:txBody>
      </p:sp>
      <p:sp>
        <p:nvSpPr>
          <p:cNvPr id="89101" name="椭圆 89100"/>
          <p:cNvSpPr/>
          <p:nvPr/>
        </p:nvSpPr>
        <p:spPr>
          <a:xfrm>
            <a:off x="3705225" y="5008563"/>
            <a:ext cx="260350" cy="307975"/>
          </a:xfrm>
          <a:prstGeom prst="ellipse">
            <a:avLst/>
          </a:prstGeom>
          <a:solidFill>
            <a:srgbClr val="3333FF"/>
          </a:solidFill>
          <a:ln w="9525" cap="flat" cmpd="sng">
            <a:solidFill>
              <a:schemeClr val="tx1"/>
            </a:solidFill>
            <a:prstDash val="solid"/>
            <a:headEnd type="none" w="med" len="med"/>
            <a:tailEnd type="none" w="med" len="med"/>
          </a:ln>
        </p:spPr>
        <p:txBody>
          <a:bodyPr/>
          <a:lstStyle/>
          <a:p>
            <a:endParaRPr lang="zh-CN" altLang="en-US"/>
          </a:p>
        </p:txBody>
      </p:sp>
      <p:sp>
        <p:nvSpPr>
          <p:cNvPr id="89102" name="椭圆 89101"/>
          <p:cNvSpPr/>
          <p:nvPr/>
        </p:nvSpPr>
        <p:spPr>
          <a:xfrm>
            <a:off x="2801938" y="4579938"/>
            <a:ext cx="260350" cy="307975"/>
          </a:xfrm>
          <a:prstGeom prst="ellipse">
            <a:avLst/>
          </a:prstGeom>
          <a:solidFill>
            <a:srgbClr val="FF0000"/>
          </a:solidFill>
          <a:ln w="9525" cap="flat" cmpd="sng">
            <a:solidFill>
              <a:schemeClr val="tx1"/>
            </a:solidFill>
            <a:prstDash val="solid"/>
            <a:headEnd type="none" w="med" len="med"/>
            <a:tailEnd type="none" w="med" len="med"/>
          </a:ln>
        </p:spPr>
        <p:txBody>
          <a:bodyPr/>
          <a:lstStyle/>
          <a:p>
            <a:endParaRPr lang="zh-CN" altLang="en-US"/>
          </a:p>
        </p:txBody>
      </p:sp>
      <p:sp>
        <p:nvSpPr>
          <p:cNvPr id="89103" name="椭圆 89102"/>
          <p:cNvSpPr/>
          <p:nvPr/>
        </p:nvSpPr>
        <p:spPr>
          <a:xfrm>
            <a:off x="4521200" y="3460750"/>
            <a:ext cx="260350" cy="307975"/>
          </a:xfrm>
          <a:prstGeom prst="ellipse">
            <a:avLst/>
          </a:prstGeom>
          <a:solidFill>
            <a:srgbClr val="3333FF"/>
          </a:solidFill>
          <a:ln w="9525" cap="flat" cmpd="sng">
            <a:solidFill>
              <a:schemeClr val="tx1"/>
            </a:solidFill>
            <a:prstDash val="solid"/>
            <a:headEnd type="none" w="med" len="med"/>
            <a:tailEnd type="none" w="med" len="med"/>
          </a:ln>
        </p:spPr>
        <p:txBody>
          <a:bodyPr/>
          <a:lstStyle/>
          <a:p>
            <a:endParaRPr lang="zh-CN" altLang="en-US"/>
          </a:p>
        </p:txBody>
      </p:sp>
      <p:sp>
        <p:nvSpPr>
          <p:cNvPr id="89104" name="椭圆 89103"/>
          <p:cNvSpPr/>
          <p:nvPr/>
        </p:nvSpPr>
        <p:spPr>
          <a:xfrm>
            <a:off x="4662488" y="4968875"/>
            <a:ext cx="260350" cy="307975"/>
          </a:xfrm>
          <a:prstGeom prst="ellipse">
            <a:avLst/>
          </a:prstGeom>
          <a:solidFill>
            <a:srgbClr val="3333FF"/>
          </a:solidFill>
          <a:ln w="9525" cap="flat" cmpd="sng">
            <a:solidFill>
              <a:schemeClr val="tx1"/>
            </a:solidFill>
            <a:prstDash val="solid"/>
            <a:headEnd type="none" w="med" len="med"/>
            <a:tailEnd type="none" w="med" len="med"/>
          </a:ln>
        </p:spPr>
        <p:txBody>
          <a:bodyPr/>
          <a:lstStyle/>
          <a:p>
            <a:endParaRPr lang="zh-CN" altLang="en-US"/>
          </a:p>
        </p:txBody>
      </p:sp>
      <p:sp>
        <p:nvSpPr>
          <p:cNvPr id="89105" name="椭圆 89104"/>
          <p:cNvSpPr/>
          <p:nvPr/>
        </p:nvSpPr>
        <p:spPr>
          <a:xfrm>
            <a:off x="5146675" y="4051300"/>
            <a:ext cx="260350" cy="307975"/>
          </a:xfrm>
          <a:prstGeom prst="ellipse">
            <a:avLst/>
          </a:prstGeom>
          <a:solidFill>
            <a:srgbClr val="3333FF"/>
          </a:solidFill>
          <a:ln w="9525" cap="flat" cmpd="sng">
            <a:solidFill>
              <a:schemeClr val="tx1"/>
            </a:solidFill>
            <a:prstDash val="solid"/>
            <a:headEnd type="none" w="med" len="med"/>
            <a:tailEnd type="none" w="med" len="med"/>
          </a:ln>
        </p:spPr>
        <p:txBody>
          <a:bodyPr/>
          <a:lstStyle/>
          <a:p>
            <a:endParaRPr lang="zh-CN" altLang="en-US"/>
          </a:p>
        </p:txBody>
      </p:sp>
      <p:sp>
        <p:nvSpPr>
          <p:cNvPr id="89106" name="椭圆 89105"/>
          <p:cNvSpPr/>
          <p:nvPr/>
        </p:nvSpPr>
        <p:spPr>
          <a:xfrm>
            <a:off x="3660775" y="3467100"/>
            <a:ext cx="260350" cy="307975"/>
          </a:xfrm>
          <a:prstGeom prst="ellipse">
            <a:avLst/>
          </a:prstGeom>
          <a:solidFill>
            <a:srgbClr val="3333FF"/>
          </a:solidFill>
          <a:ln w="9525" cap="flat" cmpd="sng">
            <a:solidFill>
              <a:schemeClr val="tx1"/>
            </a:solidFill>
            <a:prstDash val="solid"/>
            <a:headEnd type="none" w="med" len="med"/>
            <a:tailEnd type="none" w="med" len="med"/>
          </a:ln>
        </p:spPr>
        <p:txBody>
          <a:bodyPr/>
          <a:lstStyle/>
          <a:p>
            <a:endParaRPr lang="zh-CN" altLang="en-US"/>
          </a:p>
        </p:txBody>
      </p:sp>
      <p:sp>
        <p:nvSpPr>
          <p:cNvPr id="89107" name="直接连接符 89106"/>
          <p:cNvSpPr/>
          <p:nvPr/>
        </p:nvSpPr>
        <p:spPr>
          <a:xfrm flipH="1">
            <a:off x="3359150" y="3074988"/>
            <a:ext cx="1588" cy="2543175"/>
          </a:xfrm>
          <a:prstGeom prst="line">
            <a:avLst/>
          </a:prstGeom>
          <a:ln w="38100" cap="flat" cmpd="sng">
            <a:solidFill>
              <a:schemeClr val="tx1"/>
            </a:solidFill>
            <a:prstDash val="solid"/>
            <a:headEnd type="none" w="med" len="med"/>
            <a:tailEnd type="none" w="med" len="med"/>
          </a:ln>
        </p:spPr>
      </p:sp>
      <p:sp>
        <p:nvSpPr>
          <p:cNvPr id="89108" name="任意多边形 89107"/>
          <p:cNvSpPr/>
          <p:nvPr/>
        </p:nvSpPr>
        <p:spPr>
          <a:xfrm>
            <a:off x="4592638" y="3182938"/>
            <a:ext cx="1797050" cy="1627187"/>
          </a:xfrm>
          <a:custGeom>
            <a:avLst/>
            <a:gdLst/>
            <a:ahLst/>
            <a:cxnLst/>
            <a:rect l="0" t="0" r="0" b="0"/>
            <a:pathLst>
              <a:path w="1132" h="1025">
                <a:moveTo>
                  <a:pt x="720" y="0"/>
                </a:moveTo>
                <a:cubicBezTo>
                  <a:pt x="360" y="217"/>
                  <a:pt x="0" y="435"/>
                  <a:pt x="69" y="606"/>
                </a:cubicBezTo>
                <a:cubicBezTo>
                  <a:pt x="138" y="777"/>
                  <a:pt x="635" y="901"/>
                  <a:pt x="1132" y="1025"/>
                </a:cubicBezTo>
              </a:path>
            </a:pathLst>
          </a:custGeom>
          <a:noFill/>
          <a:ln w="28575" cap="flat" cmpd="sng">
            <a:solidFill>
              <a:srgbClr val="000000"/>
            </a:solidFill>
            <a:prstDash val="solid"/>
            <a:headEnd type="none" w="med" len="med"/>
            <a:tailEnd type="none" w="med" len="med"/>
          </a:ln>
        </p:spPr>
        <p:txBody>
          <a:bodyPr/>
          <a:lstStyle/>
          <a:p>
            <a:endParaRPr lang="zh-CN" altLang="en-US"/>
          </a:p>
        </p:txBody>
      </p:sp>
      <p:sp>
        <p:nvSpPr>
          <p:cNvPr id="89109" name="任意多边形 89108"/>
          <p:cNvSpPr/>
          <p:nvPr/>
        </p:nvSpPr>
        <p:spPr>
          <a:xfrm>
            <a:off x="4221163" y="4498975"/>
            <a:ext cx="2190750" cy="1295400"/>
          </a:xfrm>
          <a:custGeom>
            <a:avLst/>
            <a:gdLst/>
            <a:ahLst/>
            <a:cxnLst/>
            <a:rect l="0" t="0" r="0" b="0"/>
            <a:pathLst>
              <a:path w="1380" h="816">
                <a:moveTo>
                  <a:pt x="1380" y="585"/>
                </a:moveTo>
                <a:cubicBezTo>
                  <a:pt x="889" y="292"/>
                  <a:pt x="398" y="0"/>
                  <a:pt x="199" y="39"/>
                </a:cubicBezTo>
                <a:cubicBezTo>
                  <a:pt x="0" y="78"/>
                  <a:pt x="92" y="447"/>
                  <a:pt x="184" y="816"/>
                </a:cubicBezTo>
              </a:path>
            </a:pathLst>
          </a:custGeom>
          <a:noFill/>
          <a:ln w="28575" cap="flat" cmpd="sng">
            <a:solidFill>
              <a:schemeClr val="tx2"/>
            </a:solidFill>
            <a:prstDash val="solid"/>
            <a:headEnd type="none" w="med" len="med"/>
            <a:tailEnd type="none" w="med" len="med"/>
          </a:ln>
        </p:spPr>
        <p:txBody>
          <a:bodyPr/>
          <a:lstStyle/>
          <a:p>
            <a:endParaRPr lang="zh-CN" altLang="en-US"/>
          </a:p>
        </p:txBody>
      </p:sp>
      <p:sp>
        <p:nvSpPr>
          <p:cNvPr id="89110" name="直接连接符 89109"/>
          <p:cNvSpPr/>
          <p:nvPr/>
        </p:nvSpPr>
        <p:spPr>
          <a:xfrm flipV="1">
            <a:off x="1971675" y="5011738"/>
            <a:ext cx="1317625" cy="485775"/>
          </a:xfrm>
          <a:prstGeom prst="line">
            <a:avLst/>
          </a:prstGeom>
          <a:ln w="9525" cap="flat" cmpd="sng">
            <a:solidFill>
              <a:schemeClr val="tx1"/>
            </a:solidFill>
            <a:prstDash val="solid"/>
            <a:headEnd type="none" w="med" len="med"/>
            <a:tailEnd type="triangle" w="med" len="med"/>
          </a:ln>
        </p:spPr>
      </p:sp>
      <p:sp>
        <p:nvSpPr>
          <p:cNvPr id="89111" name="文本框 89110"/>
          <p:cNvSpPr txBox="1"/>
          <p:nvPr/>
        </p:nvSpPr>
        <p:spPr>
          <a:xfrm>
            <a:off x="1274763" y="5432425"/>
            <a:ext cx="1308100" cy="457200"/>
          </a:xfrm>
          <a:prstGeom prst="rect">
            <a:avLst/>
          </a:prstGeom>
          <a:noFill/>
          <a:ln w="9525">
            <a:noFill/>
          </a:ln>
        </p:spPr>
        <p:txBody>
          <a:bodyPr wrap="none" anchor="t" anchorCtr="0">
            <a:spAutoFit/>
          </a:bodyPr>
          <a:lstStyle/>
          <a:p>
            <a:pPr eaLnBrk="0" hangingPunct="0"/>
            <a:r>
              <a:rPr lang="en-US" altLang="zh-CN" sz="2400">
                <a:latin typeface="Times New Roman" panose="02020603050405020304" pitchFamily="18" charset="0"/>
              </a:rPr>
              <a:t>Ideal Cut</a:t>
            </a:r>
          </a:p>
        </p:txBody>
      </p:sp>
      <p:sp>
        <p:nvSpPr>
          <p:cNvPr id="89112" name="直接连接符 89111"/>
          <p:cNvSpPr/>
          <p:nvPr/>
        </p:nvSpPr>
        <p:spPr>
          <a:xfrm flipH="1" flipV="1">
            <a:off x="5592763" y="3408363"/>
            <a:ext cx="1377950" cy="700087"/>
          </a:xfrm>
          <a:prstGeom prst="line">
            <a:avLst/>
          </a:prstGeom>
          <a:ln w="9525" cap="flat" cmpd="sng">
            <a:solidFill>
              <a:srgbClr val="000000"/>
            </a:solidFill>
            <a:prstDash val="solid"/>
            <a:headEnd type="none" w="med" len="med"/>
            <a:tailEnd type="triangle" w="med" len="med"/>
          </a:ln>
        </p:spPr>
      </p:sp>
      <p:sp>
        <p:nvSpPr>
          <p:cNvPr id="89113" name="直接连接符 89112"/>
          <p:cNvSpPr/>
          <p:nvPr/>
        </p:nvSpPr>
        <p:spPr>
          <a:xfrm flipH="1">
            <a:off x="6281738" y="4132263"/>
            <a:ext cx="701675" cy="1176337"/>
          </a:xfrm>
          <a:prstGeom prst="line">
            <a:avLst/>
          </a:prstGeom>
          <a:ln w="9525" cap="flat" cmpd="sng">
            <a:solidFill>
              <a:schemeClr val="tx2"/>
            </a:solidFill>
            <a:prstDash val="solid"/>
            <a:headEnd type="none" w="med" len="med"/>
            <a:tailEnd type="triangle" w="med" len="med"/>
          </a:ln>
        </p:spPr>
      </p:sp>
      <p:sp>
        <p:nvSpPr>
          <p:cNvPr id="89114" name="文本框 89113"/>
          <p:cNvSpPr txBox="1"/>
          <p:nvPr/>
        </p:nvSpPr>
        <p:spPr>
          <a:xfrm>
            <a:off x="7008813" y="3816350"/>
            <a:ext cx="1782762" cy="1552575"/>
          </a:xfrm>
          <a:prstGeom prst="rect">
            <a:avLst/>
          </a:prstGeom>
          <a:noFill/>
          <a:ln w="9525">
            <a:noFill/>
          </a:ln>
        </p:spPr>
        <p:txBody>
          <a:bodyPr wrap="none" anchor="t" anchorCtr="0">
            <a:spAutoFit/>
          </a:bodyPr>
          <a:lstStyle/>
          <a:p>
            <a:pPr eaLnBrk="0" hangingPunct="0"/>
            <a:r>
              <a:rPr lang="en-US" altLang="zh-CN" sz="2400">
                <a:latin typeface="Times New Roman" panose="02020603050405020304" pitchFamily="18" charset="0"/>
              </a:rPr>
              <a:t>Cuts with </a:t>
            </a:r>
          </a:p>
          <a:p>
            <a:pPr eaLnBrk="0" hangingPunct="0"/>
            <a:r>
              <a:rPr lang="en-US" altLang="zh-CN" sz="2400">
                <a:latin typeface="Times New Roman" panose="02020603050405020304" pitchFamily="18" charset="0"/>
              </a:rPr>
              <a:t>lesser weight</a:t>
            </a:r>
          </a:p>
          <a:p>
            <a:pPr eaLnBrk="0" hangingPunct="0"/>
            <a:r>
              <a:rPr lang="en-US" altLang="zh-CN" sz="2400">
                <a:latin typeface="Times New Roman" panose="02020603050405020304" pitchFamily="18" charset="0"/>
              </a:rPr>
              <a:t>than the </a:t>
            </a:r>
          </a:p>
          <a:p>
            <a:pPr eaLnBrk="0" hangingPunct="0"/>
            <a:r>
              <a:rPr lang="en-US" altLang="zh-CN" sz="2400">
                <a:latin typeface="Times New Roman" panose="02020603050405020304" pitchFamily="18" charset="0"/>
              </a:rPr>
              <a:t>ideal cut</a:t>
            </a:r>
          </a:p>
        </p:txBody>
      </p:sp>
      <p:sp>
        <p:nvSpPr>
          <p:cNvPr id="89116" name="矩形 89115"/>
          <p:cNvSpPr/>
          <p:nvPr/>
        </p:nvSpPr>
        <p:spPr>
          <a:xfrm>
            <a:off x="4922838" y="6613525"/>
            <a:ext cx="4221162" cy="244475"/>
          </a:xfrm>
          <a:prstGeom prst="rect">
            <a:avLst/>
          </a:prstGeom>
          <a:noFill/>
          <a:ln w="9525">
            <a:noFill/>
          </a:ln>
        </p:spPr>
        <p:txBody>
          <a:bodyPr wrap="none" anchor="t" anchorCtr="0">
            <a:spAutoFit/>
          </a:bodyPr>
          <a:lstStyle/>
          <a:p>
            <a:r>
              <a:rPr lang="en-US" altLang="zh-CN" sz="1000"/>
              <a:t>* Slide from </a:t>
            </a:r>
            <a:r>
              <a:rPr lang="en-US" altLang="zh-CN" sz="1000" err="1"/>
              <a:t>Khurram</a:t>
            </a:r>
            <a:r>
              <a:rPr lang="en-US" altLang="zh-CN" sz="1000"/>
              <a:t> </a:t>
            </a:r>
            <a:r>
              <a:rPr lang="en-US" altLang="zh-CN" sz="1000" err="1"/>
              <a:t>Hassan-Shafique</a:t>
            </a:r>
            <a:r>
              <a:rPr lang="en-US" altLang="zh-CN" sz="1000"/>
              <a:t> </a:t>
            </a:r>
            <a:r>
              <a:rPr lang="en-US" altLang="zh-CN" sz="1000">
                <a:solidFill>
                  <a:schemeClr val="tx2"/>
                </a:solidFill>
              </a:rPr>
              <a:t>CAP5415 Computer Vision 2003</a:t>
            </a: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lvl="0"/>
            <a:fld id="{9A0DB2DC-4C9A-4742-B13C-FB6460FD3503}" type="slidenum">
              <a:rPr lang="en-US"/>
              <a:t>38</a:t>
            </a:fld>
            <a:endParaRPr lang="en-US"/>
          </a:p>
        </p:txBody>
      </p:sp>
      <p:sp>
        <p:nvSpPr>
          <p:cNvPr id="90114" name="标题 90113"/>
          <p:cNvSpPr>
            <a:spLocks noGrp="1"/>
          </p:cNvSpPr>
          <p:nvPr>
            <p:ph type="title"/>
          </p:nvPr>
        </p:nvSpPr>
        <p:spPr/>
        <p:txBody>
          <a:bodyPr anchor="ctr" anchorCtr="0"/>
          <a:lstStyle/>
          <a:p>
            <a:r>
              <a:rPr lang="en-US" altLang="zh-CN">
                <a:solidFill>
                  <a:srgbClr val="FF0000"/>
                </a:solidFill>
              </a:rPr>
              <a:t>Normalized Cut</a:t>
            </a:r>
            <a:r>
              <a:rPr lang="en-US" altLang="zh-CN"/>
              <a:t>s</a:t>
            </a:r>
            <a:r>
              <a:rPr lang="en-US" altLang="zh-CN" baseline="30000"/>
              <a:t>1</a:t>
            </a:r>
            <a:endParaRPr lang="en-US" altLang="zh-CN"/>
          </a:p>
        </p:txBody>
      </p:sp>
      <p:sp>
        <p:nvSpPr>
          <p:cNvPr id="90115" name="文本占位符 90114"/>
          <p:cNvSpPr>
            <a:spLocks noGrp="1"/>
          </p:cNvSpPr>
          <p:nvPr>
            <p:ph type="body" idx="1"/>
          </p:nvPr>
        </p:nvSpPr>
        <p:spPr/>
        <p:txBody>
          <a:bodyPr/>
          <a:lstStyle/>
          <a:p>
            <a:pPr marL="457200" indent="-457200"/>
            <a:r>
              <a:rPr lang="en-US" altLang="zh-CN" sz="2800"/>
              <a:t>Normalized cut is defined as </a:t>
            </a:r>
          </a:p>
          <a:p>
            <a:pPr marL="457200" indent="-457200"/>
            <a:endParaRPr lang="en-US" altLang="zh-CN" sz="2800"/>
          </a:p>
          <a:p>
            <a:pPr marL="457200" indent="-457200"/>
            <a:endParaRPr lang="en-US" altLang="zh-CN"/>
          </a:p>
          <a:p>
            <a:pPr marL="457200" indent="-457200"/>
            <a:endParaRPr lang="en-US" altLang="zh-CN"/>
          </a:p>
          <a:p>
            <a:pPr marL="457200" indent="-457200"/>
            <a:r>
              <a:rPr lang="en-US" altLang="zh-CN" sz="2800" err="1"/>
              <a:t>N</a:t>
            </a:r>
            <a:r>
              <a:rPr lang="en-US" altLang="zh-CN" sz="2800" baseline="-25000" err="1"/>
              <a:t>cut</a:t>
            </a:r>
            <a:r>
              <a:rPr lang="en-US" altLang="zh-CN" sz="2800" err="1"/>
              <a:t>(A,B</a:t>
            </a:r>
            <a:r>
              <a:rPr lang="en-US" altLang="zh-CN" sz="2800"/>
              <a:t>) is the measure of dissimilarity of sets A and B. </a:t>
            </a:r>
          </a:p>
          <a:p>
            <a:pPr marL="457200" indent="-457200"/>
            <a:r>
              <a:rPr lang="en-US" altLang="zh-CN" sz="2800"/>
              <a:t>Minimizing </a:t>
            </a:r>
            <a:r>
              <a:rPr lang="en-US" altLang="zh-CN" sz="2800" err="1"/>
              <a:t>N</a:t>
            </a:r>
            <a:r>
              <a:rPr lang="en-US" altLang="zh-CN" sz="2800" baseline="-25000" err="1"/>
              <a:t>cut</a:t>
            </a:r>
            <a:r>
              <a:rPr lang="en-US" altLang="zh-CN" sz="2800" err="1"/>
              <a:t>(A,B</a:t>
            </a:r>
            <a:r>
              <a:rPr lang="en-US" altLang="zh-CN" sz="2800"/>
              <a:t>) maximizes a measure of similarity within the sets A and B</a:t>
            </a:r>
          </a:p>
        </p:txBody>
      </p:sp>
      <p:graphicFrame>
        <p:nvGraphicFramePr>
          <p:cNvPr id="90116" name="对象 90115"/>
          <p:cNvGraphicFramePr/>
          <p:nvPr/>
        </p:nvGraphicFramePr>
        <p:xfrm>
          <a:off x="1863725" y="2741613"/>
          <a:ext cx="5200650" cy="935037"/>
        </p:xfrm>
        <a:graphic>
          <a:graphicData uri="http://schemas.openxmlformats.org/presentationml/2006/ole">
            <mc:AlternateContent xmlns:mc="http://schemas.openxmlformats.org/markup-compatibility/2006">
              <mc:Choice xmlns:v="urn:schemas-microsoft-com:vml" Requires="v">
                <p:oleObj spid="_x0000_s6154" r:id="rId3" imgW="2881630" imgH="495300" progId="Equation.3">
                  <p:embed/>
                </p:oleObj>
              </mc:Choice>
              <mc:Fallback>
                <p:oleObj r:id="rId3" imgW="2881630" imgH="495300" progId="Equation.3">
                  <p:embed/>
                  <p:pic>
                    <p:nvPicPr>
                      <p:cNvPr id="0" name="图片 3087"/>
                      <p:cNvPicPr/>
                      <p:nvPr/>
                    </p:nvPicPr>
                    <p:blipFill>
                      <a:blip r:embed="rId4"/>
                      <a:stretch>
                        <a:fillRect/>
                      </a:stretch>
                    </p:blipFill>
                    <p:spPr>
                      <a:xfrm>
                        <a:off x="1863725" y="2741613"/>
                        <a:ext cx="5200650" cy="935037"/>
                      </a:xfrm>
                      <a:prstGeom prst="rect">
                        <a:avLst/>
                      </a:prstGeom>
                      <a:noFill/>
                      <a:ln w="38100">
                        <a:noFill/>
                        <a:miter/>
                      </a:ln>
                    </p:spPr>
                  </p:pic>
                </p:oleObj>
              </mc:Fallback>
            </mc:AlternateContent>
          </a:graphicData>
        </a:graphic>
      </p:graphicFrame>
      <p:sp>
        <p:nvSpPr>
          <p:cNvPr id="90117" name="文本框 90116"/>
          <p:cNvSpPr txBox="1"/>
          <p:nvPr/>
        </p:nvSpPr>
        <p:spPr>
          <a:xfrm>
            <a:off x="685800" y="5943600"/>
            <a:ext cx="8324850" cy="457200"/>
          </a:xfrm>
          <a:prstGeom prst="rect">
            <a:avLst/>
          </a:prstGeom>
          <a:noFill/>
          <a:ln w="9525">
            <a:noFill/>
          </a:ln>
        </p:spPr>
        <p:txBody>
          <a:bodyPr/>
          <a:lstStyle/>
          <a:p>
            <a:pPr eaLnBrk="0" hangingPunct="0"/>
            <a:r>
              <a:rPr lang="en-US" altLang="zh-CN" baseline="30000">
                <a:latin typeface="Times New Roman" panose="02020603050405020304" pitchFamily="18" charset="0"/>
              </a:rPr>
              <a:t>1</a:t>
            </a:r>
            <a:r>
              <a:rPr lang="en-US" altLang="zh-CN">
                <a:latin typeface="Times New Roman" panose="02020603050405020304" pitchFamily="18" charset="0"/>
              </a:rPr>
              <a:t>J. Shi and J. </a:t>
            </a:r>
            <a:r>
              <a:rPr lang="en-US" altLang="zh-CN" err="1">
                <a:latin typeface="Times New Roman" panose="02020603050405020304" pitchFamily="18" charset="0"/>
              </a:rPr>
              <a:t>Malik</a:t>
            </a:r>
            <a:r>
              <a:rPr lang="en-US" altLang="zh-CN">
                <a:latin typeface="Times New Roman" panose="02020603050405020304" pitchFamily="18" charset="0"/>
              </a:rPr>
              <a:t>, “Normalized Cuts &amp; Image Segmentation,” IEEE  Trans. of PAMI, Aug 2000.</a:t>
            </a:r>
          </a:p>
        </p:txBody>
      </p:sp>
      <p:sp>
        <p:nvSpPr>
          <p:cNvPr id="90119" name="矩形 90118"/>
          <p:cNvSpPr/>
          <p:nvPr/>
        </p:nvSpPr>
        <p:spPr>
          <a:xfrm>
            <a:off x="4922838" y="6613525"/>
            <a:ext cx="4221162" cy="244475"/>
          </a:xfrm>
          <a:prstGeom prst="rect">
            <a:avLst/>
          </a:prstGeom>
          <a:noFill/>
          <a:ln w="9525">
            <a:noFill/>
          </a:ln>
        </p:spPr>
        <p:txBody>
          <a:bodyPr wrap="none" anchor="t" anchorCtr="0">
            <a:spAutoFit/>
          </a:bodyPr>
          <a:lstStyle/>
          <a:p>
            <a:r>
              <a:rPr lang="en-US" altLang="zh-CN" sz="1000"/>
              <a:t>* Slide from </a:t>
            </a:r>
            <a:r>
              <a:rPr lang="en-US" altLang="zh-CN" sz="1000" err="1"/>
              <a:t>Khurram</a:t>
            </a:r>
            <a:r>
              <a:rPr lang="en-US" altLang="zh-CN" sz="1000"/>
              <a:t> </a:t>
            </a:r>
            <a:r>
              <a:rPr lang="en-US" altLang="zh-CN" sz="1000" err="1"/>
              <a:t>Hassan-Shafique</a:t>
            </a:r>
            <a:r>
              <a:rPr lang="en-US" altLang="zh-CN" sz="1000"/>
              <a:t> </a:t>
            </a:r>
            <a:r>
              <a:rPr lang="en-US" altLang="zh-CN" sz="1000">
                <a:solidFill>
                  <a:schemeClr val="tx2"/>
                </a:solidFill>
              </a:rPr>
              <a:t>CAP5415 Computer Vision 2003</a:t>
            </a: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object 2"/>
          <p:cNvSpPr txBox="1">
            <a:spLocks noGrp="1"/>
          </p:cNvSpPr>
          <p:nvPr>
            <p:ph type="title"/>
          </p:nvPr>
        </p:nvSpPr>
        <p:spPr>
          <a:xfrm>
            <a:off x="1644722" y="2003225"/>
            <a:ext cx="5593913" cy="1369060"/>
          </a:xfrm>
          <a:prstGeom prst="rect">
            <a:avLst/>
          </a:prstGeom>
        </p:spPr>
        <p:txBody>
          <a:bodyPr vert="horz" wrap="square" lIns="0" tIns="10859" rIns="0" bIns="0" rtlCol="0">
            <a:spAutoFit/>
          </a:bodyPr>
          <a:lstStyle/>
          <a:p>
            <a:pPr marL="635" algn="ctr">
              <a:lnSpc>
                <a:spcPct val="100000"/>
              </a:lnSpc>
              <a:spcBef>
                <a:spcPts val="100"/>
              </a:spcBef>
            </a:pPr>
            <a:r>
              <a:rPr sz="3335" dirty="0">
                <a:solidFill>
                  <a:srgbClr val="F1AE05"/>
                </a:solidFill>
              </a:rPr>
              <a:t>GrabCut</a:t>
            </a:r>
            <a:endParaRPr sz="3335"/>
          </a:p>
          <a:p>
            <a:pPr marL="12700" marR="5080" algn="ctr">
              <a:lnSpc>
                <a:spcPct val="100000"/>
              </a:lnSpc>
              <a:spcBef>
                <a:spcPts val="20"/>
              </a:spcBef>
            </a:pPr>
            <a:r>
              <a:rPr sz="2735" spc="-10" dirty="0">
                <a:solidFill>
                  <a:srgbClr val="F1AE05"/>
                </a:solidFill>
              </a:rPr>
              <a:t>Interactive Foreground Extraction  </a:t>
            </a:r>
            <a:r>
              <a:rPr sz="2735" spc="-5" dirty="0">
                <a:solidFill>
                  <a:srgbClr val="F1AE05"/>
                </a:solidFill>
              </a:rPr>
              <a:t>using </a:t>
            </a:r>
            <a:r>
              <a:rPr sz="2735" spc="-10" dirty="0">
                <a:solidFill>
                  <a:srgbClr val="F1AE05"/>
                </a:solidFill>
              </a:rPr>
              <a:t>Iterated Graph Cuts</a:t>
            </a:r>
            <a:endParaRPr sz="2735"/>
          </a:p>
        </p:txBody>
      </p:sp>
      <p:sp>
        <p:nvSpPr>
          <p:cNvPr id="3" name="object 3"/>
          <p:cNvSpPr txBox="1"/>
          <p:nvPr/>
        </p:nvSpPr>
        <p:spPr>
          <a:xfrm>
            <a:off x="1557376" y="3829614"/>
            <a:ext cx="5768756" cy="2621915"/>
          </a:xfrm>
          <a:prstGeom prst="rect">
            <a:avLst/>
          </a:prstGeom>
        </p:spPr>
        <p:txBody>
          <a:bodyPr vert="horz" wrap="square" lIns="0" tIns="10316" rIns="0" bIns="0" rtlCol="0">
            <a:spAutoFit/>
          </a:bodyPr>
          <a:lstStyle/>
          <a:p>
            <a:pPr marL="1499870" marR="1493520" algn="ctr">
              <a:lnSpc>
                <a:spcPct val="100000"/>
              </a:lnSpc>
              <a:spcBef>
                <a:spcPts val="95"/>
              </a:spcBef>
            </a:pPr>
            <a:r>
              <a:rPr sz="2735" spc="-10" dirty="0">
                <a:solidFill>
                  <a:srgbClr val="FFFFFF"/>
                </a:solidFill>
                <a:latin typeface="Arial" panose="020B0604020202020204"/>
                <a:cs typeface="Arial" panose="020B0604020202020204"/>
              </a:rPr>
              <a:t>Carsten Rother  Vladimir Kolmogorov  </a:t>
            </a:r>
            <a:r>
              <a:rPr sz="2735" spc="-5" dirty="0">
                <a:solidFill>
                  <a:srgbClr val="FFFFFF"/>
                </a:solidFill>
                <a:latin typeface="Arial" panose="020B0604020202020204"/>
                <a:cs typeface="Arial" panose="020B0604020202020204"/>
              </a:rPr>
              <a:t>Andrew</a:t>
            </a:r>
            <a:r>
              <a:rPr sz="2735" spc="-15" dirty="0">
                <a:solidFill>
                  <a:srgbClr val="FFFFFF"/>
                </a:solidFill>
                <a:latin typeface="Arial" panose="020B0604020202020204"/>
                <a:cs typeface="Arial" panose="020B0604020202020204"/>
              </a:rPr>
              <a:t> </a:t>
            </a:r>
            <a:r>
              <a:rPr sz="2735" spc="-5" dirty="0">
                <a:solidFill>
                  <a:srgbClr val="FFFFFF"/>
                </a:solidFill>
                <a:latin typeface="Arial" panose="020B0604020202020204"/>
                <a:cs typeface="Arial" panose="020B0604020202020204"/>
              </a:rPr>
              <a:t>Blake</a:t>
            </a:r>
            <a:endParaRPr sz="2735">
              <a:latin typeface="Arial" panose="020B0604020202020204"/>
              <a:cs typeface="Arial" panose="020B0604020202020204"/>
            </a:endParaRPr>
          </a:p>
          <a:p>
            <a:pPr>
              <a:lnSpc>
                <a:spcPct val="100000"/>
              </a:lnSpc>
            </a:pPr>
            <a:endParaRPr sz="3290">
              <a:latin typeface="Times New Roman" panose="02020603050405020304"/>
              <a:cs typeface="Times New Roman" panose="02020603050405020304"/>
            </a:endParaRPr>
          </a:p>
          <a:p>
            <a:pPr algn="ctr">
              <a:lnSpc>
                <a:spcPct val="100000"/>
              </a:lnSpc>
            </a:pPr>
            <a:r>
              <a:rPr sz="2735" b="1" spc="-10" dirty="0">
                <a:solidFill>
                  <a:srgbClr val="FFFFFF"/>
                </a:solidFill>
                <a:latin typeface="Arial" panose="020B0604020202020204"/>
                <a:cs typeface="Arial" panose="020B0604020202020204"/>
              </a:rPr>
              <a:t>Microsoft Research</a:t>
            </a:r>
            <a:r>
              <a:rPr sz="2735" b="1" spc="-30" dirty="0">
                <a:solidFill>
                  <a:srgbClr val="FFFFFF"/>
                </a:solidFill>
                <a:latin typeface="Arial" panose="020B0604020202020204"/>
                <a:cs typeface="Arial" panose="020B0604020202020204"/>
              </a:rPr>
              <a:t> </a:t>
            </a:r>
            <a:r>
              <a:rPr sz="2735" b="1" spc="-5" dirty="0">
                <a:solidFill>
                  <a:srgbClr val="FFFFFF"/>
                </a:solidFill>
                <a:latin typeface="Arial" panose="020B0604020202020204"/>
                <a:cs typeface="Arial" panose="020B0604020202020204"/>
              </a:rPr>
              <a:t>Cambridge-UK</a:t>
            </a:r>
            <a:endParaRPr sz="2735">
              <a:latin typeface="Arial" panose="020B0604020202020204"/>
              <a:cs typeface="Arial" panose="020B0604020202020204"/>
            </a:endParaRPr>
          </a:p>
        </p:txBody>
      </p:sp>
      <p:sp>
        <p:nvSpPr>
          <p:cNvPr id="4" name="object 4"/>
          <p:cNvSpPr/>
          <p:nvPr/>
        </p:nvSpPr>
        <p:spPr>
          <a:xfrm>
            <a:off x="798748" y="821004"/>
            <a:ext cx="1982140" cy="637256"/>
          </a:xfrm>
          <a:prstGeom prst="rect">
            <a:avLst/>
          </a:prstGeom>
          <a:blipFill>
            <a:blip r:embed="rId2" cstate="print"/>
            <a:stretch>
              <a:fillRect/>
            </a:stretch>
          </a:blipFill>
        </p:spPr>
        <p:txBody>
          <a:bodyPr wrap="square" lIns="0" tIns="0" rIns="0" bIns="0" rtlCol="0"/>
          <a:lstStyle/>
          <a:p>
            <a:endParaRPr sz="1540"/>
          </a:p>
        </p:txBody>
      </p:sp>
      <p:sp>
        <p:nvSpPr>
          <p:cNvPr id="5" name="object 5"/>
          <p:cNvSpPr/>
          <p:nvPr/>
        </p:nvSpPr>
        <p:spPr>
          <a:xfrm>
            <a:off x="6502779" y="4034654"/>
            <a:ext cx="1556000" cy="742813"/>
          </a:xfrm>
          <a:prstGeom prst="rect">
            <a:avLst/>
          </a:prstGeom>
          <a:blipFill>
            <a:blip r:embed="rId3" cstate="print"/>
            <a:stretch>
              <a:fillRect/>
            </a:stretch>
          </a:blipFill>
        </p:spPr>
        <p:txBody>
          <a:bodyPr wrap="square" lIns="0" tIns="0" rIns="0" bIns="0" rtlCol="0"/>
          <a:lstStyle/>
          <a:p>
            <a:endParaRPr sz="1540"/>
          </a:p>
        </p:txBody>
      </p:sp>
      <p:sp>
        <p:nvSpPr>
          <p:cNvPr id="6" name="object 6"/>
          <p:cNvSpPr/>
          <p:nvPr/>
        </p:nvSpPr>
        <p:spPr>
          <a:xfrm>
            <a:off x="6608338" y="4769649"/>
            <a:ext cx="1454351" cy="367497"/>
          </a:xfrm>
          <a:prstGeom prst="rect">
            <a:avLst/>
          </a:prstGeom>
          <a:blipFill>
            <a:blip r:embed="rId4" cstate="print"/>
            <a:stretch>
              <a:fillRect/>
            </a:stretch>
          </a:blipFill>
        </p:spPr>
        <p:txBody>
          <a:bodyPr wrap="square" lIns="0" tIns="0" rIns="0" bIns="0" rtlCol="0"/>
          <a:lstStyle/>
          <a:p>
            <a:endParaRPr sz="1540"/>
          </a:p>
        </p:txBody>
      </p:sp>
      <p:sp>
        <p:nvSpPr>
          <p:cNvPr id="7" name="object 7"/>
          <p:cNvSpPr/>
          <p:nvPr/>
        </p:nvSpPr>
        <p:spPr>
          <a:xfrm>
            <a:off x="892577" y="4015106"/>
            <a:ext cx="1489537" cy="707628"/>
          </a:xfrm>
          <a:prstGeom prst="rect">
            <a:avLst/>
          </a:prstGeom>
          <a:blipFill>
            <a:blip r:embed="rId5" cstate="print"/>
            <a:stretch>
              <a:fillRect/>
            </a:stretch>
          </a:blipFill>
        </p:spPr>
        <p:txBody>
          <a:bodyPr wrap="square" lIns="0" tIns="0" rIns="0" bIns="0" rtlCol="0"/>
          <a:lstStyle/>
          <a:p>
            <a:endParaRPr sz="1540"/>
          </a:p>
        </p:txBody>
      </p:sp>
      <p:sp>
        <p:nvSpPr>
          <p:cNvPr id="8" name="object 8"/>
          <p:cNvSpPr/>
          <p:nvPr/>
        </p:nvSpPr>
        <p:spPr>
          <a:xfrm>
            <a:off x="884758" y="4714915"/>
            <a:ext cx="1395708" cy="347950"/>
          </a:xfrm>
          <a:prstGeom prst="rect">
            <a:avLst/>
          </a:prstGeom>
          <a:blipFill>
            <a:blip r:embed="rId6" cstate="print"/>
            <a:stretch>
              <a:fillRect/>
            </a:stretch>
          </a:blipFill>
        </p:spPr>
        <p:txBody>
          <a:bodyPr wrap="square" lIns="0" tIns="0" rIns="0" bIns="0" rtlCol="0"/>
          <a:lstStyle/>
          <a:p>
            <a:endParaRPr sz="154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a:t>阈值分割、区域生长分割</a:t>
            </a:r>
          </a:p>
          <a:p>
            <a:r>
              <a:rPr lang="zh-CN" altLang="en-US"/>
              <a:t>分水岭分割</a:t>
            </a:r>
          </a:p>
          <a:p>
            <a:r>
              <a:rPr lang="zh-CN" altLang="en-US"/>
              <a:t>基于聚类的分割</a:t>
            </a:r>
          </a:p>
          <a:p>
            <a:r>
              <a:rPr lang="zh-CN" altLang="en-US"/>
              <a:t>基于图的分割</a:t>
            </a:r>
          </a:p>
        </p:txBody>
      </p:sp>
      <p:sp>
        <p:nvSpPr>
          <p:cNvPr id="4" name="标题 3"/>
          <p:cNvSpPr>
            <a:spLocks noGrp="1"/>
          </p:cNvSpPr>
          <p:nvPr>
            <p:ph type="title"/>
          </p:nvPr>
        </p:nvSpPr>
        <p:spPr/>
        <p:txBody>
          <a:bodyPr/>
          <a:lstStyle/>
          <a:p>
            <a:r>
              <a:rPr lang="zh-CN" altLang="en-US"/>
              <a:t>本章内容</a:t>
            </a:r>
          </a:p>
        </p:txBody>
      </p:sp>
      <p:pic>
        <p:nvPicPr>
          <p:cNvPr id="100" name="图片 99"/>
          <p:cNvPicPr/>
          <p:nvPr>
            <p:custDataLst>
              <p:tags r:id="rId1"/>
            </p:custDataLst>
          </p:nvPr>
        </p:nvPicPr>
        <p:blipFill>
          <a:blip r:embed="rId5" r:link="rId6"/>
          <a:stretch>
            <a:fillRect/>
          </a:stretch>
        </p:blipFill>
        <p:spPr>
          <a:xfrm>
            <a:off x="958215" y="3913505"/>
            <a:ext cx="2598420" cy="2355215"/>
          </a:xfrm>
          <a:prstGeom prst="rect">
            <a:avLst/>
          </a:prstGeom>
          <a:noFill/>
          <a:ln w="9525">
            <a:noFill/>
          </a:ln>
        </p:spPr>
      </p:pic>
      <p:pic>
        <p:nvPicPr>
          <p:cNvPr id="3080" name="图片 3079" descr="SegmentationExample"/>
          <p:cNvPicPr>
            <a:picLocks noChangeAspect="1"/>
          </p:cNvPicPr>
          <p:nvPr>
            <p:custDataLst>
              <p:tags r:id="rId2"/>
            </p:custDataLst>
          </p:nvPr>
        </p:nvPicPr>
        <p:blipFill>
          <a:blip r:embed="rId7"/>
          <a:srcRect l="50694"/>
          <a:stretch>
            <a:fillRect/>
          </a:stretch>
        </p:blipFill>
        <p:spPr>
          <a:xfrm>
            <a:off x="3970020" y="3617595"/>
            <a:ext cx="3889375" cy="2651125"/>
          </a:xfrm>
          <a:prstGeom prst="rect">
            <a:avLst/>
          </a:prstGeom>
          <a:noFill/>
          <a:ln w="9525">
            <a:noFill/>
          </a:ln>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object 2"/>
          <p:cNvSpPr txBox="1"/>
          <p:nvPr/>
        </p:nvSpPr>
        <p:spPr>
          <a:xfrm>
            <a:off x="952762" y="717640"/>
            <a:ext cx="1630065" cy="497840"/>
          </a:xfrm>
          <a:prstGeom prst="rect">
            <a:avLst/>
          </a:prstGeom>
        </p:spPr>
        <p:txBody>
          <a:bodyPr vert="horz" wrap="square" lIns="0" tIns="10859" rIns="0" bIns="0" rtlCol="0">
            <a:spAutoFit/>
          </a:bodyPr>
          <a:lstStyle/>
          <a:p>
            <a:pPr marL="12700">
              <a:lnSpc>
                <a:spcPct val="100000"/>
              </a:lnSpc>
              <a:spcBef>
                <a:spcPts val="100"/>
              </a:spcBef>
            </a:pPr>
            <a:r>
              <a:rPr sz="3165" b="1" spc="-5" dirty="0">
                <a:solidFill>
                  <a:srgbClr val="FFFFFF"/>
                </a:solidFill>
                <a:latin typeface="Arial" panose="020B0604020202020204"/>
                <a:cs typeface="Arial" panose="020B0604020202020204"/>
              </a:rPr>
              <a:t>Problem</a:t>
            </a:r>
            <a:endParaRPr sz="3165">
              <a:latin typeface="Arial" panose="020B0604020202020204"/>
              <a:cs typeface="Arial" panose="020B0604020202020204"/>
            </a:endParaRPr>
          </a:p>
        </p:txBody>
      </p:sp>
      <p:sp>
        <p:nvSpPr>
          <p:cNvPr id="5" name="object 5"/>
          <p:cNvSpPr/>
          <p:nvPr/>
        </p:nvSpPr>
        <p:spPr>
          <a:xfrm>
            <a:off x="760304" y="2317058"/>
            <a:ext cx="3603952" cy="2607669"/>
          </a:xfrm>
          <a:prstGeom prst="rect">
            <a:avLst/>
          </a:prstGeom>
          <a:blipFill>
            <a:blip r:embed="rId2" cstate="print"/>
            <a:stretch>
              <a:fillRect/>
            </a:stretch>
          </a:blipFill>
        </p:spPr>
        <p:txBody>
          <a:bodyPr wrap="square" lIns="0" tIns="0" rIns="0" bIns="0" rtlCol="0"/>
          <a:lstStyle/>
          <a:p>
            <a:endParaRPr sz="1540"/>
          </a:p>
        </p:txBody>
      </p:sp>
      <p:sp>
        <p:nvSpPr>
          <p:cNvPr id="6" name="object 6"/>
          <p:cNvSpPr/>
          <p:nvPr/>
        </p:nvSpPr>
        <p:spPr>
          <a:xfrm>
            <a:off x="4800176" y="3287279"/>
            <a:ext cx="814489" cy="510956"/>
          </a:xfrm>
          <a:custGeom>
            <a:avLst/>
            <a:gdLst/>
            <a:ahLst/>
            <a:cxnLst/>
            <a:rect l="l" t="t" r="r" b="b"/>
            <a:pathLst>
              <a:path w="952500" h="597535">
                <a:moveTo>
                  <a:pt x="673607" y="425958"/>
                </a:moveTo>
                <a:lnTo>
                  <a:pt x="673607" y="171450"/>
                </a:lnTo>
                <a:lnTo>
                  <a:pt x="0" y="171450"/>
                </a:lnTo>
                <a:lnTo>
                  <a:pt x="0" y="425958"/>
                </a:lnTo>
                <a:lnTo>
                  <a:pt x="673607" y="425958"/>
                </a:lnTo>
                <a:close/>
              </a:path>
              <a:path w="952500" h="597535">
                <a:moveTo>
                  <a:pt x="952487" y="298704"/>
                </a:moveTo>
                <a:lnTo>
                  <a:pt x="673607" y="0"/>
                </a:lnTo>
                <a:lnTo>
                  <a:pt x="673607" y="597408"/>
                </a:lnTo>
                <a:lnTo>
                  <a:pt x="952487" y="298704"/>
                </a:lnTo>
                <a:close/>
              </a:path>
            </a:pathLst>
          </a:custGeom>
          <a:solidFill>
            <a:srgbClr val="FF99CC"/>
          </a:solidFill>
        </p:spPr>
        <p:txBody>
          <a:bodyPr wrap="square" lIns="0" tIns="0" rIns="0" bIns="0" rtlCol="0"/>
          <a:lstStyle/>
          <a:p>
            <a:endParaRPr sz="1540"/>
          </a:p>
        </p:txBody>
      </p:sp>
      <p:sp>
        <p:nvSpPr>
          <p:cNvPr id="7" name="object 7"/>
          <p:cNvSpPr txBox="1"/>
          <p:nvPr/>
        </p:nvSpPr>
        <p:spPr>
          <a:xfrm>
            <a:off x="4611426" y="3877838"/>
            <a:ext cx="1268431" cy="641350"/>
          </a:xfrm>
          <a:prstGeom prst="rect">
            <a:avLst/>
          </a:prstGeom>
        </p:spPr>
        <p:txBody>
          <a:bodyPr vert="horz" wrap="square" lIns="0" tIns="10859" rIns="0" bIns="0" rtlCol="0">
            <a:spAutoFit/>
          </a:bodyPr>
          <a:lstStyle/>
          <a:p>
            <a:pPr marL="12700" marR="5080" indent="288290">
              <a:lnSpc>
                <a:spcPct val="100000"/>
              </a:lnSpc>
              <a:spcBef>
                <a:spcPts val="100"/>
              </a:spcBef>
            </a:pPr>
            <a:r>
              <a:rPr sz="2050" spc="-5" dirty="0">
                <a:solidFill>
                  <a:srgbClr val="FFFFFF"/>
                </a:solidFill>
                <a:latin typeface="Arial" panose="020B0604020202020204"/>
                <a:cs typeface="Arial" panose="020B0604020202020204"/>
              </a:rPr>
              <a:t>Fast </a:t>
            </a:r>
            <a:r>
              <a:rPr sz="2050" dirty="0">
                <a:solidFill>
                  <a:srgbClr val="FFFFFF"/>
                </a:solidFill>
                <a:latin typeface="Arial" panose="020B0604020202020204"/>
                <a:cs typeface="Arial" panose="020B0604020202020204"/>
              </a:rPr>
              <a:t>&amp;  </a:t>
            </a:r>
            <a:r>
              <a:rPr sz="2050" spc="-5" dirty="0">
                <a:solidFill>
                  <a:srgbClr val="FFFFFF"/>
                </a:solidFill>
                <a:latin typeface="Arial" panose="020B0604020202020204"/>
                <a:cs typeface="Arial" panose="020B0604020202020204"/>
              </a:rPr>
              <a:t>Accurate</a:t>
            </a:r>
            <a:r>
              <a:rPr sz="2050" spc="-50" dirty="0">
                <a:solidFill>
                  <a:srgbClr val="FFFFFF"/>
                </a:solidFill>
                <a:latin typeface="Arial" panose="020B0604020202020204"/>
                <a:cs typeface="Arial" panose="020B0604020202020204"/>
              </a:rPr>
              <a:t> </a:t>
            </a:r>
            <a:r>
              <a:rPr sz="2050" spc="-5" dirty="0">
                <a:solidFill>
                  <a:srgbClr val="FFFFFF"/>
                </a:solidFill>
                <a:latin typeface="Arial" panose="020B0604020202020204"/>
                <a:cs typeface="Arial" panose="020B0604020202020204"/>
              </a:rPr>
              <a:t>?</a:t>
            </a:r>
            <a:endParaRPr sz="2050">
              <a:latin typeface="Arial" panose="020B0604020202020204"/>
              <a:cs typeface="Arial" panose="020B0604020202020204"/>
            </a:endParaRPr>
          </a:p>
        </p:txBody>
      </p:sp>
      <p:sp>
        <p:nvSpPr>
          <p:cNvPr id="8" name="object 8"/>
          <p:cNvSpPr/>
          <p:nvPr/>
        </p:nvSpPr>
        <p:spPr>
          <a:xfrm>
            <a:off x="6294270" y="3198662"/>
            <a:ext cx="1096628" cy="150517"/>
          </a:xfrm>
          <a:prstGeom prst="rect">
            <a:avLst/>
          </a:prstGeom>
          <a:blipFill>
            <a:blip r:embed="rId3" cstate="print"/>
            <a:stretch>
              <a:fillRect/>
            </a:stretch>
          </a:blipFill>
        </p:spPr>
        <p:txBody>
          <a:bodyPr wrap="square" lIns="0" tIns="0" rIns="0" bIns="0" rtlCol="0"/>
          <a:lstStyle/>
          <a:p>
            <a:endParaRPr sz="1540"/>
          </a:p>
        </p:txBody>
      </p:sp>
      <p:sp>
        <p:nvSpPr>
          <p:cNvPr id="9" name="object 9"/>
          <p:cNvSpPr/>
          <p:nvPr/>
        </p:nvSpPr>
        <p:spPr>
          <a:xfrm>
            <a:off x="6315772" y="3334844"/>
            <a:ext cx="1619855" cy="1627024"/>
          </a:xfrm>
          <a:prstGeom prst="rect">
            <a:avLst/>
          </a:prstGeom>
          <a:blipFill>
            <a:blip r:embed="rId4" cstate="print"/>
            <a:stretch>
              <a:fillRect/>
            </a:stretch>
          </a:blipFill>
        </p:spPr>
        <p:txBody>
          <a:bodyPr wrap="square" lIns="0" tIns="0" rIns="0" bIns="0" rtlCol="0"/>
          <a:lstStyle/>
          <a:p>
            <a:endParaRPr sz="1540"/>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object 2"/>
          <p:cNvSpPr txBox="1">
            <a:spLocks noGrp="1"/>
          </p:cNvSpPr>
          <p:nvPr>
            <p:ph type="title"/>
          </p:nvPr>
        </p:nvSpPr>
        <p:spPr>
          <a:xfrm>
            <a:off x="942337" y="691576"/>
            <a:ext cx="3775429" cy="497840"/>
          </a:xfrm>
          <a:prstGeom prst="rect">
            <a:avLst/>
          </a:prstGeom>
        </p:spPr>
        <p:txBody>
          <a:bodyPr vert="horz" wrap="square" lIns="0" tIns="10859" rIns="0" bIns="0" rtlCol="0">
            <a:spAutoFit/>
          </a:bodyPr>
          <a:lstStyle/>
          <a:p>
            <a:pPr marL="12700">
              <a:lnSpc>
                <a:spcPct val="100000"/>
              </a:lnSpc>
              <a:spcBef>
                <a:spcPts val="100"/>
              </a:spcBef>
            </a:pPr>
            <a:r>
              <a:rPr dirty="0"/>
              <a:t>What GrabCut</a:t>
            </a:r>
            <a:r>
              <a:rPr spc="-90" dirty="0"/>
              <a:t> </a:t>
            </a:r>
            <a:r>
              <a:rPr dirty="0"/>
              <a:t>does</a:t>
            </a:r>
          </a:p>
        </p:txBody>
      </p:sp>
      <p:sp>
        <p:nvSpPr>
          <p:cNvPr id="3" name="object 3"/>
          <p:cNvSpPr/>
          <p:nvPr/>
        </p:nvSpPr>
        <p:spPr>
          <a:xfrm>
            <a:off x="6255826" y="2408282"/>
            <a:ext cx="1782103" cy="1338368"/>
          </a:xfrm>
          <a:prstGeom prst="rect">
            <a:avLst/>
          </a:prstGeom>
          <a:blipFill>
            <a:blip r:embed="rId2" cstate="print"/>
            <a:stretch>
              <a:fillRect/>
            </a:stretch>
          </a:blipFill>
        </p:spPr>
        <p:txBody>
          <a:bodyPr wrap="square" lIns="0" tIns="0" rIns="0" bIns="0" rtlCol="0"/>
          <a:lstStyle/>
          <a:p>
            <a:endParaRPr sz="1540"/>
          </a:p>
        </p:txBody>
      </p:sp>
      <p:sp>
        <p:nvSpPr>
          <p:cNvPr id="4" name="object 4"/>
          <p:cNvSpPr/>
          <p:nvPr/>
        </p:nvSpPr>
        <p:spPr>
          <a:xfrm>
            <a:off x="6552957" y="2690421"/>
            <a:ext cx="1085986" cy="1040374"/>
          </a:xfrm>
          <a:custGeom>
            <a:avLst/>
            <a:gdLst/>
            <a:ahLst/>
            <a:cxnLst/>
            <a:rect l="l" t="t" r="r" b="b"/>
            <a:pathLst>
              <a:path w="1270000" h="1216660">
                <a:moveTo>
                  <a:pt x="0" y="0"/>
                </a:moveTo>
                <a:lnTo>
                  <a:pt x="0" y="1216152"/>
                </a:lnTo>
                <a:lnTo>
                  <a:pt x="1269492" y="1216152"/>
                </a:lnTo>
                <a:lnTo>
                  <a:pt x="1269492" y="0"/>
                </a:lnTo>
                <a:lnTo>
                  <a:pt x="0" y="0"/>
                </a:lnTo>
                <a:close/>
              </a:path>
            </a:pathLst>
          </a:custGeom>
          <a:ln w="50800">
            <a:solidFill>
              <a:srgbClr val="FF0000"/>
            </a:solidFill>
          </a:ln>
        </p:spPr>
        <p:txBody>
          <a:bodyPr wrap="square" lIns="0" tIns="0" rIns="0" bIns="0" rtlCol="0"/>
          <a:lstStyle/>
          <a:p>
            <a:endParaRPr sz="1540"/>
          </a:p>
        </p:txBody>
      </p:sp>
      <p:sp>
        <p:nvSpPr>
          <p:cNvPr id="5" name="object 5"/>
          <p:cNvSpPr/>
          <p:nvPr/>
        </p:nvSpPr>
        <p:spPr>
          <a:xfrm>
            <a:off x="6468245" y="3803338"/>
            <a:ext cx="1206747" cy="1330549"/>
          </a:xfrm>
          <a:prstGeom prst="rect">
            <a:avLst/>
          </a:prstGeom>
          <a:blipFill>
            <a:blip r:embed="rId3" cstate="print"/>
            <a:stretch>
              <a:fillRect/>
            </a:stretch>
          </a:blipFill>
        </p:spPr>
        <p:txBody>
          <a:bodyPr wrap="square" lIns="0" tIns="0" rIns="0" bIns="0" rtlCol="0"/>
          <a:lstStyle/>
          <a:p>
            <a:endParaRPr sz="1540"/>
          </a:p>
        </p:txBody>
      </p:sp>
      <p:sp>
        <p:nvSpPr>
          <p:cNvPr id="6" name="object 6"/>
          <p:cNvSpPr/>
          <p:nvPr/>
        </p:nvSpPr>
        <p:spPr>
          <a:xfrm>
            <a:off x="1964445" y="3808551"/>
            <a:ext cx="1168954" cy="1312956"/>
          </a:xfrm>
          <a:prstGeom prst="rect">
            <a:avLst/>
          </a:prstGeom>
          <a:blipFill>
            <a:blip r:embed="rId4" cstate="print"/>
            <a:stretch>
              <a:fillRect/>
            </a:stretch>
          </a:blipFill>
        </p:spPr>
        <p:txBody>
          <a:bodyPr wrap="square" lIns="0" tIns="0" rIns="0" bIns="0" rtlCol="0"/>
          <a:lstStyle/>
          <a:p>
            <a:endParaRPr sz="1540"/>
          </a:p>
        </p:txBody>
      </p:sp>
      <p:sp>
        <p:nvSpPr>
          <p:cNvPr id="7" name="object 7"/>
          <p:cNvSpPr/>
          <p:nvPr/>
        </p:nvSpPr>
        <p:spPr>
          <a:xfrm>
            <a:off x="4224815" y="3789655"/>
            <a:ext cx="1172864" cy="1346839"/>
          </a:xfrm>
          <a:prstGeom prst="rect">
            <a:avLst/>
          </a:prstGeom>
          <a:blipFill>
            <a:blip r:embed="rId5" cstate="print"/>
            <a:stretch>
              <a:fillRect/>
            </a:stretch>
          </a:blipFill>
        </p:spPr>
        <p:txBody>
          <a:bodyPr wrap="square" lIns="0" tIns="0" rIns="0" bIns="0" rtlCol="0"/>
          <a:lstStyle/>
          <a:p>
            <a:endParaRPr sz="1540"/>
          </a:p>
        </p:txBody>
      </p:sp>
      <p:sp>
        <p:nvSpPr>
          <p:cNvPr id="8" name="object 8"/>
          <p:cNvSpPr txBox="1"/>
          <p:nvPr/>
        </p:nvSpPr>
        <p:spPr>
          <a:xfrm>
            <a:off x="867382" y="2605931"/>
            <a:ext cx="499553" cy="641350"/>
          </a:xfrm>
          <a:prstGeom prst="rect">
            <a:avLst/>
          </a:prstGeom>
        </p:spPr>
        <p:txBody>
          <a:bodyPr vert="horz" wrap="square" lIns="0" tIns="10859" rIns="0" bIns="0" rtlCol="0">
            <a:spAutoFit/>
          </a:bodyPr>
          <a:lstStyle/>
          <a:p>
            <a:pPr marL="12700" marR="5080">
              <a:lnSpc>
                <a:spcPct val="100000"/>
              </a:lnSpc>
              <a:spcBef>
                <a:spcPts val="100"/>
              </a:spcBef>
            </a:pPr>
            <a:r>
              <a:rPr sz="2050" spc="-229" dirty="0">
                <a:solidFill>
                  <a:srgbClr val="FFFFFF"/>
                </a:solidFill>
                <a:latin typeface="Arial" panose="020B0604020202020204"/>
                <a:cs typeface="Arial" panose="020B0604020202020204"/>
              </a:rPr>
              <a:t>User  </a:t>
            </a:r>
            <a:r>
              <a:rPr sz="2050" spc="-195" dirty="0">
                <a:solidFill>
                  <a:srgbClr val="FFFFFF"/>
                </a:solidFill>
                <a:latin typeface="Arial" panose="020B0604020202020204"/>
                <a:cs typeface="Arial" panose="020B0604020202020204"/>
              </a:rPr>
              <a:t>Input</a:t>
            </a:r>
            <a:endParaRPr sz="2050">
              <a:latin typeface="Arial" panose="020B0604020202020204"/>
              <a:cs typeface="Arial" panose="020B0604020202020204"/>
            </a:endParaRPr>
          </a:p>
        </p:txBody>
      </p:sp>
      <p:sp>
        <p:nvSpPr>
          <p:cNvPr id="9" name="object 9"/>
          <p:cNvSpPr txBox="1"/>
          <p:nvPr/>
        </p:nvSpPr>
        <p:spPr>
          <a:xfrm>
            <a:off x="803526" y="4150855"/>
            <a:ext cx="629329" cy="325755"/>
          </a:xfrm>
          <a:prstGeom prst="rect">
            <a:avLst/>
          </a:prstGeom>
        </p:spPr>
        <p:txBody>
          <a:bodyPr vert="horz" wrap="square" lIns="0" tIns="10859" rIns="0" bIns="0" rtlCol="0">
            <a:spAutoFit/>
          </a:bodyPr>
          <a:lstStyle/>
          <a:p>
            <a:pPr marL="12700">
              <a:lnSpc>
                <a:spcPct val="100000"/>
              </a:lnSpc>
              <a:spcBef>
                <a:spcPts val="100"/>
              </a:spcBef>
            </a:pPr>
            <a:r>
              <a:rPr sz="2050" spc="-204" dirty="0">
                <a:solidFill>
                  <a:srgbClr val="FFFFFF"/>
                </a:solidFill>
                <a:latin typeface="Arial" panose="020B0604020202020204"/>
                <a:cs typeface="Arial" panose="020B0604020202020204"/>
              </a:rPr>
              <a:t>Result</a:t>
            </a:r>
            <a:endParaRPr sz="2050">
              <a:latin typeface="Arial" panose="020B0604020202020204"/>
              <a:cs typeface="Arial" panose="020B0604020202020204"/>
            </a:endParaRPr>
          </a:p>
        </p:txBody>
      </p:sp>
      <p:sp>
        <p:nvSpPr>
          <p:cNvPr id="10" name="object 10"/>
          <p:cNvSpPr txBox="1"/>
          <p:nvPr/>
        </p:nvSpPr>
        <p:spPr>
          <a:xfrm>
            <a:off x="2001151" y="1870936"/>
            <a:ext cx="1228793" cy="484505"/>
          </a:xfrm>
          <a:prstGeom prst="rect">
            <a:avLst/>
          </a:prstGeom>
        </p:spPr>
        <p:txBody>
          <a:bodyPr vert="horz" wrap="square" lIns="0" tIns="10316" rIns="0" bIns="0" rtlCol="0">
            <a:spAutoFit/>
          </a:bodyPr>
          <a:lstStyle/>
          <a:p>
            <a:pPr algn="ctr">
              <a:lnSpc>
                <a:spcPct val="100000"/>
              </a:lnSpc>
              <a:spcBef>
                <a:spcPts val="95"/>
              </a:spcBef>
            </a:pPr>
            <a:r>
              <a:rPr sz="1710" spc="-5" dirty="0">
                <a:solidFill>
                  <a:srgbClr val="F1AE05"/>
                </a:solidFill>
                <a:latin typeface="Arial" panose="020B0604020202020204"/>
                <a:cs typeface="Arial" panose="020B0604020202020204"/>
              </a:rPr>
              <a:t>Magic</a:t>
            </a:r>
            <a:r>
              <a:rPr sz="1710" spc="-65" dirty="0">
                <a:solidFill>
                  <a:srgbClr val="F1AE05"/>
                </a:solidFill>
                <a:latin typeface="Arial" panose="020B0604020202020204"/>
                <a:cs typeface="Arial" panose="020B0604020202020204"/>
              </a:rPr>
              <a:t> </a:t>
            </a:r>
            <a:r>
              <a:rPr sz="1710" spc="-5" dirty="0">
                <a:solidFill>
                  <a:srgbClr val="F1AE05"/>
                </a:solidFill>
                <a:latin typeface="Arial" panose="020B0604020202020204"/>
                <a:cs typeface="Arial" panose="020B0604020202020204"/>
              </a:rPr>
              <a:t>Wand</a:t>
            </a:r>
            <a:endParaRPr sz="1710">
              <a:latin typeface="Arial" panose="020B0604020202020204"/>
              <a:cs typeface="Arial" panose="020B0604020202020204"/>
            </a:endParaRPr>
          </a:p>
          <a:p>
            <a:pPr algn="ctr">
              <a:lnSpc>
                <a:spcPct val="100000"/>
              </a:lnSpc>
              <a:spcBef>
                <a:spcPts val="10"/>
              </a:spcBef>
            </a:pPr>
            <a:r>
              <a:rPr sz="1370" spc="-5" dirty="0">
                <a:solidFill>
                  <a:srgbClr val="FFFFFF"/>
                </a:solidFill>
                <a:latin typeface="Arial" panose="020B0604020202020204"/>
                <a:cs typeface="Arial" panose="020B0604020202020204"/>
              </a:rPr>
              <a:t>(198?)</a:t>
            </a:r>
            <a:endParaRPr sz="1370">
              <a:latin typeface="Arial" panose="020B0604020202020204"/>
              <a:cs typeface="Arial" panose="020B0604020202020204"/>
            </a:endParaRPr>
          </a:p>
        </p:txBody>
      </p:sp>
      <p:sp>
        <p:nvSpPr>
          <p:cNvPr id="11" name="object 11"/>
          <p:cNvSpPr txBox="1"/>
          <p:nvPr/>
        </p:nvSpPr>
        <p:spPr>
          <a:xfrm>
            <a:off x="3735688" y="1889832"/>
            <a:ext cx="2305005" cy="485775"/>
          </a:xfrm>
          <a:prstGeom prst="rect">
            <a:avLst/>
          </a:prstGeom>
        </p:spPr>
        <p:txBody>
          <a:bodyPr vert="horz" wrap="square" lIns="0" tIns="10316" rIns="0" bIns="0" rtlCol="0">
            <a:spAutoFit/>
          </a:bodyPr>
          <a:lstStyle/>
          <a:p>
            <a:pPr algn="ctr">
              <a:lnSpc>
                <a:spcPct val="100000"/>
              </a:lnSpc>
              <a:spcBef>
                <a:spcPts val="95"/>
              </a:spcBef>
            </a:pPr>
            <a:r>
              <a:rPr sz="1710" spc="-5" dirty="0">
                <a:solidFill>
                  <a:srgbClr val="F1AE05"/>
                </a:solidFill>
                <a:latin typeface="Arial" panose="020B0604020202020204"/>
                <a:cs typeface="Arial" panose="020B0604020202020204"/>
              </a:rPr>
              <a:t>Intelligent Scissors</a:t>
            </a:r>
            <a:endParaRPr sz="1710">
              <a:latin typeface="Arial" panose="020B0604020202020204"/>
              <a:cs typeface="Arial" panose="020B0604020202020204"/>
            </a:endParaRPr>
          </a:p>
          <a:p>
            <a:pPr algn="ctr">
              <a:lnSpc>
                <a:spcPct val="100000"/>
              </a:lnSpc>
              <a:spcBef>
                <a:spcPts val="20"/>
              </a:spcBef>
            </a:pPr>
            <a:r>
              <a:rPr sz="1370" spc="-5" dirty="0">
                <a:solidFill>
                  <a:srgbClr val="FFFFFF"/>
                </a:solidFill>
                <a:latin typeface="Arial" panose="020B0604020202020204"/>
                <a:cs typeface="Arial" panose="020B0604020202020204"/>
              </a:rPr>
              <a:t>Mortensen and Barrett</a:t>
            </a:r>
            <a:r>
              <a:rPr sz="1370" spc="-20" dirty="0">
                <a:solidFill>
                  <a:srgbClr val="FFFFFF"/>
                </a:solidFill>
                <a:latin typeface="Arial" panose="020B0604020202020204"/>
                <a:cs typeface="Arial" panose="020B0604020202020204"/>
              </a:rPr>
              <a:t> </a:t>
            </a:r>
            <a:r>
              <a:rPr sz="1370" spc="-5" dirty="0">
                <a:solidFill>
                  <a:srgbClr val="FFFFFF"/>
                </a:solidFill>
                <a:latin typeface="Arial" panose="020B0604020202020204"/>
                <a:cs typeface="Arial" panose="020B0604020202020204"/>
              </a:rPr>
              <a:t>(1995)</a:t>
            </a:r>
            <a:endParaRPr sz="1370">
              <a:latin typeface="Arial" panose="020B0604020202020204"/>
              <a:cs typeface="Arial" panose="020B0604020202020204"/>
            </a:endParaRPr>
          </a:p>
        </p:txBody>
      </p:sp>
      <p:sp>
        <p:nvSpPr>
          <p:cNvPr id="12" name="object 12"/>
          <p:cNvSpPr txBox="1"/>
          <p:nvPr/>
        </p:nvSpPr>
        <p:spPr>
          <a:xfrm>
            <a:off x="6632663" y="1971281"/>
            <a:ext cx="841639" cy="273050"/>
          </a:xfrm>
          <a:prstGeom prst="rect">
            <a:avLst/>
          </a:prstGeom>
        </p:spPr>
        <p:txBody>
          <a:bodyPr vert="horz" wrap="square" lIns="0" tIns="10316" rIns="0" bIns="0" rtlCol="0">
            <a:spAutoFit/>
          </a:bodyPr>
          <a:lstStyle/>
          <a:p>
            <a:pPr marL="12700">
              <a:lnSpc>
                <a:spcPct val="100000"/>
              </a:lnSpc>
              <a:spcBef>
                <a:spcPts val="95"/>
              </a:spcBef>
            </a:pPr>
            <a:r>
              <a:rPr sz="1710" spc="-10" dirty="0">
                <a:solidFill>
                  <a:srgbClr val="F1AE05"/>
                </a:solidFill>
                <a:latin typeface="Arial" panose="020B0604020202020204"/>
                <a:cs typeface="Arial" panose="020B0604020202020204"/>
              </a:rPr>
              <a:t>GrabCut</a:t>
            </a:r>
            <a:endParaRPr sz="1710">
              <a:latin typeface="Arial" panose="020B0604020202020204"/>
              <a:cs typeface="Arial" panose="020B0604020202020204"/>
            </a:endParaRPr>
          </a:p>
        </p:txBody>
      </p:sp>
      <p:sp>
        <p:nvSpPr>
          <p:cNvPr id="13" name="object 13"/>
          <p:cNvSpPr txBox="1"/>
          <p:nvPr/>
        </p:nvSpPr>
        <p:spPr>
          <a:xfrm>
            <a:off x="2036337" y="5132151"/>
            <a:ext cx="979559" cy="325755"/>
          </a:xfrm>
          <a:prstGeom prst="rect">
            <a:avLst/>
          </a:prstGeom>
        </p:spPr>
        <p:txBody>
          <a:bodyPr vert="horz" wrap="square" lIns="0" tIns="10859" rIns="0" bIns="0" rtlCol="0">
            <a:spAutoFit/>
          </a:bodyPr>
          <a:lstStyle/>
          <a:p>
            <a:pPr marL="12700">
              <a:lnSpc>
                <a:spcPct val="100000"/>
              </a:lnSpc>
              <a:spcBef>
                <a:spcPts val="100"/>
              </a:spcBef>
            </a:pPr>
            <a:r>
              <a:rPr sz="2050" spc="-5" dirty="0">
                <a:solidFill>
                  <a:srgbClr val="F1AE05"/>
                </a:solidFill>
                <a:latin typeface="Arial" panose="020B0604020202020204"/>
                <a:cs typeface="Arial" panose="020B0604020202020204"/>
              </a:rPr>
              <a:t>Regions</a:t>
            </a:r>
            <a:endParaRPr sz="2050">
              <a:latin typeface="Arial" panose="020B0604020202020204"/>
              <a:cs typeface="Arial" panose="020B0604020202020204"/>
            </a:endParaRPr>
          </a:p>
        </p:txBody>
      </p:sp>
      <p:sp>
        <p:nvSpPr>
          <p:cNvPr id="14" name="object 14"/>
          <p:cNvSpPr txBox="1"/>
          <p:nvPr/>
        </p:nvSpPr>
        <p:spPr>
          <a:xfrm>
            <a:off x="4236761" y="5156911"/>
            <a:ext cx="1137570" cy="325755"/>
          </a:xfrm>
          <a:prstGeom prst="rect">
            <a:avLst/>
          </a:prstGeom>
        </p:spPr>
        <p:txBody>
          <a:bodyPr vert="horz" wrap="square" lIns="0" tIns="10859" rIns="0" bIns="0" rtlCol="0">
            <a:spAutoFit/>
          </a:bodyPr>
          <a:lstStyle/>
          <a:p>
            <a:pPr marL="12700">
              <a:lnSpc>
                <a:spcPct val="100000"/>
              </a:lnSpc>
              <a:spcBef>
                <a:spcPts val="100"/>
              </a:spcBef>
            </a:pPr>
            <a:r>
              <a:rPr sz="2050" spc="-5" dirty="0">
                <a:solidFill>
                  <a:srgbClr val="F1AE05"/>
                </a:solidFill>
                <a:latin typeface="Arial" panose="020B0604020202020204"/>
                <a:cs typeface="Arial" panose="020B0604020202020204"/>
              </a:rPr>
              <a:t>Boundary</a:t>
            </a:r>
            <a:endParaRPr sz="2050">
              <a:latin typeface="Arial" panose="020B0604020202020204"/>
              <a:cs typeface="Arial" panose="020B0604020202020204"/>
            </a:endParaRPr>
          </a:p>
        </p:txBody>
      </p:sp>
      <p:sp>
        <p:nvSpPr>
          <p:cNvPr id="15" name="object 15"/>
          <p:cNvSpPr txBox="1"/>
          <p:nvPr/>
        </p:nvSpPr>
        <p:spPr>
          <a:xfrm>
            <a:off x="5835767" y="5143229"/>
            <a:ext cx="2413603" cy="325755"/>
          </a:xfrm>
          <a:prstGeom prst="rect">
            <a:avLst/>
          </a:prstGeom>
        </p:spPr>
        <p:txBody>
          <a:bodyPr vert="horz" wrap="square" lIns="0" tIns="10859" rIns="0" bIns="0" rtlCol="0">
            <a:spAutoFit/>
          </a:bodyPr>
          <a:lstStyle/>
          <a:p>
            <a:pPr marL="12700">
              <a:lnSpc>
                <a:spcPct val="100000"/>
              </a:lnSpc>
              <a:spcBef>
                <a:spcPts val="100"/>
              </a:spcBef>
            </a:pPr>
            <a:r>
              <a:rPr sz="2050" spc="-5" dirty="0">
                <a:solidFill>
                  <a:srgbClr val="F1AE05"/>
                </a:solidFill>
                <a:latin typeface="Arial" panose="020B0604020202020204"/>
                <a:cs typeface="Arial" panose="020B0604020202020204"/>
              </a:rPr>
              <a:t>Regions </a:t>
            </a:r>
            <a:r>
              <a:rPr sz="2050" dirty="0">
                <a:solidFill>
                  <a:srgbClr val="F1AE05"/>
                </a:solidFill>
                <a:latin typeface="Arial" panose="020B0604020202020204"/>
                <a:cs typeface="Arial" panose="020B0604020202020204"/>
              </a:rPr>
              <a:t>&amp;</a:t>
            </a:r>
            <a:r>
              <a:rPr sz="2050" spc="-25" dirty="0">
                <a:solidFill>
                  <a:srgbClr val="F1AE05"/>
                </a:solidFill>
                <a:latin typeface="Arial" panose="020B0604020202020204"/>
                <a:cs typeface="Arial" panose="020B0604020202020204"/>
              </a:rPr>
              <a:t> </a:t>
            </a:r>
            <a:r>
              <a:rPr sz="2050" spc="-5" dirty="0">
                <a:solidFill>
                  <a:srgbClr val="F1AE05"/>
                </a:solidFill>
                <a:latin typeface="Arial" panose="020B0604020202020204"/>
                <a:cs typeface="Arial" panose="020B0604020202020204"/>
              </a:rPr>
              <a:t>Boundary</a:t>
            </a:r>
            <a:endParaRPr sz="2050">
              <a:latin typeface="Arial" panose="020B0604020202020204"/>
              <a:cs typeface="Arial" panose="020B0604020202020204"/>
            </a:endParaRPr>
          </a:p>
        </p:txBody>
      </p:sp>
      <p:sp>
        <p:nvSpPr>
          <p:cNvPr id="18" name="object 18"/>
          <p:cNvSpPr/>
          <p:nvPr/>
        </p:nvSpPr>
        <p:spPr>
          <a:xfrm>
            <a:off x="3928341" y="2393295"/>
            <a:ext cx="1789269" cy="1357264"/>
          </a:xfrm>
          <a:prstGeom prst="rect">
            <a:avLst/>
          </a:prstGeom>
          <a:blipFill>
            <a:blip r:embed="rId6" cstate="print"/>
            <a:stretch>
              <a:fillRect/>
            </a:stretch>
          </a:blipFill>
        </p:spPr>
        <p:txBody>
          <a:bodyPr wrap="square" lIns="0" tIns="0" rIns="0" bIns="0" rtlCol="0"/>
          <a:lstStyle/>
          <a:p>
            <a:endParaRPr sz="1540"/>
          </a:p>
        </p:txBody>
      </p:sp>
      <p:sp>
        <p:nvSpPr>
          <p:cNvPr id="19" name="object 19"/>
          <p:cNvSpPr/>
          <p:nvPr/>
        </p:nvSpPr>
        <p:spPr>
          <a:xfrm>
            <a:off x="4304966" y="2769264"/>
            <a:ext cx="944808" cy="1022999"/>
          </a:xfrm>
          <a:custGeom>
            <a:avLst/>
            <a:gdLst/>
            <a:ahLst/>
            <a:cxnLst/>
            <a:rect l="l" t="t" r="r" b="b"/>
            <a:pathLst>
              <a:path w="1104900" h="1196339">
                <a:moveTo>
                  <a:pt x="57150" y="1099565"/>
                </a:moveTo>
                <a:lnTo>
                  <a:pt x="53268" y="1062073"/>
                </a:lnTo>
                <a:lnTo>
                  <a:pt x="61531" y="1021937"/>
                </a:lnTo>
                <a:lnTo>
                  <a:pt x="75795" y="981372"/>
                </a:lnTo>
                <a:lnTo>
                  <a:pt x="89915" y="942594"/>
                </a:lnTo>
                <a:lnTo>
                  <a:pt x="89273" y="887765"/>
                </a:lnTo>
                <a:lnTo>
                  <a:pt x="85915" y="852011"/>
                </a:lnTo>
                <a:lnTo>
                  <a:pt x="84558" y="817542"/>
                </a:lnTo>
                <a:lnTo>
                  <a:pt x="89915" y="766572"/>
                </a:lnTo>
                <a:lnTo>
                  <a:pt x="92821" y="736830"/>
                </a:lnTo>
                <a:lnTo>
                  <a:pt x="96583" y="692658"/>
                </a:lnTo>
                <a:lnTo>
                  <a:pt x="100631" y="648485"/>
                </a:lnTo>
                <a:lnTo>
                  <a:pt x="113531" y="582327"/>
                </a:lnTo>
                <a:lnTo>
                  <a:pt x="125894" y="534275"/>
                </a:lnTo>
                <a:lnTo>
                  <a:pt x="139483" y="479184"/>
                </a:lnTo>
                <a:lnTo>
                  <a:pt x="152300" y="421654"/>
                </a:lnTo>
                <a:lnTo>
                  <a:pt x="162343" y="366284"/>
                </a:lnTo>
                <a:lnTo>
                  <a:pt x="167615" y="317671"/>
                </a:lnTo>
                <a:lnTo>
                  <a:pt x="166115" y="280415"/>
                </a:lnTo>
                <a:lnTo>
                  <a:pt x="136969" y="247245"/>
                </a:lnTo>
                <a:lnTo>
                  <a:pt x="104393" y="223646"/>
                </a:lnTo>
                <a:lnTo>
                  <a:pt x="71818" y="203477"/>
                </a:lnTo>
                <a:lnTo>
                  <a:pt x="42672" y="180593"/>
                </a:lnTo>
                <a:lnTo>
                  <a:pt x="33539" y="163079"/>
                </a:lnTo>
                <a:lnTo>
                  <a:pt x="21050" y="145637"/>
                </a:lnTo>
                <a:lnTo>
                  <a:pt x="8703" y="127765"/>
                </a:lnTo>
                <a:lnTo>
                  <a:pt x="0" y="108965"/>
                </a:lnTo>
                <a:lnTo>
                  <a:pt x="4691" y="84010"/>
                </a:lnTo>
                <a:lnTo>
                  <a:pt x="12953" y="53339"/>
                </a:lnTo>
                <a:lnTo>
                  <a:pt x="22931" y="23240"/>
                </a:lnTo>
                <a:lnTo>
                  <a:pt x="32765" y="0"/>
                </a:lnTo>
                <a:lnTo>
                  <a:pt x="73292" y="2359"/>
                </a:lnTo>
                <a:lnTo>
                  <a:pt x="113013" y="16861"/>
                </a:lnTo>
                <a:lnTo>
                  <a:pt x="155332" y="36813"/>
                </a:lnTo>
                <a:lnTo>
                  <a:pt x="203649" y="55522"/>
                </a:lnTo>
                <a:lnTo>
                  <a:pt x="261365" y="66293"/>
                </a:lnTo>
                <a:lnTo>
                  <a:pt x="306842" y="70896"/>
                </a:lnTo>
                <a:lnTo>
                  <a:pt x="359633" y="63063"/>
                </a:lnTo>
                <a:lnTo>
                  <a:pt x="414985" y="50109"/>
                </a:lnTo>
                <a:lnTo>
                  <a:pt x="468142" y="39349"/>
                </a:lnTo>
                <a:lnTo>
                  <a:pt x="514350" y="38099"/>
                </a:lnTo>
                <a:lnTo>
                  <a:pt x="552160" y="51745"/>
                </a:lnTo>
                <a:lnTo>
                  <a:pt x="602713" y="70301"/>
                </a:lnTo>
                <a:lnTo>
                  <a:pt x="659701" y="91058"/>
                </a:lnTo>
                <a:lnTo>
                  <a:pt x="716816" y="111308"/>
                </a:lnTo>
                <a:lnTo>
                  <a:pt x="767750" y="128340"/>
                </a:lnTo>
                <a:lnTo>
                  <a:pt x="806196" y="139445"/>
                </a:lnTo>
                <a:lnTo>
                  <a:pt x="829567" y="151185"/>
                </a:lnTo>
                <a:lnTo>
                  <a:pt x="854297" y="158495"/>
                </a:lnTo>
                <a:lnTo>
                  <a:pt x="879169" y="165806"/>
                </a:lnTo>
                <a:lnTo>
                  <a:pt x="902970" y="177545"/>
                </a:lnTo>
                <a:lnTo>
                  <a:pt x="930211" y="193357"/>
                </a:lnTo>
                <a:lnTo>
                  <a:pt x="958596" y="206882"/>
                </a:lnTo>
                <a:lnTo>
                  <a:pt x="986980" y="220408"/>
                </a:lnTo>
                <a:lnTo>
                  <a:pt x="1034224" y="253900"/>
                </a:lnTo>
                <a:lnTo>
                  <a:pt x="1065657" y="293548"/>
                </a:lnTo>
                <a:lnTo>
                  <a:pt x="1086790" y="355365"/>
                </a:lnTo>
                <a:lnTo>
                  <a:pt x="1088421" y="392715"/>
                </a:lnTo>
                <a:lnTo>
                  <a:pt x="1092196" y="428779"/>
                </a:lnTo>
                <a:lnTo>
                  <a:pt x="1091092" y="491477"/>
                </a:lnTo>
                <a:lnTo>
                  <a:pt x="1059362" y="522024"/>
                </a:lnTo>
                <a:lnTo>
                  <a:pt x="1017391" y="550596"/>
                </a:lnTo>
                <a:lnTo>
                  <a:pt x="972860" y="574377"/>
                </a:lnTo>
                <a:lnTo>
                  <a:pt x="933450" y="590549"/>
                </a:lnTo>
                <a:lnTo>
                  <a:pt x="882188" y="587453"/>
                </a:lnTo>
                <a:lnTo>
                  <a:pt x="843765" y="585709"/>
                </a:lnTo>
                <a:lnTo>
                  <a:pt x="773393" y="604131"/>
                </a:lnTo>
                <a:lnTo>
                  <a:pt x="725424" y="633222"/>
                </a:lnTo>
                <a:lnTo>
                  <a:pt x="705326" y="674846"/>
                </a:lnTo>
                <a:lnTo>
                  <a:pt x="694943" y="701039"/>
                </a:lnTo>
                <a:lnTo>
                  <a:pt x="695465" y="727273"/>
                </a:lnTo>
                <a:lnTo>
                  <a:pt x="695730" y="764785"/>
                </a:lnTo>
                <a:lnTo>
                  <a:pt x="696535" y="810774"/>
                </a:lnTo>
                <a:lnTo>
                  <a:pt x="698674" y="862437"/>
                </a:lnTo>
                <a:lnTo>
                  <a:pt x="702944" y="916971"/>
                </a:lnTo>
                <a:lnTo>
                  <a:pt x="710141" y="971574"/>
                </a:lnTo>
                <a:lnTo>
                  <a:pt x="721059" y="1023442"/>
                </a:lnTo>
                <a:lnTo>
                  <a:pt x="736494" y="1069774"/>
                </a:lnTo>
                <a:lnTo>
                  <a:pt x="757242" y="1107767"/>
                </a:lnTo>
                <a:lnTo>
                  <a:pt x="784098" y="1134617"/>
                </a:lnTo>
                <a:lnTo>
                  <a:pt x="759238" y="1156404"/>
                </a:lnTo>
                <a:lnTo>
                  <a:pt x="723662" y="1172480"/>
                </a:lnTo>
                <a:lnTo>
                  <a:pt x="679636" y="1183673"/>
                </a:lnTo>
                <a:lnTo>
                  <a:pt x="629430" y="1190810"/>
                </a:lnTo>
                <a:lnTo>
                  <a:pt x="575309" y="1194720"/>
                </a:lnTo>
                <a:lnTo>
                  <a:pt x="519543" y="1196230"/>
                </a:lnTo>
                <a:lnTo>
                  <a:pt x="464399" y="1196167"/>
                </a:lnTo>
                <a:lnTo>
                  <a:pt x="412144" y="1195358"/>
                </a:lnTo>
                <a:lnTo>
                  <a:pt x="365046" y="1194632"/>
                </a:lnTo>
                <a:lnTo>
                  <a:pt x="325374" y="1194815"/>
                </a:lnTo>
                <a:lnTo>
                  <a:pt x="264182" y="1191585"/>
                </a:lnTo>
                <a:lnTo>
                  <a:pt x="214036" y="1187988"/>
                </a:lnTo>
                <a:lnTo>
                  <a:pt x="169340" y="1182197"/>
                </a:lnTo>
                <a:lnTo>
                  <a:pt x="124498" y="1172382"/>
                </a:lnTo>
                <a:lnTo>
                  <a:pt x="73913" y="1156715"/>
                </a:lnTo>
                <a:lnTo>
                  <a:pt x="62674" y="1112996"/>
                </a:lnTo>
                <a:lnTo>
                  <a:pt x="58697" y="1094458"/>
                </a:lnTo>
                <a:lnTo>
                  <a:pt x="57150" y="1099565"/>
                </a:lnTo>
                <a:close/>
              </a:path>
            </a:pathLst>
          </a:custGeom>
          <a:ln w="22224">
            <a:solidFill>
              <a:srgbClr val="FF0000"/>
            </a:solidFill>
          </a:ln>
        </p:spPr>
        <p:txBody>
          <a:bodyPr wrap="square" lIns="0" tIns="0" rIns="0" bIns="0" rtlCol="0"/>
          <a:lstStyle/>
          <a:p>
            <a:endParaRPr sz="1540"/>
          </a:p>
        </p:txBody>
      </p:sp>
      <p:sp>
        <p:nvSpPr>
          <p:cNvPr id="20" name="object 20"/>
          <p:cNvSpPr/>
          <p:nvPr/>
        </p:nvSpPr>
        <p:spPr>
          <a:xfrm>
            <a:off x="4460754" y="2911311"/>
            <a:ext cx="654306" cy="818289"/>
          </a:xfrm>
          <a:custGeom>
            <a:avLst/>
            <a:gdLst/>
            <a:ahLst/>
            <a:cxnLst/>
            <a:rect l="l" t="t" r="r" b="b"/>
            <a:pathLst>
              <a:path w="765175" h="956945">
                <a:moveTo>
                  <a:pt x="2980" y="938784"/>
                </a:moveTo>
                <a:lnTo>
                  <a:pt x="0" y="900312"/>
                </a:lnTo>
                <a:lnTo>
                  <a:pt x="11137" y="859243"/>
                </a:lnTo>
                <a:lnTo>
                  <a:pt x="29480" y="817369"/>
                </a:lnTo>
                <a:lnTo>
                  <a:pt x="48115" y="776484"/>
                </a:lnTo>
                <a:lnTo>
                  <a:pt x="60130" y="738378"/>
                </a:lnTo>
                <a:lnTo>
                  <a:pt x="56509" y="681453"/>
                </a:lnTo>
                <a:lnTo>
                  <a:pt x="54205" y="629905"/>
                </a:lnTo>
                <a:lnTo>
                  <a:pt x="52340" y="580150"/>
                </a:lnTo>
                <a:lnTo>
                  <a:pt x="50035" y="528602"/>
                </a:lnTo>
                <a:lnTo>
                  <a:pt x="46414" y="471678"/>
                </a:lnTo>
                <a:lnTo>
                  <a:pt x="51284" y="401089"/>
                </a:lnTo>
                <a:lnTo>
                  <a:pt x="59060" y="351108"/>
                </a:lnTo>
                <a:lnTo>
                  <a:pt x="81515" y="288282"/>
                </a:lnTo>
                <a:lnTo>
                  <a:pt x="95289" y="263094"/>
                </a:lnTo>
                <a:lnTo>
                  <a:pt x="110156" y="233827"/>
                </a:lnTo>
                <a:lnTo>
                  <a:pt x="125662" y="194310"/>
                </a:lnTo>
                <a:lnTo>
                  <a:pt x="129675" y="174390"/>
                </a:lnTo>
                <a:lnTo>
                  <a:pt x="138902" y="133826"/>
                </a:lnTo>
                <a:lnTo>
                  <a:pt x="152559" y="92833"/>
                </a:lnTo>
                <a:lnTo>
                  <a:pt x="169858" y="71627"/>
                </a:lnTo>
                <a:lnTo>
                  <a:pt x="196933" y="56792"/>
                </a:lnTo>
                <a:lnTo>
                  <a:pt x="226437" y="32956"/>
                </a:lnTo>
                <a:lnTo>
                  <a:pt x="256226" y="10548"/>
                </a:lnTo>
                <a:lnTo>
                  <a:pt x="284158" y="0"/>
                </a:lnTo>
                <a:lnTo>
                  <a:pt x="332493" y="9423"/>
                </a:lnTo>
                <a:lnTo>
                  <a:pt x="382894" y="23046"/>
                </a:lnTo>
                <a:lnTo>
                  <a:pt x="434535" y="39468"/>
                </a:lnTo>
                <a:lnTo>
                  <a:pt x="486588" y="57289"/>
                </a:lnTo>
                <a:lnTo>
                  <a:pt x="538229" y="75111"/>
                </a:lnTo>
                <a:lnTo>
                  <a:pt x="588630" y="91533"/>
                </a:lnTo>
                <a:lnTo>
                  <a:pt x="636964" y="105156"/>
                </a:lnTo>
                <a:lnTo>
                  <a:pt x="681506" y="131516"/>
                </a:lnTo>
                <a:lnTo>
                  <a:pt x="721261" y="160591"/>
                </a:lnTo>
                <a:lnTo>
                  <a:pt x="750872" y="189380"/>
                </a:lnTo>
                <a:lnTo>
                  <a:pt x="764980" y="214883"/>
                </a:lnTo>
                <a:lnTo>
                  <a:pt x="760254" y="236648"/>
                </a:lnTo>
                <a:lnTo>
                  <a:pt x="739739" y="256984"/>
                </a:lnTo>
                <a:lnTo>
                  <a:pt x="709366" y="275320"/>
                </a:lnTo>
                <a:lnTo>
                  <a:pt x="675064" y="291084"/>
                </a:lnTo>
                <a:lnTo>
                  <a:pt x="633476" y="298430"/>
                </a:lnTo>
                <a:lnTo>
                  <a:pt x="581243" y="310419"/>
                </a:lnTo>
                <a:lnTo>
                  <a:pt x="529439" y="322266"/>
                </a:lnTo>
                <a:lnTo>
                  <a:pt x="489136" y="329184"/>
                </a:lnTo>
                <a:lnTo>
                  <a:pt x="440759" y="349386"/>
                </a:lnTo>
                <a:lnTo>
                  <a:pt x="405877" y="375038"/>
                </a:lnTo>
                <a:lnTo>
                  <a:pt x="381164" y="407200"/>
                </a:lnTo>
                <a:lnTo>
                  <a:pt x="363291" y="446934"/>
                </a:lnTo>
                <a:lnTo>
                  <a:pt x="348928" y="495300"/>
                </a:lnTo>
                <a:lnTo>
                  <a:pt x="350830" y="549564"/>
                </a:lnTo>
                <a:lnTo>
                  <a:pt x="353412" y="600136"/>
                </a:lnTo>
                <a:lnTo>
                  <a:pt x="356886" y="648175"/>
                </a:lnTo>
                <a:lnTo>
                  <a:pt x="361467" y="694841"/>
                </a:lnTo>
                <a:lnTo>
                  <a:pt x="367368" y="741294"/>
                </a:lnTo>
                <a:lnTo>
                  <a:pt x="374801" y="788694"/>
                </a:lnTo>
                <a:lnTo>
                  <a:pt x="383980" y="838200"/>
                </a:lnTo>
                <a:lnTo>
                  <a:pt x="385659" y="882872"/>
                </a:lnTo>
                <a:lnTo>
                  <a:pt x="385588" y="923925"/>
                </a:lnTo>
                <a:lnTo>
                  <a:pt x="342450" y="939679"/>
                </a:lnTo>
                <a:lnTo>
                  <a:pt x="296481" y="945856"/>
                </a:lnTo>
                <a:lnTo>
                  <a:pt x="241708" y="951211"/>
                </a:lnTo>
                <a:lnTo>
                  <a:pt x="182908" y="954976"/>
                </a:lnTo>
                <a:lnTo>
                  <a:pt x="124857" y="956384"/>
                </a:lnTo>
                <a:lnTo>
                  <a:pt x="72334" y="954666"/>
                </a:lnTo>
                <a:lnTo>
                  <a:pt x="30116" y="949056"/>
                </a:lnTo>
                <a:lnTo>
                  <a:pt x="2980" y="938784"/>
                </a:lnTo>
                <a:close/>
              </a:path>
            </a:pathLst>
          </a:custGeom>
          <a:ln w="22224">
            <a:solidFill>
              <a:srgbClr val="FF0000"/>
            </a:solidFill>
          </a:ln>
        </p:spPr>
        <p:txBody>
          <a:bodyPr wrap="square" lIns="0" tIns="0" rIns="0" bIns="0" rtlCol="0"/>
          <a:lstStyle/>
          <a:p>
            <a:endParaRPr sz="1540"/>
          </a:p>
        </p:txBody>
      </p:sp>
      <p:sp>
        <p:nvSpPr>
          <p:cNvPr id="21" name="object 21"/>
          <p:cNvSpPr/>
          <p:nvPr/>
        </p:nvSpPr>
        <p:spPr>
          <a:xfrm>
            <a:off x="1691428" y="2379611"/>
            <a:ext cx="1787966" cy="1354658"/>
          </a:xfrm>
          <a:prstGeom prst="rect">
            <a:avLst/>
          </a:prstGeom>
          <a:blipFill>
            <a:blip r:embed="rId7" cstate="print"/>
            <a:stretch>
              <a:fillRect/>
            </a:stretch>
          </a:blipFill>
        </p:spPr>
        <p:txBody>
          <a:bodyPr wrap="square" lIns="0" tIns="0" rIns="0" bIns="0" rtlCol="0"/>
          <a:lstStyle/>
          <a:p>
            <a:endParaRPr sz="1540"/>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object 2"/>
          <p:cNvSpPr txBox="1">
            <a:spLocks noGrp="1"/>
          </p:cNvSpPr>
          <p:nvPr>
            <p:ph type="title"/>
          </p:nvPr>
        </p:nvSpPr>
        <p:spPr>
          <a:xfrm>
            <a:off x="1100021" y="717640"/>
            <a:ext cx="2165999" cy="497840"/>
          </a:xfrm>
          <a:prstGeom prst="rect">
            <a:avLst/>
          </a:prstGeom>
        </p:spPr>
        <p:txBody>
          <a:bodyPr vert="horz" wrap="square" lIns="0" tIns="10859" rIns="0" bIns="0" rtlCol="0">
            <a:spAutoFit/>
          </a:bodyPr>
          <a:lstStyle/>
          <a:p>
            <a:pPr marL="12700">
              <a:lnSpc>
                <a:spcPct val="100000"/>
              </a:lnSpc>
              <a:spcBef>
                <a:spcPts val="100"/>
              </a:spcBef>
            </a:pPr>
            <a:r>
              <a:rPr spc="-5" dirty="0"/>
              <a:t>Framework</a:t>
            </a:r>
          </a:p>
        </p:txBody>
      </p:sp>
      <p:sp>
        <p:nvSpPr>
          <p:cNvPr id="3" name="object 3"/>
          <p:cNvSpPr/>
          <p:nvPr/>
        </p:nvSpPr>
        <p:spPr>
          <a:xfrm>
            <a:off x="1642564" y="1963896"/>
            <a:ext cx="229360" cy="216979"/>
          </a:xfrm>
          <a:prstGeom prst="rect">
            <a:avLst/>
          </a:prstGeom>
          <a:blipFill>
            <a:blip r:embed="rId2" cstate="print"/>
            <a:stretch>
              <a:fillRect/>
            </a:stretch>
          </a:blipFill>
        </p:spPr>
        <p:txBody>
          <a:bodyPr wrap="square" lIns="0" tIns="0" rIns="0" bIns="0" rtlCol="0"/>
          <a:lstStyle/>
          <a:p>
            <a:endParaRPr sz="1540"/>
          </a:p>
        </p:txBody>
      </p:sp>
      <p:sp>
        <p:nvSpPr>
          <p:cNvPr id="4" name="object 4"/>
          <p:cNvSpPr/>
          <p:nvPr/>
        </p:nvSpPr>
        <p:spPr>
          <a:xfrm>
            <a:off x="1642564" y="2621352"/>
            <a:ext cx="229360" cy="216980"/>
          </a:xfrm>
          <a:prstGeom prst="rect">
            <a:avLst/>
          </a:prstGeom>
          <a:blipFill>
            <a:blip r:embed="rId3" cstate="print"/>
            <a:stretch>
              <a:fillRect/>
            </a:stretch>
          </a:blipFill>
        </p:spPr>
        <p:txBody>
          <a:bodyPr wrap="square" lIns="0" tIns="0" rIns="0" bIns="0" rtlCol="0"/>
          <a:lstStyle/>
          <a:p>
            <a:endParaRPr sz="1540"/>
          </a:p>
        </p:txBody>
      </p:sp>
      <p:sp>
        <p:nvSpPr>
          <p:cNvPr id="5" name="object 5"/>
          <p:cNvSpPr txBox="1"/>
          <p:nvPr/>
        </p:nvSpPr>
        <p:spPr>
          <a:xfrm>
            <a:off x="1945114" y="1865724"/>
            <a:ext cx="3066823" cy="1094740"/>
          </a:xfrm>
          <a:prstGeom prst="rect">
            <a:avLst/>
          </a:prstGeom>
        </p:spPr>
        <p:txBody>
          <a:bodyPr vert="horz" wrap="square" lIns="0" tIns="10859" rIns="0" bIns="0" rtlCol="0">
            <a:spAutoFit/>
          </a:bodyPr>
          <a:lstStyle/>
          <a:p>
            <a:pPr marL="12700">
              <a:lnSpc>
                <a:spcPct val="100000"/>
              </a:lnSpc>
              <a:spcBef>
                <a:spcPts val="100"/>
              </a:spcBef>
            </a:pPr>
            <a:r>
              <a:rPr sz="2395" b="1" spc="-5" dirty="0">
                <a:solidFill>
                  <a:srgbClr val="F1AE05"/>
                </a:solidFill>
                <a:latin typeface="Arial" panose="020B0604020202020204"/>
                <a:cs typeface="Arial" panose="020B0604020202020204"/>
              </a:rPr>
              <a:t>Input</a:t>
            </a:r>
            <a:r>
              <a:rPr sz="2395" spc="-5" dirty="0">
                <a:solidFill>
                  <a:srgbClr val="F1AE05"/>
                </a:solidFill>
                <a:latin typeface="Arial" panose="020B0604020202020204"/>
                <a:cs typeface="Arial" panose="020B0604020202020204"/>
              </a:rPr>
              <a:t>:</a:t>
            </a:r>
            <a:r>
              <a:rPr sz="2395" spc="-10" dirty="0">
                <a:solidFill>
                  <a:srgbClr val="F1AE05"/>
                </a:solidFill>
                <a:latin typeface="Arial" panose="020B0604020202020204"/>
                <a:cs typeface="Arial" panose="020B0604020202020204"/>
              </a:rPr>
              <a:t> </a:t>
            </a:r>
            <a:r>
              <a:rPr sz="2395" dirty="0">
                <a:solidFill>
                  <a:srgbClr val="FFFFFF"/>
                </a:solidFill>
                <a:latin typeface="Arial" panose="020B0604020202020204"/>
                <a:cs typeface="Arial" panose="020B0604020202020204"/>
              </a:rPr>
              <a:t>Image</a:t>
            </a:r>
            <a:endParaRPr sz="2395">
              <a:latin typeface="Arial" panose="020B0604020202020204"/>
              <a:cs typeface="Arial" panose="020B0604020202020204"/>
            </a:endParaRPr>
          </a:p>
          <a:p>
            <a:pPr marL="13335">
              <a:lnSpc>
                <a:spcPct val="100000"/>
              </a:lnSpc>
              <a:spcBef>
                <a:spcPts val="2695"/>
              </a:spcBef>
            </a:pPr>
            <a:r>
              <a:rPr sz="2395" b="1" spc="-5" dirty="0">
                <a:solidFill>
                  <a:srgbClr val="F1AE05"/>
                </a:solidFill>
                <a:latin typeface="Arial" panose="020B0604020202020204"/>
                <a:cs typeface="Arial" panose="020B0604020202020204"/>
              </a:rPr>
              <a:t>Output</a:t>
            </a:r>
            <a:r>
              <a:rPr sz="2395" spc="-5" dirty="0">
                <a:solidFill>
                  <a:srgbClr val="F1AE05"/>
                </a:solidFill>
                <a:latin typeface="Arial" panose="020B0604020202020204"/>
                <a:cs typeface="Arial" panose="020B0604020202020204"/>
              </a:rPr>
              <a:t>:</a:t>
            </a:r>
            <a:r>
              <a:rPr sz="2395" spc="-70" dirty="0">
                <a:solidFill>
                  <a:srgbClr val="F1AE05"/>
                </a:solidFill>
                <a:latin typeface="Arial" panose="020B0604020202020204"/>
                <a:cs typeface="Arial" panose="020B0604020202020204"/>
              </a:rPr>
              <a:t> </a:t>
            </a:r>
            <a:r>
              <a:rPr sz="2395" dirty="0">
                <a:solidFill>
                  <a:srgbClr val="FFFFFF"/>
                </a:solidFill>
                <a:latin typeface="Arial" panose="020B0604020202020204"/>
                <a:cs typeface="Arial" panose="020B0604020202020204"/>
              </a:rPr>
              <a:t>Segmentation</a:t>
            </a:r>
            <a:endParaRPr sz="2395">
              <a:latin typeface="Arial" panose="020B0604020202020204"/>
              <a:cs typeface="Arial" panose="020B0604020202020204"/>
            </a:endParaRPr>
          </a:p>
        </p:txBody>
      </p:sp>
      <p:sp>
        <p:nvSpPr>
          <p:cNvPr id="6" name="object 6"/>
          <p:cNvSpPr/>
          <p:nvPr/>
        </p:nvSpPr>
        <p:spPr>
          <a:xfrm>
            <a:off x="1642564" y="3278156"/>
            <a:ext cx="229360" cy="216980"/>
          </a:xfrm>
          <a:prstGeom prst="rect">
            <a:avLst/>
          </a:prstGeom>
          <a:blipFill>
            <a:blip r:embed="rId4" cstate="print"/>
            <a:stretch>
              <a:fillRect/>
            </a:stretch>
          </a:blipFill>
        </p:spPr>
        <p:txBody>
          <a:bodyPr wrap="square" lIns="0" tIns="0" rIns="0" bIns="0" rtlCol="0"/>
          <a:lstStyle/>
          <a:p>
            <a:endParaRPr sz="1540"/>
          </a:p>
        </p:txBody>
      </p:sp>
      <p:sp>
        <p:nvSpPr>
          <p:cNvPr id="7" name="object 7"/>
          <p:cNvSpPr txBox="1"/>
          <p:nvPr/>
        </p:nvSpPr>
        <p:spPr>
          <a:xfrm>
            <a:off x="1945766" y="3179983"/>
            <a:ext cx="2763291" cy="379730"/>
          </a:xfrm>
          <a:prstGeom prst="rect">
            <a:avLst/>
          </a:prstGeom>
        </p:spPr>
        <p:txBody>
          <a:bodyPr vert="horz" wrap="square" lIns="0" tIns="10859" rIns="0" bIns="0" rtlCol="0">
            <a:spAutoFit/>
          </a:bodyPr>
          <a:lstStyle/>
          <a:p>
            <a:pPr marL="12700">
              <a:lnSpc>
                <a:spcPct val="100000"/>
              </a:lnSpc>
              <a:spcBef>
                <a:spcPts val="100"/>
              </a:spcBef>
            </a:pPr>
            <a:r>
              <a:rPr sz="2395" b="1" dirty="0">
                <a:solidFill>
                  <a:srgbClr val="F1AE05"/>
                </a:solidFill>
                <a:latin typeface="Arial" panose="020B0604020202020204"/>
                <a:cs typeface="Arial" panose="020B0604020202020204"/>
              </a:rPr>
              <a:t>Parameters:</a:t>
            </a:r>
            <a:r>
              <a:rPr sz="2395" b="1" spc="-70" dirty="0">
                <a:solidFill>
                  <a:srgbClr val="F1AE05"/>
                </a:solidFill>
                <a:latin typeface="Arial" panose="020B0604020202020204"/>
                <a:cs typeface="Arial" panose="020B0604020202020204"/>
              </a:rPr>
              <a:t> </a:t>
            </a:r>
            <a:r>
              <a:rPr sz="2395" dirty="0">
                <a:solidFill>
                  <a:srgbClr val="FFFFFF"/>
                </a:solidFill>
                <a:latin typeface="Arial" panose="020B0604020202020204"/>
                <a:cs typeface="Arial" panose="020B0604020202020204"/>
              </a:rPr>
              <a:t>Colour</a:t>
            </a:r>
            <a:endParaRPr sz="2395">
              <a:latin typeface="Arial" panose="020B0604020202020204"/>
              <a:cs typeface="Arial" panose="020B0604020202020204"/>
            </a:endParaRPr>
          </a:p>
        </p:txBody>
      </p:sp>
      <p:sp>
        <p:nvSpPr>
          <p:cNvPr id="8" name="object 8"/>
          <p:cNvSpPr txBox="1"/>
          <p:nvPr/>
        </p:nvSpPr>
        <p:spPr>
          <a:xfrm>
            <a:off x="5109016" y="3179983"/>
            <a:ext cx="1595855" cy="379730"/>
          </a:xfrm>
          <a:prstGeom prst="rect">
            <a:avLst/>
          </a:prstGeom>
        </p:spPr>
        <p:txBody>
          <a:bodyPr vert="horz" wrap="square" lIns="0" tIns="10859" rIns="0" bIns="0" rtlCol="0">
            <a:spAutoFit/>
          </a:bodyPr>
          <a:lstStyle/>
          <a:p>
            <a:pPr marL="12700">
              <a:lnSpc>
                <a:spcPct val="100000"/>
              </a:lnSpc>
              <a:spcBef>
                <a:spcPts val="100"/>
              </a:spcBef>
            </a:pPr>
            <a:r>
              <a:rPr sz="2395" dirty="0">
                <a:solidFill>
                  <a:srgbClr val="FFFFFF"/>
                </a:solidFill>
                <a:latin typeface="Arial" panose="020B0604020202020204"/>
                <a:cs typeface="Arial" panose="020B0604020202020204"/>
              </a:rPr>
              <a:t>,Coherence</a:t>
            </a:r>
            <a:endParaRPr sz="2395">
              <a:latin typeface="Arial" panose="020B0604020202020204"/>
              <a:cs typeface="Arial" panose="020B0604020202020204"/>
            </a:endParaRPr>
          </a:p>
        </p:txBody>
      </p:sp>
      <p:sp>
        <p:nvSpPr>
          <p:cNvPr id="9" name="object 9"/>
          <p:cNvSpPr/>
          <p:nvPr/>
        </p:nvSpPr>
        <p:spPr>
          <a:xfrm>
            <a:off x="1642564" y="3934960"/>
            <a:ext cx="229360" cy="216980"/>
          </a:xfrm>
          <a:prstGeom prst="rect">
            <a:avLst/>
          </a:prstGeom>
          <a:blipFill>
            <a:blip r:embed="rId3" cstate="print"/>
            <a:stretch>
              <a:fillRect/>
            </a:stretch>
          </a:blipFill>
        </p:spPr>
        <p:txBody>
          <a:bodyPr wrap="square" lIns="0" tIns="0" rIns="0" bIns="0" rtlCol="0"/>
          <a:lstStyle/>
          <a:p>
            <a:endParaRPr sz="1540"/>
          </a:p>
        </p:txBody>
      </p:sp>
      <p:sp>
        <p:nvSpPr>
          <p:cNvPr id="10" name="object 10"/>
          <p:cNvSpPr/>
          <p:nvPr/>
        </p:nvSpPr>
        <p:spPr>
          <a:xfrm>
            <a:off x="1642564" y="4592417"/>
            <a:ext cx="229360" cy="216980"/>
          </a:xfrm>
          <a:prstGeom prst="rect">
            <a:avLst/>
          </a:prstGeom>
          <a:blipFill>
            <a:blip r:embed="rId5" cstate="print"/>
            <a:stretch>
              <a:fillRect/>
            </a:stretch>
          </a:blipFill>
        </p:spPr>
        <p:txBody>
          <a:bodyPr wrap="square" lIns="0" tIns="0" rIns="0" bIns="0" rtlCol="0"/>
          <a:lstStyle/>
          <a:p>
            <a:endParaRPr sz="1540"/>
          </a:p>
        </p:txBody>
      </p:sp>
      <p:sp>
        <p:nvSpPr>
          <p:cNvPr id="11" name="object 11"/>
          <p:cNvSpPr txBox="1"/>
          <p:nvPr/>
        </p:nvSpPr>
        <p:spPr>
          <a:xfrm>
            <a:off x="1945766" y="3836788"/>
            <a:ext cx="1964005" cy="1094740"/>
          </a:xfrm>
          <a:prstGeom prst="rect">
            <a:avLst/>
          </a:prstGeom>
        </p:spPr>
        <p:txBody>
          <a:bodyPr vert="horz" wrap="square" lIns="0" tIns="10859" rIns="0" bIns="0" rtlCol="0">
            <a:spAutoFit/>
          </a:bodyPr>
          <a:lstStyle/>
          <a:p>
            <a:pPr marL="12700">
              <a:lnSpc>
                <a:spcPct val="100000"/>
              </a:lnSpc>
              <a:spcBef>
                <a:spcPts val="100"/>
              </a:spcBef>
            </a:pPr>
            <a:r>
              <a:rPr sz="2395" b="1" spc="-5" dirty="0">
                <a:solidFill>
                  <a:srgbClr val="F1AE05"/>
                </a:solidFill>
                <a:latin typeface="Arial" panose="020B0604020202020204"/>
                <a:cs typeface="Arial" panose="020B0604020202020204"/>
              </a:rPr>
              <a:t>Energy:</a:t>
            </a:r>
            <a:endParaRPr sz="2395">
              <a:latin typeface="Arial" panose="020B0604020202020204"/>
              <a:cs typeface="Arial" panose="020B0604020202020204"/>
            </a:endParaRPr>
          </a:p>
          <a:p>
            <a:pPr marL="12700">
              <a:lnSpc>
                <a:spcPct val="100000"/>
              </a:lnSpc>
              <a:spcBef>
                <a:spcPts val="2695"/>
              </a:spcBef>
            </a:pPr>
            <a:r>
              <a:rPr sz="2395" b="1" spc="-5" dirty="0">
                <a:solidFill>
                  <a:srgbClr val="F1AE05"/>
                </a:solidFill>
                <a:latin typeface="Arial" panose="020B0604020202020204"/>
                <a:cs typeface="Arial" panose="020B0604020202020204"/>
              </a:rPr>
              <a:t>Optimization:</a:t>
            </a:r>
            <a:endParaRPr sz="2395">
              <a:latin typeface="Arial" panose="020B0604020202020204"/>
              <a:cs typeface="Arial" panose="020B0604020202020204"/>
            </a:endParaRPr>
          </a:p>
        </p:txBody>
      </p:sp>
      <p:sp>
        <p:nvSpPr>
          <p:cNvPr id="12" name="object 12"/>
          <p:cNvSpPr/>
          <p:nvPr/>
        </p:nvSpPr>
        <p:spPr>
          <a:xfrm>
            <a:off x="4806692" y="3267079"/>
            <a:ext cx="270410" cy="264545"/>
          </a:xfrm>
          <a:prstGeom prst="rect">
            <a:avLst/>
          </a:prstGeom>
          <a:blipFill>
            <a:blip r:embed="rId6" cstate="print"/>
            <a:stretch>
              <a:fillRect/>
            </a:stretch>
          </a:blipFill>
        </p:spPr>
        <p:txBody>
          <a:bodyPr wrap="square" lIns="0" tIns="0" rIns="0" bIns="0" rtlCol="0"/>
          <a:lstStyle/>
          <a:p>
            <a:endParaRPr sz="1540"/>
          </a:p>
        </p:txBody>
      </p:sp>
      <p:sp>
        <p:nvSpPr>
          <p:cNvPr id="13" name="object 13"/>
          <p:cNvSpPr/>
          <p:nvPr/>
        </p:nvSpPr>
        <p:spPr>
          <a:xfrm>
            <a:off x="6797299" y="3249487"/>
            <a:ext cx="208503" cy="266500"/>
          </a:xfrm>
          <a:prstGeom prst="rect">
            <a:avLst/>
          </a:prstGeom>
          <a:blipFill>
            <a:blip r:embed="rId7" cstate="print"/>
            <a:stretch>
              <a:fillRect/>
            </a:stretch>
          </a:blipFill>
        </p:spPr>
        <p:txBody>
          <a:bodyPr wrap="square" lIns="0" tIns="0" rIns="0" bIns="0" rtlCol="0"/>
          <a:lstStyle/>
          <a:p>
            <a:endParaRPr sz="1540"/>
          </a:p>
        </p:txBody>
      </p:sp>
      <p:sp>
        <p:nvSpPr>
          <p:cNvPr id="14" name="object 14"/>
          <p:cNvSpPr/>
          <p:nvPr/>
        </p:nvSpPr>
        <p:spPr>
          <a:xfrm>
            <a:off x="3799983" y="1932620"/>
            <a:ext cx="1992566" cy="310808"/>
          </a:xfrm>
          <a:prstGeom prst="rect">
            <a:avLst/>
          </a:prstGeom>
          <a:blipFill>
            <a:blip r:embed="rId8" cstate="print"/>
            <a:stretch>
              <a:fillRect/>
            </a:stretch>
          </a:blipFill>
        </p:spPr>
        <p:txBody>
          <a:bodyPr wrap="square" lIns="0" tIns="0" rIns="0" bIns="0" rtlCol="0"/>
          <a:lstStyle/>
          <a:p>
            <a:endParaRPr sz="1540"/>
          </a:p>
        </p:txBody>
      </p:sp>
      <p:sp>
        <p:nvSpPr>
          <p:cNvPr id="15" name="object 15"/>
          <p:cNvSpPr/>
          <p:nvPr/>
        </p:nvSpPr>
        <p:spPr>
          <a:xfrm>
            <a:off x="5101863" y="2582908"/>
            <a:ext cx="1569031" cy="337524"/>
          </a:xfrm>
          <a:prstGeom prst="rect">
            <a:avLst/>
          </a:prstGeom>
          <a:blipFill>
            <a:blip r:embed="rId9" cstate="print"/>
            <a:stretch>
              <a:fillRect/>
            </a:stretch>
          </a:blipFill>
        </p:spPr>
        <p:txBody>
          <a:bodyPr wrap="square" lIns="0" tIns="0" rIns="0" bIns="0" rtlCol="0"/>
          <a:lstStyle/>
          <a:p>
            <a:endParaRPr sz="1540"/>
          </a:p>
        </p:txBody>
      </p:sp>
      <p:sp>
        <p:nvSpPr>
          <p:cNvPr id="16" name="object 16"/>
          <p:cNvSpPr/>
          <p:nvPr/>
        </p:nvSpPr>
        <p:spPr>
          <a:xfrm>
            <a:off x="3263723" y="3931051"/>
            <a:ext cx="4235344" cy="327750"/>
          </a:xfrm>
          <a:prstGeom prst="rect">
            <a:avLst/>
          </a:prstGeom>
          <a:blipFill>
            <a:blip r:embed="rId10" cstate="print"/>
            <a:stretch>
              <a:fillRect/>
            </a:stretch>
          </a:blipFill>
        </p:spPr>
        <p:txBody>
          <a:bodyPr wrap="square" lIns="0" tIns="0" rIns="0" bIns="0" rtlCol="0"/>
          <a:lstStyle/>
          <a:p>
            <a:endParaRPr sz="1540"/>
          </a:p>
        </p:txBody>
      </p:sp>
      <p:sp>
        <p:nvSpPr>
          <p:cNvPr id="19" name="object 19"/>
          <p:cNvSpPr/>
          <p:nvPr/>
        </p:nvSpPr>
        <p:spPr>
          <a:xfrm>
            <a:off x="4164874" y="4571565"/>
            <a:ext cx="3065085" cy="518666"/>
          </a:xfrm>
          <a:prstGeom prst="rect">
            <a:avLst/>
          </a:prstGeom>
          <a:blipFill>
            <a:blip r:embed="rId11" cstate="print"/>
            <a:stretch>
              <a:fillRect/>
            </a:stretch>
          </a:blipFill>
        </p:spPr>
        <p:txBody>
          <a:bodyPr wrap="square" lIns="0" tIns="0" rIns="0" bIns="0" rtlCol="0"/>
          <a:lstStyle/>
          <a:p>
            <a:endParaRPr sz="1540"/>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object 2"/>
          <p:cNvSpPr txBox="1">
            <a:spLocks noGrp="1"/>
          </p:cNvSpPr>
          <p:nvPr>
            <p:ph type="title"/>
          </p:nvPr>
        </p:nvSpPr>
        <p:spPr>
          <a:xfrm>
            <a:off x="978151" y="510411"/>
            <a:ext cx="2442925" cy="549910"/>
          </a:xfrm>
          <a:prstGeom prst="rect">
            <a:avLst/>
          </a:prstGeom>
        </p:spPr>
        <p:txBody>
          <a:bodyPr vert="horz" wrap="square" lIns="0" tIns="10316" rIns="0" bIns="0" rtlCol="0">
            <a:spAutoFit/>
          </a:bodyPr>
          <a:lstStyle/>
          <a:p>
            <a:pPr marL="12700">
              <a:lnSpc>
                <a:spcPct val="100000"/>
              </a:lnSpc>
              <a:spcBef>
                <a:spcPts val="95"/>
              </a:spcBef>
            </a:pPr>
            <a:r>
              <a:rPr sz="3505" spc="-5" dirty="0"/>
              <a:t>Graph</a:t>
            </a:r>
            <a:r>
              <a:rPr sz="3505" spc="-85" dirty="0"/>
              <a:t> </a:t>
            </a:r>
            <a:r>
              <a:rPr sz="3505" spc="-10" dirty="0"/>
              <a:t>Cuts</a:t>
            </a:r>
            <a:endParaRPr sz="3505"/>
          </a:p>
        </p:txBody>
      </p:sp>
      <p:sp>
        <p:nvSpPr>
          <p:cNvPr id="3" name="object 3"/>
          <p:cNvSpPr txBox="1"/>
          <p:nvPr/>
        </p:nvSpPr>
        <p:spPr>
          <a:xfrm>
            <a:off x="978148" y="1186109"/>
            <a:ext cx="3490901" cy="379730"/>
          </a:xfrm>
          <a:prstGeom prst="rect">
            <a:avLst/>
          </a:prstGeom>
        </p:spPr>
        <p:txBody>
          <a:bodyPr vert="horz" wrap="square" lIns="0" tIns="10859" rIns="0" bIns="0" rtlCol="0">
            <a:spAutoFit/>
          </a:bodyPr>
          <a:lstStyle/>
          <a:p>
            <a:pPr marL="12700">
              <a:lnSpc>
                <a:spcPct val="100000"/>
              </a:lnSpc>
              <a:spcBef>
                <a:spcPts val="100"/>
              </a:spcBef>
            </a:pPr>
            <a:r>
              <a:rPr sz="2395" b="1" dirty="0">
                <a:solidFill>
                  <a:srgbClr val="F1AE05"/>
                </a:solidFill>
                <a:latin typeface="Arial" panose="020B0604020202020204"/>
                <a:cs typeface="Arial" panose="020B0604020202020204"/>
              </a:rPr>
              <a:t>Boykov and Jolly</a:t>
            </a:r>
            <a:r>
              <a:rPr sz="2395" b="1" spc="-80" dirty="0">
                <a:solidFill>
                  <a:srgbClr val="F1AE05"/>
                </a:solidFill>
                <a:latin typeface="Arial" panose="020B0604020202020204"/>
                <a:cs typeface="Arial" panose="020B0604020202020204"/>
              </a:rPr>
              <a:t> </a:t>
            </a:r>
            <a:r>
              <a:rPr sz="2395" b="1" dirty="0">
                <a:solidFill>
                  <a:srgbClr val="F1AE05"/>
                </a:solidFill>
                <a:latin typeface="Arial" panose="020B0604020202020204"/>
                <a:cs typeface="Arial" panose="020B0604020202020204"/>
              </a:rPr>
              <a:t>(2001)</a:t>
            </a:r>
            <a:endParaRPr sz="2395">
              <a:latin typeface="Arial" panose="020B0604020202020204"/>
              <a:cs typeface="Arial" panose="020B0604020202020204"/>
            </a:endParaRPr>
          </a:p>
        </p:txBody>
      </p:sp>
      <p:sp>
        <p:nvSpPr>
          <p:cNvPr id="6" name="object 6"/>
          <p:cNvSpPr txBox="1"/>
          <p:nvPr/>
        </p:nvSpPr>
        <p:spPr>
          <a:xfrm>
            <a:off x="1909928" y="1855297"/>
            <a:ext cx="747158" cy="325755"/>
          </a:xfrm>
          <a:prstGeom prst="rect">
            <a:avLst/>
          </a:prstGeom>
        </p:spPr>
        <p:txBody>
          <a:bodyPr vert="horz" wrap="square" lIns="0" tIns="10859" rIns="0" bIns="0" rtlCol="0">
            <a:spAutoFit/>
          </a:bodyPr>
          <a:lstStyle/>
          <a:p>
            <a:pPr marL="12700">
              <a:lnSpc>
                <a:spcPct val="100000"/>
              </a:lnSpc>
              <a:spcBef>
                <a:spcPts val="100"/>
              </a:spcBef>
            </a:pPr>
            <a:r>
              <a:rPr sz="2050" spc="-5" dirty="0">
                <a:solidFill>
                  <a:srgbClr val="FFFFFF"/>
                </a:solidFill>
                <a:latin typeface="Arial" panose="020B0604020202020204"/>
                <a:cs typeface="Arial" panose="020B0604020202020204"/>
              </a:rPr>
              <a:t>Image</a:t>
            </a:r>
            <a:endParaRPr sz="2050">
              <a:latin typeface="Arial" panose="020B0604020202020204"/>
              <a:cs typeface="Arial" panose="020B0604020202020204"/>
            </a:endParaRPr>
          </a:p>
        </p:txBody>
      </p:sp>
      <p:sp>
        <p:nvSpPr>
          <p:cNvPr id="7" name="object 7"/>
          <p:cNvSpPr/>
          <p:nvPr/>
        </p:nvSpPr>
        <p:spPr>
          <a:xfrm>
            <a:off x="4976757" y="3249487"/>
            <a:ext cx="268781" cy="65159"/>
          </a:xfrm>
          <a:custGeom>
            <a:avLst/>
            <a:gdLst/>
            <a:ahLst/>
            <a:cxnLst/>
            <a:rect l="l" t="t" r="r" b="b"/>
            <a:pathLst>
              <a:path w="314325" h="76200">
                <a:moveTo>
                  <a:pt x="76200" y="28955"/>
                </a:moveTo>
                <a:lnTo>
                  <a:pt x="76200" y="0"/>
                </a:lnTo>
                <a:lnTo>
                  <a:pt x="0" y="38100"/>
                </a:lnTo>
                <a:lnTo>
                  <a:pt x="63245" y="69723"/>
                </a:lnTo>
                <a:lnTo>
                  <a:pt x="63245" y="28956"/>
                </a:lnTo>
                <a:lnTo>
                  <a:pt x="76200" y="28955"/>
                </a:lnTo>
                <a:close/>
              </a:path>
              <a:path w="314325" h="76200">
                <a:moveTo>
                  <a:pt x="250697" y="48005"/>
                </a:moveTo>
                <a:lnTo>
                  <a:pt x="250697" y="28955"/>
                </a:lnTo>
                <a:lnTo>
                  <a:pt x="63245" y="28956"/>
                </a:lnTo>
                <a:lnTo>
                  <a:pt x="63245" y="48006"/>
                </a:lnTo>
                <a:lnTo>
                  <a:pt x="250697" y="48005"/>
                </a:lnTo>
                <a:close/>
              </a:path>
              <a:path w="314325" h="76200">
                <a:moveTo>
                  <a:pt x="76200" y="76200"/>
                </a:moveTo>
                <a:lnTo>
                  <a:pt x="76200" y="48005"/>
                </a:lnTo>
                <a:lnTo>
                  <a:pt x="63245" y="48006"/>
                </a:lnTo>
                <a:lnTo>
                  <a:pt x="63245" y="69723"/>
                </a:lnTo>
                <a:lnTo>
                  <a:pt x="76200" y="76200"/>
                </a:lnTo>
                <a:close/>
              </a:path>
              <a:path w="314325" h="76200">
                <a:moveTo>
                  <a:pt x="313943" y="38100"/>
                </a:moveTo>
                <a:lnTo>
                  <a:pt x="237743" y="0"/>
                </a:lnTo>
                <a:lnTo>
                  <a:pt x="237743" y="28955"/>
                </a:lnTo>
                <a:lnTo>
                  <a:pt x="250697" y="28955"/>
                </a:lnTo>
                <a:lnTo>
                  <a:pt x="250697" y="69723"/>
                </a:lnTo>
                <a:lnTo>
                  <a:pt x="313943" y="38100"/>
                </a:lnTo>
                <a:close/>
              </a:path>
              <a:path w="314325" h="76200">
                <a:moveTo>
                  <a:pt x="250697" y="69723"/>
                </a:moveTo>
                <a:lnTo>
                  <a:pt x="250697" y="48005"/>
                </a:lnTo>
                <a:lnTo>
                  <a:pt x="237743" y="48005"/>
                </a:lnTo>
                <a:lnTo>
                  <a:pt x="237743" y="76200"/>
                </a:lnTo>
                <a:lnTo>
                  <a:pt x="250697" y="69723"/>
                </a:lnTo>
                <a:close/>
              </a:path>
            </a:pathLst>
          </a:custGeom>
          <a:solidFill>
            <a:srgbClr val="FFFF99"/>
          </a:solidFill>
        </p:spPr>
        <p:txBody>
          <a:bodyPr wrap="square" lIns="0" tIns="0" rIns="0" bIns="0" rtlCol="0"/>
          <a:lstStyle/>
          <a:p>
            <a:endParaRPr sz="1540"/>
          </a:p>
        </p:txBody>
      </p:sp>
      <p:sp>
        <p:nvSpPr>
          <p:cNvPr id="8" name="object 8"/>
          <p:cNvSpPr/>
          <p:nvPr/>
        </p:nvSpPr>
        <p:spPr>
          <a:xfrm>
            <a:off x="6594648" y="3249487"/>
            <a:ext cx="269324" cy="65159"/>
          </a:xfrm>
          <a:custGeom>
            <a:avLst/>
            <a:gdLst/>
            <a:ahLst/>
            <a:cxnLst/>
            <a:rect l="l" t="t" r="r" b="b"/>
            <a:pathLst>
              <a:path w="314959" h="76200">
                <a:moveTo>
                  <a:pt x="76200" y="28955"/>
                </a:moveTo>
                <a:lnTo>
                  <a:pt x="76200" y="0"/>
                </a:lnTo>
                <a:lnTo>
                  <a:pt x="0" y="38100"/>
                </a:lnTo>
                <a:lnTo>
                  <a:pt x="63246" y="69723"/>
                </a:lnTo>
                <a:lnTo>
                  <a:pt x="63246" y="28955"/>
                </a:lnTo>
                <a:lnTo>
                  <a:pt x="76200" y="28955"/>
                </a:lnTo>
                <a:close/>
              </a:path>
              <a:path w="314959" h="76200">
                <a:moveTo>
                  <a:pt x="250698" y="48005"/>
                </a:moveTo>
                <a:lnTo>
                  <a:pt x="250698" y="28955"/>
                </a:lnTo>
                <a:lnTo>
                  <a:pt x="63246" y="28955"/>
                </a:lnTo>
                <a:lnTo>
                  <a:pt x="63246" y="48005"/>
                </a:lnTo>
                <a:lnTo>
                  <a:pt x="250698" y="48005"/>
                </a:lnTo>
                <a:close/>
              </a:path>
              <a:path w="314959" h="76200">
                <a:moveTo>
                  <a:pt x="76200" y="76200"/>
                </a:moveTo>
                <a:lnTo>
                  <a:pt x="76200" y="48005"/>
                </a:lnTo>
                <a:lnTo>
                  <a:pt x="63246" y="48005"/>
                </a:lnTo>
                <a:lnTo>
                  <a:pt x="63246" y="69723"/>
                </a:lnTo>
                <a:lnTo>
                  <a:pt x="76200" y="76200"/>
                </a:lnTo>
                <a:close/>
              </a:path>
              <a:path w="314959" h="76200">
                <a:moveTo>
                  <a:pt x="314718" y="38100"/>
                </a:moveTo>
                <a:lnTo>
                  <a:pt x="238518" y="0"/>
                </a:lnTo>
                <a:lnTo>
                  <a:pt x="238518" y="28955"/>
                </a:lnTo>
                <a:lnTo>
                  <a:pt x="250698" y="28955"/>
                </a:lnTo>
                <a:lnTo>
                  <a:pt x="250698" y="70110"/>
                </a:lnTo>
                <a:lnTo>
                  <a:pt x="314718" y="38100"/>
                </a:lnTo>
                <a:close/>
              </a:path>
              <a:path w="314959" h="76200">
                <a:moveTo>
                  <a:pt x="250698" y="70110"/>
                </a:moveTo>
                <a:lnTo>
                  <a:pt x="250698" y="48005"/>
                </a:lnTo>
                <a:lnTo>
                  <a:pt x="238518" y="48005"/>
                </a:lnTo>
                <a:lnTo>
                  <a:pt x="238518" y="76200"/>
                </a:lnTo>
                <a:lnTo>
                  <a:pt x="250698" y="70110"/>
                </a:lnTo>
                <a:close/>
              </a:path>
            </a:pathLst>
          </a:custGeom>
          <a:solidFill>
            <a:srgbClr val="FFFF99"/>
          </a:solidFill>
        </p:spPr>
        <p:txBody>
          <a:bodyPr wrap="square" lIns="0" tIns="0" rIns="0" bIns="0" rtlCol="0"/>
          <a:lstStyle/>
          <a:p>
            <a:endParaRPr sz="1540"/>
          </a:p>
        </p:txBody>
      </p:sp>
      <p:sp>
        <p:nvSpPr>
          <p:cNvPr id="9" name="object 9"/>
          <p:cNvSpPr/>
          <p:nvPr/>
        </p:nvSpPr>
        <p:spPr>
          <a:xfrm>
            <a:off x="5507153" y="3233197"/>
            <a:ext cx="269324" cy="97739"/>
          </a:xfrm>
          <a:custGeom>
            <a:avLst/>
            <a:gdLst/>
            <a:ahLst/>
            <a:cxnLst/>
            <a:rect l="l" t="t" r="r" b="b"/>
            <a:pathLst>
              <a:path w="314959" h="114300">
                <a:moveTo>
                  <a:pt x="114287" y="38100"/>
                </a:moveTo>
                <a:lnTo>
                  <a:pt x="114287" y="0"/>
                </a:lnTo>
                <a:lnTo>
                  <a:pt x="0" y="57150"/>
                </a:lnTo>
                <a:lnTo>
                  <a:pt x="95237" y="104773"/>
                </a:lnTo>
                <a:lnTo>
                  <a:pt x="95237" y="38100"/>
                </a:lnTo>
                <a:lnTo>
                  <a:pt x="114287" y="38100"/>
                </a:lnTo>
                <a:close/>
              </a:path>
              <a:path w="314959" h="114300">
                <a:moveTo>
                  <a:pt x="219443" y="76200"/>
                </a:moveTo>
                <a:lnTo>
                  <a:pt x="219443" y="38100"/>
                </a:lnTo>
                <a:lnTo>
                  <a:pt x="95237" y="38100"/>
                </a:lnTo>
                <a:lnTo>
                  <a:pt x="95237" y="76200"/>
                </a:lnTo>
                <a:lnTo>
                  <a:pt x="219443" y="76200"/>
                </a:lnTo>
                <a:close/>
              </a:path>
              <a:path w="314959" h="114300">
                <a:moveTo>
                  <a:pt x="114287" y="114300"/>
                </a:moveTo>
                <a:lnTo>
                  <a:pt x="114287" y="76200"/>
                </a:lnTo>
                <a:lnTo>
                  <a:pt x="95237" y="76200"/>
                </a:lnTo>
                <a:lnTo>
                  <a:pt x="95237" y="104773"/>
                </a:lnTo>
                <a:lnTo>
                  <a:pt x="114287" y="114300"/>
                </a:lnTo>
                <a:close/>
              </a:path>
              <a:path w="314959" h="114300">
                <a:moveTo>
                  <a:pt x="314705" y="57150"/>
                </a:moveTo>
                <a:lnTo>
                  <a:pt x="200405" y="0"/>
                </a:lnTo>
                <a:lnTo>
                  <a:pt x="200405" y="38100"/>
                </a:lnTo>
                <a:lnTo>
                  <a:pt x="219443" y="38100"/>
                </a:lnTo>
                <a:lnTo>
                  <a:pt x="219443" y="104781"/>
                </a:lnTo>
                <a:lnTo>
                  <a:pt x="314705" y="57150"/>
                </a:lnTo>
                <a:close/>
              </a:path>
              <a:path w="314959" h="114300">
                <a:moveTo>
                  <a:pt x="219443" y="104781"/>
                </a:moveTo>
                <a:lnTo>
                  <a:pt x="219443" y="76200"/>
                </a:lnTo>
                <a:lnTo>
                  <a:pt x="200405" y="76200"/>
                </a:lnTo>
                <a:lnTo>
                  <a:pt x="200405" y="114300"/>
                </a:lnTo>
                <a:lnTo>
                  <a:pt x="219443" y="104781"/>
                </a:lnTo>
                <a:close/>
              </a:path>
            </a:pathLst>
          </a:custGeom>
          <a:solidFill>
            <a:srgbClr val="FFFF99"/>
          </a:solidFill>
        </p:spPr>
        <p:txBody>
          <a:bodyPr wrap="square" lIns="0" tIns="0" rIns="0" bIns="0" rtlCol="0"/>
          <a:lstStyle/>
          <a:p>
            <a:endParaRPr sz="1540"/>
          </a:p>
        </p:txBody>
      </p:sp>
      <p:sp>
        <p:nvSpPr>
          <p:cNvPr id="10" name="object 10"/>
          <p:cNvSpPr/>
          <p:nvPr/>
        </p:nvSpPr>
        <p:spPr>
          <a:xfrm>
            <a:off x="6046008" y="3233197"/>
            <a:ext cx="269324" cy="97739"/>
          </a:xfrm>
          <a:custGeom>
            <a:avLst/>
            <a:gdLst/>
            <a:ahLst/>
            <a:cxnLst/>
            <a:rect l="l" t="t" r="r" b="b"/>
            <a:pathLst>
              <a:path w="314959" h="114300">
                <a:moveTo>
                  <a:pt x="114300" y="38100"/>
                </a:moveTo>
                <a:lnTo>
                  <a:pt x="114300" y="0"/>
                </a:lnTo>
                <a:lnTo>
                  <a:pt x="0" y="57150"/>
                </a:lnTo>
                <a:lnTo>
                  <a:pt x="95250" y="104775"/>
                </a:lnTo>
                <a:lnTo>
                  <a:pt x="95250" y="38100"/>
                </a:lnTo>
                <a:lnTo>
                  <a:pt x="114300" y="38100"/>
                </a:lnTo>
                <a:close/>
              </a:path>
              <a:path w="314959" h="114300">
                <a:moveTo>
                  <a:pt x="219455" y="76200"/>
                </a:moveTo>
                <a:lnTo>
                  <a:pt x="219455" y="38100"/>
                </a:lnTo>
                <a:lnTo>
                  <a:pt x="95250" y="38100"/>
                </a:lnTo>
                <a:lnTo>
                  <a:pt x="95250" y="76200"/>
                </a:lnTo>
                <a:lnTo>
                  <a:pt x="219455" y="76200"/>
                </a:lnTo>
                <a:close/>
              </a:path>
              <a:path w="314959" h="114300">
                <a:moveTo>
                  <a:pt x="114300" y="114300"/>
                </a:moveTo>
                <a:lnTo>
                  <a:pt x="114300" y="76200"/>
                </a:lnTo>
                <a:lnTo>
                  <a:pt x="95250" y="76200"/>
                </a:lnTo>
                <a:lnTo>
                  <a:pt x="95250" y="104775"/>
                </a:lnTo>
                <a:lnTo>
                  <a:pt x="114300" y="114300"/>
                </a:lnTo>
                <a:close/>
              </a:path>
              <a:path w="314959" h="114300">
                <a:moveTo>
                  <a:pt x="314705" y="57150"/>
                </a:moveTo>
                <a:lnTo>
                  <a:pt x="200405" y="0"/>
                </a:lnTo>
                <a:lnTo>
                  <a:pt x="200405" y="38100"/>
                </a:lnTo>
                <a:lnTo>
                  <a:pt x="219455" y="38100"/>
                </a:lnTo>
                <a:lnTo>
                  <a:pt x="219455" y="104775"/>
                </a:lnTo>
                <a:lnTo>
                  <a:pt x="314705" y="57150"/>
                </a:lnTo>
                <a:close/>
              </a:path>
              <a:path w="314959" h="114300">
                <a:moveTo>
                  <a:pt x="219455" y="104775"/>
                </a:moveTo>
                <a:lnTo>
                  <a:pt x="219455" y="76200"/>
                </a:lnTo>
                <a:lnTo>
                  <a:pt x="200405" y="76200"/>
                </a:lnTo>
                <a:lnTo>
                  <a:pt x="200405" y="114300"/>
                </a:lnTo>
                <a:lnTo>
                  <a:pt x="219455" y="104775"/>
                </a:lnTo>
                <a:close/>
              </a:path>
            </a:pathLst>
          </a:custGeom>
          <a:solidFill>
            <a:srgbClr val="FFFF99"/>
          </a:solidFill>
        </p:spPr>
        <p:txBody>
          <a:bodyPr wrap="square" lIns="0" tIns="0" rIns="0" bIns="0" rtlCol="0"/>
          <a:lstStyle/>
          <a:p>
            <a:endParaRPr sz="1540"/>
          </a:p>
        </p:txBody>
      </p:sp>
      <p:sp>
        <p:nvSpPr>
          <p:cNvPr id="11" name="object 11"/>
          <p:cNvSpPr/>
          <p:nvPr/>
        </p:nvSpPr>
        <p:spPr>
          <a:xfrm>
            <a:off x="7137434" y="3240364"/>
            <a:ext cx="269324" cy="97739"/>
          </a:xfrm>
          <a:custGeom>
            <a:avLst/>
            <a:gdLst/>
            <a:ahLst/>
            <a:cxnLst/>
            <a:rect l="l" t="t" r="r" b="b"/>
            <a:pathLst>
              <a:path w="314959" h="114300">
                <a:moveTo>
                  <a:pt x="114300" y="38100"/>
                </a:moveTo>
                <a:lnTo>
                  <a:pt x="114300" y="0"/>
                </a:lnTo>
                <a:lnTo>
                  <a:pt x="0" y="57150"/>
                </a:lnTo>
                <a:lnTo>
                  <a:pt x="95250" y="104775"/>
                </a:lnTo>
                <a:lnTo>
                  <a:pt x="95250" y="38100"/>
                </a:lnTo>
                <a:lnTo>
                  <a:pt x="114300" y="38100"/>
                </a:lnTo>
                <a:close/>
              </a:path>
              <a:path w="314959" h="114300">
                <a:moveTo>
                  <a:pt x="219455" y="76200"/>
                </a:moveTo>
                <a:lnTo>
                  <a:pt x="219455" y="38100"/>
                </a:lnTo>
                <a:lnTo>
                  <a:pt x="95250" y="38100"/>
                </a:lnTo>
                <a:lnTo>
                  <a:pt x="95250" y="76200"/>
                </a:lnTo>
                <a:lnTo>
                  <a:pt x="219455" y="76200"/>
                </a:lnTo>
                <a:close/>
              </a:path>
              <a:path w="314959" h="114300">
                <a:moveTo>
                  <a:pt x="114300" y="114300"/>
                </a:moveTo>
                <a:lnTo>
                  <a:pt x="114300" y="76200"/>
                </a:lnTo>
                <a:lnTo>
                  <a:pt x="95250" y="76200"/>
                </a:lnTo>
                <a:lnTo>
                  <a:pt x="95250" y="104775"/>
                </a:lnTo>
                <a:lnTo>
                  <a:pt x="114300" y="114300"/>
                </a:lnTo>
                <a:close/>
              </a:path>
              <a:path w="314959" h="114300">
                <a:moveTo>
                  <a:pt x="314693" y="57150"/>
                </a:moveTo>
                <a:lnTo>
                  <a:pt x="200393" y="0"/>
                </a:lnTo>
                <a:lnTo>
                  <a:pt x="200393" y="38100"/>
                </a:lnTo>
                <a:lnTo>
                  <a:pt x="219455" y="38100"/>
                </a:lnTo>
                <a:lnTo>
                  <a:pt x="219455" y="104768"/>
                </a:lnTo>
                <a:lnTo>
                  <a:pt x="314693" y="57150"/>
                </a:lnTo>
                <a:close/>
              </a:path>
              <a:path w="314959" h="114300">
                <a:moveTo>
                  <a:pt x="219455" y="104768"/>
                </a:moveTo>
                <a:lnTo>
                  <a:pt x="219455" y="76200"/>
                </a:lnTo>
                <a:lnTo>
                  <a:pt x="200393" y="76200"/>
                </a:lnTo>
                <a:lnTo>
                  <a:pt x="200393" y="114300"/>
                </a:lnTo>
                <a:lnTo>
                  <a:pt x="219455" y="104768"/>
                </a:lnTo>
                <a:close/>
              </a:path>
            </a:pathLst>
          </a:custGeom>
          <a:solidFill>
            <a:srgbClr val="FFFF99"/>
          </a:solidFill>
        </p:spPr>
        <p:txBody>
          <a:bodyPr wrap="square" lIns="0" tIns="0" rIns="0" bIns="0" rtlCol="0"/>
          <a:lstStyle/>
          <a:p>
            <a:endParaRPr sz="1540"/>
          </a:p>
        </p:txBody>
      </p:sp>
      <p:sp>
        <p:nvSpPr>
          <p:cNvPr id="12" name="object 12"/>
          <p:cNvSpPr/>
          <p:nvPr/>
        </p:nvSpPr>
        <p:spPr>
          <a:xfrm>
            <a:off x="4432027" y="3238410"/>
            <a:ext cx="269324" cy="97739"/>
          </a:xfrm>
          <a:custGeom>
            <a:avLst/>
            <a:gdLst/>
            <a:ahLst/>
            <a:cxnLst/>
            <a:rect l="l" t="t" r="r" b="b"/>
            <a:pathLst>
              <a:path w="314960" h="114300">
                <a:moveTo>
                  <a:pt x="114300" y="38100"/>
                </a:moveTo>
                <a:lnTo>
                  <a:pt x="114300" y="0"/>
                </a:lnTo>
                <a:lnTo>
                  <a:pt x="0" y="57150"/>
                </a:lnTo>
                <a:lnTo>
                  <a:pt x="95250" y="104775"/>
                </a:lnTo>
                <a:lnTo>
                  <a:pt x="95250" y="38100"/>
                </a:lnTo>
                <a:lnTo>
                  <a:pt x="114300" y="38100"/>
                </a:lnTo>
                <a:close/>
              </a:path>
              <a:path w="314960" h="114300">
                <a:moveTo>
                  <a:pt x="219455" y="76200"/>
                </a:moveTo>
                <a:lnTo>
                  <a:pt x="219455" y="38100"/>
                </a:lnTo>
                <a:lnTo>
                  <a:pt x="95250" y="38100"/>
                </a:lnTo>
                <a:lnTo>
                  <a:pt x="95250" y="76200"/>
                </a:lnTo>
                <a:lnTo>
                  <a:pt x="219455" y="76200"/>
                </a:lnTo>
                <a:close/>
              </a:path>
              <a:path w="314960" h="114300">
                <a:moveTo>
                  <a:pt x="114300" y="114300"/>
                </a:moveTo>
                <a:lnTo>
                  <a:pt x="114300" y="76200"/>
                </a:lnTo>
                <a:lnTo>
                  <a:pt x="95250" y="76200"/>
                </a:lnTo>
                <a:lnTo>
                  <a:pt x="95250" y="104775"/>
                </a:lnTo>
                <a:lnTo>
                  <a:pt x="114300" y="114300"/>
                </a:lnTo>
                <a:close/>
              </a:path>
              <a:path w="314960" h="114300">
                <a:moveTo>
                  <a:pt x="314706" y="57150"/>
                </a:moveTo>
                <a:lnTo>
                  <a:pt x="200406" y="0"/>
                </a:lnTo>
                <a:lnTo>
                  <a:pt x="200406" y="38100"/>
                </a:lnTo>
                <a:lnTo>
                  <a:pt x="219455" y="38100"/>
                </a:lnTo>
                <a:lnTo>
                  <a:pt x="219455" y="104775"/>
                </a:lnTo>
                <a:lnTo>
                  <a:pt x="314706" y="57150"/>
                </a:lnTo>
                <a:close/>
              </a:path>
              <a:path w="314960" h="114300">
                <a:moveTo>
                  <a:pt x="219455" y="104775"/>
                </a:moveTo>
                <a:lnTo>
                  <a:pt x="219455" y="76200"/>
                </a:lnTo>
                <a:lnTo>
                  <a:pt x="200406" y="76200"/>
                </a:lnTo>
                <a:lnTo>
                  <a:pt x="200406" y="114300"/>
                </a:lnTo>
                <a:lnTo>
                  <a:pt x="219455" y="104775"/>
                </a:lnTo>
                <a:close/>
              </a:path>
            </a:pathLst>
          </a:custGeom>
          <a:solidFill>
            <a:srgbClr val="FFFF99"/>
          </a:solidFill>
        </p:spPr>
        <p:txBody>
          <a:bodyPr wrap="square" lIns="0" tIns="0" rIns="0" bIns="0" rtlCol="0"/>
          <a:lstStyle/>
          <a:p>
            <a:endParaRPr sz="1540"/>
          </a:p>
        </p:txBody>
      </p:sp>
      <p:sp>
        <p:nvSpPr>
          <p:cNvPr id="13" name="object 13"/>
          <p:cNvSpPr/>
          <p:nvPr/>
        </p:nvSpPr>
        <p:spPr>
          <a:xfrm>
            <a:off x="5990623" y="2281221"/>
            <a:ext cx="941007" cy="878019"/>
          </a:xfrm>
          <a:custGeom>
            <a:avLst/>
            <a:gdLst/>
            <a:ahLst/>
            <a:cxnLst/>
            <a:rect l="l" t="t" r="r" b="b"/>
            <a:pathLst>
              <a:path w="1100454" h="1026795">
                <a:moveTo>
                  <a:pt x="1050848" y="967632"/>
                </a:moveTo>
                <a:lnTo>
                  <a:pt x="12966" y="0"/>
                </a:lnTo>
                <a:lnTo>
                  <a:pt x="0" y="13716"/>
                </a:lnTo>
                <a:lnTo>
                  <a:pt x="1037983" y="981443"/>
                </a:lnTo>
                <a:lnTo>
                  <a:pt x="1050848" y="967632"/>
                </a:lnTo>
                <a:close/>
              </a:path>
              <a:path w="1100454" h="1026795">
                <a:moveTo>
                  <a:pt x="1059954" y="1014335"/>
                </a:moveTo>
                <a:lnTo>
                  <a:pt x="1059954" y="976122"/>
                </a:lnTo>
                <a:lnTo>
                  <a:pt x="1046988" y="989838"/>
                </a:lnTo>
                <a:lnTo>
                  <a:pt x="1037983" y="981443"/>
                </a:lnTo>
                <a:lnTo>
                  <a:pt x="1018806" y="1002029"/>
                </a:lnTo>
                <a:lnTo>
                  <a:pt x="1059954" y="1014335"/>
                </a:lnTo>
                <a:close/>
              </a:path>
              <a:path w="1100454" h="1026795">
                <a:moveTo>
                  <a:pt x="1059954" y="976122"/>
                </a:moveTo>
                <a:lnTo>
                  <a:pt x="1050848" y="967632"/>
                </a:lnTo>
                <a:lnTo>
                  <a:pt x="1037983" y="981443"/>
                </a:lnTo>
                <a:lnTo>
                  <a:pt x="1046988" y="989838"/>
                </a:lnTo>
                <a:lnTo>
                  <a:pt x="1059954" y="976122"/>
                </a:lnTo>
                <a:close/>
              </a:path>
              <a:path w="1100454" h="1026795">
                <a:moveTo>
                  <a:pt x="1100340" y="1026413"/>
                </a:moveTo>
                <a:lnTo>
                  <a:pt x="1070622" y="946403"/>
                </a:lnTo>
                <a:lnTo>
                  <a:pt x="1050848" y="967632"/>
                </a:lnTo>
                <a:lnTo>
                  <a:pt x="1059954" y="976122"/>
                </a:lnTo>
                <a:lnTo>
                  <a:pt x="1059954" y="1014335"/>
                </a:lnTo>
                <a:lnTo>
                  <a:pt x="1100340" y="1026413"/>
                </a:lnTo>
                <a:close/>
              </a:path>
            </a:pathLst>
          </a:custGeom>
          <a:solidFill>
            <a:srgbClr val="FFFFFF"/>
          </a:solidFill>
        </p:spPr>
        <p:txBody>
          <a:bodyPr wrap="square" lIns="0" tIns="0" rIns="0" bIns="0" rtlCol="0"/>
          <a:lstStyle/>
          <a:p>
            <a:endParaRPr sz="1540"/>
          </a:p>
        </p:txBody>
      </p:sp>
      <p:sp>
        <p:nvSpPr>
          <p:cNvPr id="14" name="object 14"/>
          <p:cNvSpPr/>
          <p:nvPr/>
        </p:nvSpPr>
        <p:spPr>
          <a:xfrm>
            <a:off x="5945663" y="2295557"/>
            <a:ext cx="499010" cy="853584"/>
          </a:xfrm>
          <a:custGeom>
            <a:avLst/>
            <a:gdLst/>
            <a:ahLst/>
            <a:cxnLst/>
            <a:rect l="l" t="t" r="r" b="b"/>
            <a:pathLst>
              <a:path w="583565" h="998220">
                <a:moveTo>
                  <a:pt x="504338" y="780211"/>
                </a:moveTo>
                <a:lnTo>
                  <a:pt x="67068" y="0"/>
                </a:lnTo>
                <a:lnTo>
                  <a:pt x="0" y="37337"/>
                </a:lnTo>
                <a:lnTo>
                  <a:pt x="437959" y="817454"/>
                </a:lnTo>
                <a:lnTo>
                  <a:pt x="504338" y="780211"/>
                </a:lnTo>
                <a:close/>
              </a:path>
              <a:path w="583565" h="998220">
                <a:moveTo>
                  <a:pt x="522744" y="957510"/>
                </a:moveTo>
                <a:lnTo>
                  <a:pt x="522744" y="813053"/>
                </a:lnTo>
                <a:lnTo>
                  <a:pt x="456450" y="850391"/>
                </a:lnTo>
                <a:lnTo>
                  <a:pt x="437959" y="817454"/>
                </a:lnTo>
                <a:lnTo>
                  <a:pt x="371106" y="854963"/>
                </a:lnTo>
                <a:lnTo>
                  <a:pt x="522744" y="957510"/>
                </a:lnTo>
                <a:close/>
              </a:path>
              <a:path w="583565" h="998220">
                <a:moveTo>
                  <a:pt x="522744" y="813053"/>
                </a:moveTo>
                <a:lnTo>
                  <a:pt x="504338" y="780211"/>
                </a:lnTo>
                <a:lnTo>
                  <a:pt x="437959" y="817454"/>
                </a:lnTo>
                <a:lnTo>
                  <a:pt x="456450" y="850391"/>
                </a:lnTo>
                <a:lnTo>
                  <a:pt x="522744" y="813053"/>
                </a:lnTo>
                <a:close/>
              </a:path>
              <a:path w="583565" h="998220">
                <a:moveTo>
                  <a:pt x="582942" y="998219"/>
                </a:moveTo>
                <a:lnTo>
                  <a:pt x="570750" y="742949"/>
                </a:lnTo>
                <a:lnTo>
                  <a:pt x="504338" y="780211"/>
                </a:lnTo>
                <a:lnTo>
                  <a:pt x="522744" y="813053"/>
                </a:lnTo>
                <a:lnTo>
                  <a:pt x="522744" y="957510"/>
                </a:lnTo>
                <a:lnTo>
                  <a:pt x="582942" y="998219"/>
                </a:lnTo>
                <a:close/>
              </a:path>
            </a:pathLst>
          </a:custGeom>
          <a:solidFill>
            <a:srgbClr val="FFFFFF"/>
          </a:solidFill>
        </p:spPr>
        <p:txBody>
          <a:bodyPr wrap="square" lIns="0" tIns="0" rIns="0" bIns="0" rtlCol="0"/>
          <a:lstStyle/>
          <a:p>
            <a:endParaRPr sz="1540"/>
          </a:p>
        </p:txBody>
      </p:sp>
      <p:sp>
        <p:nvSpPr>
          <p:cNvPr id="15" name="object 15"/>
          <p:cNvSpPr/>
          <p:nvPr/>
        </p:nvSpPr>
        <p:spPr>
          <a:xfrm>
            <a:off x="5822523" y="2319666"/>
            <a:ext cx="195477" cy="833494"/>
          </a:xfrm>
          <a:custGeom>
            <a:avLst/>
            <a:gdLst/>
            <a:ahLst/>
            <a:cxnLst/>
            <a:rect l="l" t="t" r="r" b="b"/>
            <a:pathLst>
              <a:path w="228600" h="974725">
                <a:moveTo>
                  <a:pt x="228600" y="745998"/>
                </a:moveTo>
                <a:lnTo>
                  <a:pt x="0" y="745998"/>
                </a:lnTo>
                <a:lnTo>
                  <a:pt x="76200" y="898397"/>
                </a:lnTo>
                <a:lnTo>
                  <a:pt x="76200" y="784097"/>
                </a:lnTo>
                <a:lnTo>
                  <a:pt x="152400" y="784097"/>
                </a:lnTo>
                <a:lnTo>
                  <a:pt x="152400" y="898397"/>
                </a:lnTo>
                <a:lnTo>
                  <a:pt x="228600" y="745998"/>
                </a:lnTo>
                <a:close/>
              </a:path>
              <a:path w="228600" h="974725">
                <a:moveTo>
                  <a:pt x="152400" y="745998"/>
                </a:moveTo>
                <a:lnTo>
                  <a:pt x="152400" y="0"/>
                </a:lnTo>
                <a:lnTo>
                  <a:pt x="76200" y="0"/>
                </a:lnTo>
                <a:lnTo>
                  <a:pt x="76200" y="745998"/>
                </a:lnTo>
                <a:lnTo>
                  <a:pt x="152400" y="745998"/>
                </a:lnTo>
                <a:close/>
              </a:path>
              <a:path w="228600" h="974725">
                <a:moveTo>
                  <a:pt x="152400" y="898397"/>
                </a:moveTo>
                <a:lnTo>
                  <a:pt x="152400" y="784097"/>
                </a:lnTo>
                <a:lnTo>
                  <a:pt x="76200" y="784097"/>
                </a:lnTo>
                <a:lnTo>
                  <a:pt x="76200" y="898397"/>
                </a:lnTo>
                <a:lnTo>
                  <a:pt x="114300" y="974597"/>
                </a:lnTo>
                <a:lnTo>
                  <a:pt x="152400" y="898397"/>
                </a:lnTo>
                <a:close/>
              </a:path>
            </a:pathLst>
          </a:custGeom>
          <a:solidFill>
            <a:srgbClr val="FFFFFF"/>
          </a:solidFill>
        </p:spPr>
        <p:txBody>
          <a:bodyPr wrap="square" lIns="0" tIns="0" rIns="0" bIns="0" rtlCol="0"/>
          <a:lstStyle/>
          <a:p>
            <a:endParaRPr sz="1540"/>
          </a:p>
        </p:txBody>
      </p:sp>
      <p:sp>
        <p:nvSpPr>
          <p:cNvPr id="16" name="object 16"/>
          <p:cNvSpPr/>
          <p:nvPr/>
        </p:nvSpPr>
        <p:spPr>
          <a:xfrm>
            <a:off x="5417885" y="2304027"/>
            <a:ext cx="500096" cy="871504"/>
          </a:xfrm>
          <a:custGeom>
            <a:avLst/>
            <a:gdLst/>
            <a:ahLst/>
            <a:cxnLst/>
            <a:rect l="l" t="t" r="r" b="b"/>
            <a:pathLst>
              <a:path w="584834" h="1019175">
                <a:moveTo>
                  <a:pt x="76922" y="799710"/>
                </a:moveTo>
                <a:lnTo>
                  <a:pt x="9905" y="762762"/>
                </a:lnTo>
                <a:lnTo>
                  <a:pt x="0" y="1018793"/>
                </a:lnTo>
                <a:lnTo>
                  <a:pt x="58661" y="978198"/>
                </a:lnTo>
                <a:lnTo>
                  <a:pt x="58661" y="832865"/>
                </a:lnTo>
                <a:lnTo>
                  <a:pt x="76922" y="799710"/>
                </a:lnTo>
                <a:close/>
              </a:path>
              <a:path w="584834" h="1019175">
                <a:moveTo>
                  <a:pt x="143560" y="836449"/>
                </a:moveTo>
                <a:lnTo>
                  <a:pt x="76922" y="799710"/>
                </a:lnTo>
                <a:lnTo>
                  <a:pt x="58661" y="832865"/>
                </a:lnTo>
                <a:lnTo>
                  <a:pt x="124955" y="870203"/>
                </a:lnTo>
                <a:lnTo>
                  <a:pt x="143560" y="836449"/>
                </a:lnTo>
                <a:close/>
              </a:path>
              <a:path w="584834" h="1019175">
                <a:moveTo>
                  <a:pt x="210312" y="873251"/>
                </a:moveTo>
                <a:lnTo>
                  <a:pt x="143560" y="836449"/>
                </a:lnTo>
                <a:lnTo>
                  <a:pt x="124955" y="870203"/>
                </a:lnTo>
                <a:lnTo>
                  <a:pt x="58661" y="832865"/>
                </a:lnTo>
                <a:lnTo>
                  <a:pt x="58661" y="978198"/>
                </a:lnTo>
                <a:lnTo>
                  <a:pt x="210312" y="873251"/>
                </a:lnTo>
                <a:close/>
              </a:path>
              <a:path w="584834" h="1019175">
                <a:moveTo>
                  <a:pt x="584453" y="36575"/>
                </a:moveTo>
                <a:lnTo>
                  <a:pt x="517385" y="0"/>
                </a:lnTo>
                <a:lnTo>
                  <a:pt x="76922" y="799710"/>
                </a:lnTo>
                <a:lnTo>
                  <a:pt x="143560" y="836449"/>
                </a:lnTo>
                <a:lnTo>
                  <a:pt x="584453" y="36575"/>
                </a:lnTo>
                <a:close/>
              </a:path>
            </a:pathLst>
          </a:custGeom>
          <a:solidFill>
            <a:srgbClr val="FFFFFF"/>
          </a:solidFill>
        </p:spPr>
        <p:txBody>
          <a:bodyPr wrap="square" lIns="0" tIns="0" rIns="0" bIns="0" rtlCol="0"/>
          <a:lstStyle/>
          <a:p>
            <a:endParaRPr sz="1540"/>
          </a:p>
        </p:txBody>
      </p:sp>
      <p:sp>
        <p:nvSpPr>
          <p:cNvPr id="17" name="object 17"/>
          <p:cNvSpPr/>
          <p:nvPr/>
        </p:nvSpPr>
        <p:spPr>
          <a:xfrm>
            <a:off x="4910295" y="2277311"/>
            <a:ext cx="946437" cy="899196"/>
          </a:xfrm>
          <a:custGeom>
            <a:avLst/>
            <a:gdLst/>
            <a:ahLst/>
            <a:cxnLst/>
            <a:rect l="l" t="t" r="r" b="b"/>
            <a:pathLst>
              <a:path w="1106804" h="1051560">
                <a:moveTo>
                  <a:pt x="48567" y="992014"/>
                </a:moveTo>
                <a:lnTo>
                  <a:pt x="28955" y="971550"/>
                </a:lnTo>
                <a:lnTo>
                  <a:pt x="0" y="1051560"/>
                </a:lnTo>
                <a:lnTo>
                  <a:pt x="39624" y="1039339"/>
                </a:lnTo>
                <a:lnTo>
                  <a:pt x="39624" y="1000506"/>
                </a:lnTo>
                <a:lnTo>
                  <a:pt x="48567" y="992014"/>
                </a:lnTo>
                <a:close/>
              </a:path>
              <a:path w="1106804" h="1051560">
                <a:moveTo>
                  <a:pt x="61621" y="1005635"/>
                </a:moveTo>
                <a:lnTo>
                  <a:pt x="48567" y="992014"/>
                </a:lnTo>
                <a:lnTo>
                  <a:pt x="39624" y="1000506"/>
                </a:lnTo>
                <a:lnTo>
                  <a:pt x="52577" y="1014222"/>
                </a:lnTo>
                <a:lnTo>
                  <a:pt x="61621" y="1005635"/>
                </a:lnTo>
                <a:close/>
              </a:path>
              <a:path w="1106804" h="1051560">
                <a:moveTo>
                  <a:pt x="81534" y="1026414"/>
                </a:moveTo>
                <a:lnTo>
                  <a:pt x="61621" y="1005635"/>
                </a:lnTo>
                <a:lnTo>
                  <a:pt x="52577" y="1014222"/>
                </a:lnTo>
                <a:lnTo>
                  <a:pt x="39624" y="1000506"/>
                </a:lnTo>
                <a:lnTo>
                  <a:pt x="39624" y="1039339"/>
                </a:lnTo>
                <a:lnTo>
                  <a:pt x="81534" y="1026414"/>
                </a:lnTo>
                <a:close/>
              </a:path>
              <a:path w="1106804" h="1051560">
                <a:moveTo>
                  <a:pt x="1106423" y="13716"/>
                </a:moveTo>
                <a:lnTo>
                  <a:pt x="1093457" y="0"/>
                </a:lnTo>
                <a:lnTo>
                  <a:pt x="48567" y="992014"/>
                </a:lnTo>
                <a:lnTo>
                  <a:pt x="61621" y="1005635"/>
                </a:lnTo>
                <a:lnTo>
                  <a:pt x="1106423" y="13716"/>
                </a:lnTo>
                <a:close/>
              </a:path>
            </a:pathLst>
          </a:custGeom>
          <a:solidFill>
            <a:srgbClr val="FFFFFF"/>
          </a:solidFill>
        </p:spPr>
        <p:txBody>
          <a:bodyPr wrap="square" lIns="0" tIns="0" rIns="0" bIns="0" rtlCol="0"/>
          <a:lstStyle/>
          <a:p>
            <a:endParaRPr sz="1540"/>
          </a:p>
        </p:txBody>
      </p:sp>
      <p:sp>
        <p:nvSpPr>
          <p:cNvPr id="18" name="object 18"/>
          <p:cNvSpPr/>
          <p:nvPr/>
        </p:nvSpPr>
        <p:spPr>
          <a:xfrm>
            <a:off x="4368171" y="2255810"/>
            <a:ext cx="1462822" cy="908427"/>
          </a:xfrm>
          <a:custGeom>
            <a:avLst/>
            <a:gdLst/>
            <a:ahLst/>
            <a:cxnLst/>
            <a:rect l="l" t="t" r="r" b="b"/>
            <a:pathLst>
              <a:path w="1710690" h="1062354">
                <a:moveTo>
                  <a:pt x="59947" y="1013877"/>
                </a:moveTo>
                <a:lnTo>
                  <a:pt x="44958" y="989838"/>
                </a:lnTo>
                <a:lnTo>
                  <a:pt x="0" y="1062228"/>
                </a:lnTo>
                <a:lnTo>
                  <a:pt x="49529" y="1057805"/>
                </a:lnTo>
                <a:lnTo>
                  <a:pt x="49529" y="1020318"/>
                </a:lnTo>
                <a:lnTo>
                  <a:pt x="59947" y="1013877"/>
                </a:lnTo>
                <a:close/>
              </a:path>
              <a:path w="1710690" h="1062354">
                <a:moveTo>
                  <a:pt x="70247" y="1030396"/>
                </a:moveTo>
                <a:lnTo>
                  <a:pt x="59947" y="1013877"/>
                </a:lnTo>
                <a:lnTo>
                  <a:pt x="49529" y="1020318"/>
                </a:lnTo>
                <a:lnTo>
                  <a:pt x="59436" y="1037082"/>
                </a:lnTo>
                <a:lnTo>
                  <a:pt x="70247" y="1030396"/>
                </a:lnTo>
                <a:close/>
              </a:path>
              <a:path w="1710690" h="1062354">
                <a:moveTo>
                  <a:pt x="85344" y="1054608"/>
                </a:moveTo>
                <a:lnTo>
                  <a:pt x="70247" y="1030396"/>
                </a:lnTo>
                <a:lnTo>
                  <a:pt x="59436" y="1037082"/>
                </a:lnTo>
                <a:lnTo>
                  <a:pt x="49529" y="1020318"/>
                </a:lnTo>
                <a:lnTo>
                  <a:pt x="49529" y="1057805"/>
                </a:lnTo>
                <a:lnTo>
                  <a:pt x="85344" y="1054608"/>
                </a:lnTo>
                <a:close/>
              </a:path>
              <a:path w="1710690" h="1062354">
                <a:moveTo>
                  <a:pt x="1710677" y="16001"/>
                </a:moveTo>
                <a:lnTo>
                  <a:pt x="1700022" y="0"/>
                </a:lnTo>
                <a:lnTo>
                  <a:pt x="59947" y="1013877"/>
                </a:lnTo>
                <a:lnTo>
                  <a:pt x="70247" y="1030396"/>
                </a:lnTo>
                <a:lnTo>
                  <a:pt x="1710677" y="16001"/>
                </a:lnTo>
                <a:close/>
              </a:path>
            </a:pathLst>
          </a:custGeom>
          <a:solidFill>
            <a:srgbClr val="FFFFFF"/>
          </a:solidFill>
        </p:spPr>
        <p:txBody>
          <a:bodyPr wrap="square" lIns="0" tIns="0" rIns="0" bIns="0" rtlCol="0"/>
          <a:lstStyle/>
          <a:p>
            <a:endParaRPr sz="1540"/>
          </a:p>
        </p:txBody>
      </p:sp>
      <p:sp>
        <p:nvSpPr>
          <p:cNvPr id="19" name="object 19"/>
          <p:cNvSpPr/>
          <p:nvPr/>
        </p:nvSpPr>
        <p:spPr>
          <a:xfrm>
            <a:off x="6028415" y="2251900"/>
            <a:ext cx="1421012" cy="960011"/>
          </a:xfrm>
          <a:custGeom>
            <a:avLst/>
            <a:gdLst/>
            <a:ahLst/>
            <a:cxnLst/>
            <a:rect l="l" t="t" r="r" b="b"/>
            <a:pathLst>
              <a:path w="1661795" h="1122679">
                <a:moveTo>
                  <a:pt x="1602851" y="1072054"/>
                </a:moveTo>
                <a:lnTo>
                  <a:pt x="10680" y="0"/>
                </a:lnTo>
                <a:lnTo>
                  <a:pt x="0" y="16001"/>
                </a:lnTo>
                <a:lnTo>
                  <a:pt x="1592098" y="1087991"/>
                </a:lnTo>
                <a:lnTo>
                  <a:pt x="1602851" y="1072054"/>
                </a:lnTo>
                <a:close/>
              </a:path>
              <a:path w="1661795" h="1122679">
                <a:moveTo>
                  <a:pt x="1613153" y="1115937"/>
                </a:moveTo>
                <a:lnTo>
                  <a:pt x="1613153" y="1078991"/>
                </a:lnTo>
                <a:lnTo>
                  <a:pt x="1602498" y="1094993"/>
                </a:lnTo>
                <a:lnTo>
                  <a:pt x="1592098" y="1087991"/>
                </a:lnTo>
                <a:lnTo>
                  <a:pt x="1576577" y="1110995"/>
                </a:lnTo>
                <a:lnTo>
                  <a:pt x="1613153" y="1115937"/>
                </a:lnTo>
                <a:close/>
              </a:path>
              <a:path w="1661795" h="1122679">
                <a:moveTo>
                  <a:pt x="1613153" y="1078991"/>
                </a:moveTo>
                <a:lnTo>
                  <a:pt x="1602851" y="1072054"/>
                </a:lnTo>
                <a:lnTo>
                  <a:pt x="1592098" y="1087991"/>
                </a:lnTo>
                <a:lnTo>
                  <a:pt x="1602498" y="1094993"/>
                </a:lnTo>
                <a:lnTo>
                  <a:pt x="1613153" y="1078991"/>
                </a:lnTo>
                <a:close/>
              </a:path>
              <a:path w="1661795" h="1122679">
                <a:moveTo>
                  <a:pt x="1661172" y="1122425"/>
                </a:moveTo>
                <a:lnTo>
                  <a:pt x="1619250" y="1047749"/>
                </a:lnTo>
                <a:lnTo>
                  <a:pt x="1602851" y="1072054"/>
                </a:lnTo>
                <a:lnTo>
                  <a:pt x="1613153" y="1078991"/>
                </a:lnTo>
                <a:lnTo>
                  <a:pt x="1613153" y="1115937"/>
                </a:lnTo>
                <a:lnTo>
                  <a:pt x="1661172" y="1122425"/>
                </a:lnTo>
                <a:close/>
              </a:path>
            </a:pathLst>
          </a:custGeom>
          <a:solidFill>
            <a:srgbClr val="FFFFFF"/>
          </a:solidFill>
        </p:spPr>
        <p:txBody>
          <a:bodyPr wrap="square" lIns="0" tIns="0" rIns="0" bIns="0" rtlCol="0"/>
          <a:lstStyle/>
          <a:p>
            <a:endParaRPr sz="1540"/>
          </a:p>
        </p:txBody>
      </p:sp>
      <p:sp>
        <p:nvSpPr>
          <p:cNvPr id="20" name="object 20"/>
          <p:cNvSpPr/>
          <p:nvPr/>
        </p:nvSpPr>
        <p:spPr>
          <a:xfrm>
            <a:off x="4886838" y="3422157"/>
            <a:ext cx="970328" cy="923631"/>
          </a:xfrm>
          <a:custGeom>
            <a:avLst/>
            <a:gdLst/>
            <a:ahLst/>
            <a:cxnLst/>
            <a:rect l="l" t="t" r="r" b="b"/>
            <a:pathLst>
              <a:path w="1134745" h="1080135">
                <a:moveTo>
                  <a:pt x="244601" y="74675"/>
                </a:moveTo>
                <a:lnTo>
                  <a:pt x="0" y="0"/>
                </a:lnTo>
                <a:lnTo>
                  <a:pt x="87630" y="240029"/>
                </a:lnTo>
                <a:lnTo>
                  <a:pt x="112013" y="214343"/>
                </a:lnTo>
                <a:lnTo>
                  <a:pt x="112013" y="158496"/>
                </a:lnTo>
                <a:lnTo>
                  <a:pt x="164592" y="103631"/>
                </a:lnTo>
                <a:lnTo>
                  <a:pt x="192212" y="129863"/>
                </a:lnTo>
                <a:lnTo>
                  <a:pt x="244601" y="74675"/>
                </a:lnTo>
                <a:close/>
              </a:path>
              <a:path w="1134745" h="1080135">
                <a:moveTo>
                  <a:pt x="192212" y="129863"/>
                </a:moveTo>
                <a:lnTo>
                  <a:pt x="164592" y="103631"/>
                </a:lnTo>
                <a:lnTo>
                  <a:pt x="112013" y="158496"/>
                </a:lnTo>
                <a:lnTo>
                  <a:pt x="139894" y="184974"/>
                </a:lnTo>
                <a:lnTo>
                  <a:pt x="192212" y="129863"/>
                </a:lnTo>
                <a:close/>
              </a:path>
              <a:path w="1134745" h="1080135">
                <a:moveTo>
                  <a:pt x="139894" y="184974"/>
                </a:moveTo>
                <a:lnTo>
                  <a:pt x="112013" y="158496"/>
                </a:lnTo>
                <a:lnTo>
                  <a:pt x="112013" y="214343"/>
                </a:lnTo>
                <a:lnTo>
                  <a:pt x="139894" y="184974"/>
                </a:lnTo>
                <a:close/>
              </a:path>
              <a:path w="1134745" h="1080135">
                <a:moveTo>
                  <a:pt x="1134618" y="1024889"/>
                </a:moveTo>
                <a:lnTo>
                  <a:pt x="192212" y="129863"/>
                </a:lnTo>
                <a:lnTo>
                  <a:pt x="139894" y="184974"/>
                </a:lnTo>
                <a:lnTo>
                  <a:pt x="1082027" y="1079753"/>
                </a:lnTo>
                <a:lnTo>
                  <a:pt x="1134618" y="1024889"/>
                </a:lnTo>
                <a:close/>
              </a:path>
            </a:pathLst>
          </a:custGeom>
          <a:solidFill>
            <a:srgbClr val="000000"/>
          </a:solidFill>
        </p:spPr>
        <p:txBody>
          <a:bodyPr wrap="square" lIns="0" tIns="0" rIns="0" bIns="0" rtlCol="0"/>
          <a:lstStyle/>
          <a:p>
            <a:endParaRPr sz="1540"/>
          </a:p>
        </p:txBody>
      </p:sp>
      <p:sp>
        <p:nvSpPr>
          <p:cNvPr id="21" name="object 21"/>
          <p:cNvSpPr/>
          <p:nvPr/>
        </p:nvSpPr>
        <p:spPr>
          <a:xfrm>
            <a:off x="5402888" y="3443661"/>
            <a:ext cx="497381" cy="849784"/>
          </a:xfrm>
          <a:custGeom>
            <a:avLst/>
            <a:gdLst/>
            <a:ahLst/>
            <a:cxnLst/>
            <a:rect l="l" t="t" r="r" b="b"/>
            <a:pathLst>
              <a:path w="581659" h="993775">
                <a:moveTo>
                  <a:pt x="70878" y="47243"/>
                </a:moveTo>
                <a:lnTo>
                  <a:pt x="0" y="0"/>
                </a:lnTo>
                <a:lnTo>
                  <a:pt x="5346" y="85343"/>
                </a:lnTo>
                <a:lnTo>
                  <a:pt x="23622" y="74718"/>
                </a:lnTo>
                <a:lnTo>
                  <a:pt x="23622" y="59435"/>
                </a:lnTo>
                <a:lnTo>
                  <a:pt x="40386" y="50291"/>
                </a:lnTo>
                <a:lnTo>
                  <a:pt x="46746" y="61274"/>
                </a:lnTo>
                <a:lnTo>
                  <a:pt x="70878" y="47243"/>
                </a:lnTo>
                <a:close/>
              </a:path>
              <a:path w="581659" h="993775">
                <a:moveTo>
                  <a:pt x="46746" y="61274"/>
                </a:moveTo>
                <a:lnTo>
                  <a:pt x="40386" y="50291"/>
                </a:lnTo>
                <a:lnTo>
                  <a:pt x="23622" y="59435"/>
                </a:lnTo>
                <a:lnTo>
                  <a:pt x="30243" y="70869"/>
                </a:lnTo>
                <a:lnTo>
                  <a:pt x="46746" y="61274"/>
                </a:lnTo>
                <a:close/>
              </a:path>
              <a:path w="581659" h="993775">
                <a:moveTo>
                  <a:pt x="30243" y="70869"/>
                </a:moveTo>
                <a:lnTo>
                  <a:pt x="23622" y="59435"/>
                </a:lnTo>
                <a:lnTo>
                  <a:pt x="23622" y="74718"/>
                </a:lnTo>
                <a:lnTo>
                  <a:pt x="30243" y="70869"/>
                </a:lnTo>
                <a:close/>
              </a:path>
              <a:path w="581659" h="993775">
                <a:moveTo>
                  <a:pt x="581418" y="984503"/>
                </a:moveTo>
                <a:lnTo>
                  <a:pt x="46746" y="61274"/>
                </a:lnTo>
                <a:lnTo>
                  <a:pt x="30243" y="70869"/>
                </a:lnTo>
                <a:lnTo>
                  <a:pt x="564654" y="993647"/>
                </a:lnTo>
                <a:lnTo>
                  <a:pt x="581418" y="984503"/>
                </a:lnTo>
                <a:close/>
              </a:path>
            </a:pathLst>
          </a:custGeom>
          <a:solidFill>
            <a:srgbClr val="000000"/>
          </a:solidFill>
        </p:spPr>
        <p:txBody>
          <a:bodyPr wrap="square" lIns="0" tIns="0" rIns="0" bIns="0" rtlCol="0"/>
          <a:lstStyle/>
          <a:p>
            <a:endParaRPr sz="1540"/>
          </a:p>
        </p:txBody>
      </p:sp>
      <p:sp>
        <p:nvSpPr>
          <p:cNvPr id="22" name="object 22"/>
          <p:cNvSpPr/>
          <p:nvPr/>
        </p:nvSpPr>
        <p:spPr>
          <a:xfrm>
            <a:off x="5892884" y="3439750"/>
            <a:ext cx="65159" cy="837294"/>
          </a:xfrm>
          <a:custGeom>
            <a:avLst/>
            <a:gdLst/>
            <a:ahLst/>
            <a:cxnLst/>
            <a:rect l="l" t="t" r="r" b="b"/>
            <a:pathLst>
              <a:path w="76200" h="979170">
                <a:moveTo>
                  <a:pt x="76200" y="76200"/>
                </a:moveTo>
                <a:lnTo>
                  <a:pt x="38100" y="0"/>
                </a:lnTo>
                <a:lnTo>
                  <a:pt x="0" y="76200"/>
                </a:lnTo>
                <a:lnTo>
                  <a:pt x="28968" y="76200"/>
                </a:lnTo>
                <a:lnTo>
                  <a:pt x="28968" y="63245"/>
                </a:lnTo>
                <a:lnTo>
                  <a:pt x="48018" y="63245"/>
                </a:lnTo>
                <a:lnTo>
                  <a:pt x="48018" y="76200"/>
                </a:lnTo>
                <a:lnTo>
                  <a:pt x="76200" y="76200"/>
                </a:lnTo>
                <a:close/>
              </a:path>
              <a:path w="76200" h="979170">
                <a:moveTo>
                  <a:pt x="48018" y="76200"/>
                </a:moveTo>
                <a:lnTo>
                  <a:pt x="48018" y="63245"/>
                </a:lnTo>
                <a:lnTo>
                  <a:pt x="28968" y="63245"/>
                </a:lnTo>
                <a:lnTo>
                  <a:pt x="28968" y="76200"/>
                </a:lnTo>
                <a:lnTo>
                  <a:pt x="48018" y="76200"/>
                </a:lnTo>
                <a:close/>
              </a:path>
              <a:path w="76200" h="979170">
                <a:moveTo>
                  <a:pt x="48018" y="979169"/>
                </a:moveTo>
                <a:lnTo>
                  <a:pt x="48018" y="76200"/>
                </a:lnTo>
                <a:lnTo>
                  <a:pt x="28968" y="76200"/>
                </a:lnTo>
                <a:lnTo>
                  <a:pt x="28968" y="979169"/>
                </a:lnTo>
                <a:lnTo>
                  <a:pt x="48018" y="979169"/>
                </a:lnTo>
                <a:close/>
              </a:path>
            </a:pathLst>
          </a:custGeom>
          <a:solidFill>
            <a:srgbClr val="000000"/>
          </a:solidFill>
        </p:spPr>
        <p:txBody>
          <a:bodyPr wrap="square" lIns="0" tIns="0" rIns="0" bIns="0" rtlCol="0"/>
          <a:lstStyle/>
          <a:p>
            <a:endParaRPr sz="1540"/>
          </a:p>
        </p:txBody>
      </p:sp>
      <p:sp>
        <p:nvSpPr>
          <p:cNvPr id="23" name="object 23"/>
          <p:cNvSpPr/>
          <p:nvPr/>
        </p:nvSpPr>
        <p:spPr>
          <a:xfrm>
            <a:off x="5952190" y="3433887"/>
            <a:ext cx="487065" cy="851956"/>
          </a:xfrm>
          <a:custGeom>
            <a:avLst/>
            <a:gdLst/>
            <a:ahLst/>
            <a:cxnLst/>
            <a:rect l="l" t="t" r="r" b="b"/>
            <a:pathLst>
              <a:path w="569595" h="996314">
                <a:moveTo>
                  <a:pt x="539411" y="71133"/>
                </a:moveTo>
                <a:lnTo>
                  <a:pt x="523342" y="62083"/>
                </a:lnTo>
                <a:lnTo>
                  <a:pt x="0" y="986027"/>
                </a:lnTo>
                <a:lnTo>
                  <a:pt x="16763" y="995934"/>
                </a:lnTo>
                <a:lnTo>
                  <a:pt x="539411" y="71133"/>
                </a:lnTo>
                <a:close/>
              </a:path>
              <a:path w="569595" h="996314">
                <a:moveTo>
                  <a:pt x="569213" y="0"/>
                </a:moveTo>
                <a:lnTo>
                  <a:pt x="498348" y="48006"/>
                </a:lnTo>
                <a:lnTo>
                  <a:pt x="523342" y="62083"/>
                </a:lnTo>
                <a:lnTo>
                  <a:pt x="529590" y="51054"/>
                </a:lnTo>
                <a:lnTo>
                  <a:pt x="545592" y="60198"/>
                </a:lnTo>
                <a:lnTo>
                  <a:pt x="545592" y="74614"/>
                </a:lnTo>
                <a:lnTo>
                  <a:pt x="564642" y="85344"/>
                </a:lnTo>
                <a:lnTo>
                  <a:pt x="569213" y="0"/>
                </a:lnTo>
                <a:close/>
              </a:path>
              <a:path w="569595" h="996314">
                <a:moveTo>
                  <a:pt x="545592" y="60198"/>
                </a:moveTo>
                <a:lnTo>
                  <a:pt x="529590" y="51054"/>
                </a:lnTo>
                <a:lnTo>
                  <a:pt x="523342" y="62083"/>
                </a:lnTo>
                <a:lnTo>
                  <a:pt x="539411" y="71133"/>
                </a:lnTo>
                <a:lnTo>
                  <a:pt x="545592" y="60198"/>
                </a:lnTo>
                <a:close/>
              </a:path>
              <a:path w="569595" h="996314">
                <a:moveTo>
                  <a:pt x="545592" y="74614"/>
                </a:moveTo>
                <a:lnTo>
                  <a:pt x="545592" y="60198"/>
                </a:lnTo>
                <a:lnTo>
                  <a:pt x="539411" y="71133"/>
                </a:lnTo>
                <a:lnTo>
                  <a:pt x="545592" y="74614"/>
                </a:lnTo>
                <a:close/>
              </a:path>
            </a:pathLst>
          </a:custGeom>
          <a:solidFill>
            <a:srgbClr val="000000"/>
          </a:solidFill>
        </p:spPr>
        <p:txBody>
          <a:bodyPr wrap="square" lIns="0" tIns="0" rIns="0" bIns="0" rtlCol="0"/>
          <a:lstStyle/>
          <a:p>
            <a:endParaRPr sz="1540"/>
          </a:p>
        </p:txBody>
      </p:sp>
      <p:sp>
        <p:nvSpPr>
          <p:cNvPr id="24" name="object 24"/>
          <p:cNvSpPr/>
          <p:nvPr/>
        </p:nvSpPr>
        <p:spPr>
          <a:xfrm>
            <a:off x="5989320" y="3428674"/>
            <a:ext cx="1011596" cy="913857"/>
          </a:xfrm>
          <a:custGeom>
            <a:avLst/>
            <a:gdLst/>
            <a:ahLst/>
            <a:cxnLst/>
            <a:rect l="l" t="t" r="r" b="b"/>
            <a:pathLst>
              <a:path w="1183004" h="1068704">
                <a:moveTo>
                  <a:pt x="1038168" y="181180"/>
                </a:moveTo>
                <a:lnTo>
                  <a:pt x="987380" y="124552"/>
                </a:lnTo>
                <a:lnTo>
                  <a:pt x="0" y="1011935"/>
                </a:lnTo>
                <a:lnTo>
                  <a:pt x="51066" y="1068323"/>
                </a:lnTo>
                <a:lnTo>
                  <a:pt x="1038168" y="181180"/>
                </a:lnTo>
                <a:close/>
              </a:path>
              <a:path w="1183004" h="1068704">
                <a:moveTo>
                  <a:pt x="1182624" y="0"/>
                </a:moveTo>
                <a:lnTo>
                  <a:pt x="936498" y="67817"/>
                </a:lnTo>
                <a:lnTo>
                  <a:pt x="987380" y="124552"/>
                </a:lnTo>
                <a:lnTo>
                  <a:pt x="1015746" y="99059"/>
                </a:lnTo>
                <a:lnTo>
                  <a:pt x="1066800" y="155447"/>
                </a:lnTo>
                <a:lnTo>
                  <a:pt x="1066800" y="213104"/>
                </a:lnTo>
                <a:lnTo>
                  <a:pt x="1088898" y="237743"/>
                </a:lnTo>
                <a:lnTo>
                  <a:pt x="1182624" y="0"/>
                </a:lnTo>
                <a:close/>
              </a:path>
              <a:path w="1183004" h="1068704">
                <a:moveTo>
                  <a:pt x="1066800" y="155447"/>
                </a:moveTo>
                <a:lnTo>
                  <a:pt x="1015746" y="99059"/>
                </a:lnTo>
                <a:lnTo>
                  <a:pt x="987380" y="124552"/>
                </a:lnTo>
                <a:lnTo>
                  <a:pt x="1038168" y="181180"/>
                </a:lnTo>
                <a:lnTo>
                  <a:pt x="1066800" y="155447"/>
                </a:lnTo>
                <a:close/>
              </a:path>
              <a:path w="1183004" h="1068704">
                <a:moveTo>
                  <a:pt x="1066800" y="213104"/>
                </a:moveTo>
                <a:lnTo>
                  <a:pt x="1066800" y="155447"/>
                </a:lnTo>
                <a:lnTo>
                  <a:pt x="1038168" y="181180"/>
                </a:lnTo>
                <a:lnTo>
                  <a:pt x="1066800" y="213104"/>
                </a:lnTo>
                <a:close/>
              </a:path>
            </a:pathLst>
          </a:custGeom>
          <a:solidFill>
            <a:srgbClr val="000000"/>
          </a:solidFill>
        </p:spPr>
        <p:txBody>
          <a:bodyPr wrap="square" lIns="0" tIns="0" rIns="0" bIns="0" rtlCol="0"/>
          <a:lstStyle/>
          <a:p>
            <a:endParaRPr sz="1540"/>
          </a:p>
        </p:txBody>
      </p:sp>
      <p:sp>
        <p:nvSpPr>
          <p:cNvPr id="25" name="object 25"/>
          <p:cNvSpPr/>
          <p:nvPr/>
        </p:nvSpPr>
        <p:spPr>
          <a:xfrm>
            <a:off x="4380551" y="3401307"/>
            <a:ext cx="1435130" cy="1015397"/>
          </a:xfrm>
          <a:custGeom>
            <a:avLst/>
            <a:gdLst/>
            <a:ahLst/>
            <a:cxnLst/>
            <a:rect l="l" t="t" r="r" b="b"/>
            <a:pathLst>
              <a:path w="1678304" h="1187450">
                <a:moveTo>
                  <a:pt x="252984" y="37337"/>
                </a:moveTo>
                <a:lnTo>
                  <a:pt x="0" y="0"/>
                </a:lnTo>
                <a:lnTo>
                  <a:pt x="121920" y="224789"/>
                </a:lnTo>
                <a:lnTo>
                  <a:pt x="134874" y="206262"/>
                </a:lnTo>
                <a:lnTo>
                  <a:pt x="134874" y="140970"/>
                </a:lnTo>
                <a:lnTo>
                  <a:pt x="178308" y="78486"/>
                </a:lnTo>
                <a:lnTo>
                  <a:pt x="209162" y="100012"/>
                </a:lnTo>
                <a:lnTo>
                  <a:pt x="252984" y="37337"/>
                </a:lnTo>
                <a:close/>
              </a:path>
              <a:path w="1678304" h="1187450">
                <a:moveTo>
                  <a:pt x="209162" y="100012"/>
                </a:moveTo>
                <a:lnTo>
                  <a:pt x="178308" y="78486"/>
                </a:lnTo>
                <a:lnTo>
                  <a:pt x="134874" y="140970"/>
                </a:lnTo>
                <a:lnTo>
                  <a:pt x="165558" y="162377"/>
                </a:lnTo>
                <a:lnTo>
                  <a:pt x="209162" y="100012"/>
                </a:lnTo>
                <a:close/>
              </a:path>
              <a:path w="1678304" h="1187450">
                <a:moveTo>
                  <a:pt x="165558" y="162377"/>
                </a:moveTo>
                <a:lnTo>
                  <a:pt x="134874" y="140970"/>
                </a:lnTo>
                <a:lnTo>
                  <a:pt x="134874" y="206262"/>
                </a:lnTo>
                <a:lnTo>
                  <a:pt x="165558" y="162377"/>
                </a:lnTo>
                <a:close/>
              </a:path>
              <a:path w="1678304" h="1187450">
                <a:moveTo>
                  <a:pt x="1677911" y="1124711"/>
                </a:moveTo>
                <a:lnTo>
                  <a:pt x="209162" y="100012"/>
                </a:lnTo>
                <a:lnTo>
                  <a:pt x="165558" y="162377"/>
                </a:lnTo>
                <a:lnTo>
                  <a:pt x="1634477" y="1187195"/>
                </a:lnTo>
                <a:lnTo>
                  <a:pt x="1677911" y="1124711"/>
                </a:lnTo>
                <a:close/>
              </a:path>
            </a:pathLst>
          </a:custGeom>
          <a:solidFill>
            <a:srgbClr val="000000"/>
          </a:solidFill>
        </p:spPr>
        <p:txBody>
          <a:bodyPr wrap="square" lIns="0" tIns="0" rIns="0" bIns="0" rtlCol="0"/>
          <a:lstStyle/>
          <a:p>
            <a:endParaRPr sz="1540"/>
          </a:p>
        </p:txBody>
      </p:sp>
      <p:sp>
        <p:nvSpPr>
          <p:cNvPr id="26" name="object 26"/>
          <p:cNvSpPr/>
          <p:nvPr/>
        </p:nvSpPr>
        <p:spPr>
          <a:xfrm>
            <a:off x="6021900" y="3416293"/>
            <a:ext cx="1455221" cy="965984"/>
          </a:xfrm>
          <a:custGeom>
            <a:avLst/>
            <a:gdLst/>
            <a:ahLst/>
            <a:cxnLst/>
            <a:rect l="l" t="t" r="r" b="b"/>
            <a:pathLst>
              <a:path w="1701800" h="1129664">
                <a:moveTo>
                  <a:pt x="1531060" y="157147"/>
                </a:moveTo>
                <a:lnTo>
                  <a:pt x="1489443" y="93453"/>
                </a:lnTo>
                <a:lnTo>
                  <a:pt x="0" y="1065276"/>
                </a:lnTo>
                <a:lnTo>
                  <a:pt x="41148" y="1129284"/>
                </a:lnTo>
                <a:lnTo>
                  <a:pt x="1531060" y="157147"/>
                </a:lnTo>
                <a:close/>
              </a:path>
              <a:path w="1701800" h="1129664">
                <a:moveTo>
                  <a:pt x="1701546" y="0"/>
                </a:moveTo>
                <a:lnTo>
                  <a:pt x="1447800" y="29718"/>
                </a:lnTo>
                <a:lnTo>
                  <a:pt x="1489443" y="93453"/>
                </a:lnTo>
                <a:lnTo>
                  <a:pt x="1521726" y="72389"/>
                </a:lnTo>
                <a:lnTo>
                  <a:pt x="1562862" y="136398"/>
                </a:lnTo>
                <a:lnTo>
                  <a:pt x="1562862" y="205818"/>
                </a:lnTo>
                <a:lnTo>
                  <a:pt x="1572768" y="220980"/>
                </a:lnTo>
                <a:lnTo>
                  <a:pt x="1701546" y="0"/>
                </a:lnTo>
                <a:close/>
              </a:path>
              <a:path w="1701800" h="1129664">
                <a:moveTo>
                  <a:pt x="1562862" y="136398"/>
                </a:moveTo>
                <a:lnTo>
                  <a:pt x="1521726" y="72389"/>
                </a:lnTo>
                <a:lnTo>
                  <a:pt x="1489443" y="93453"/>
                </a:lnTo>
                <a:lnTo>
                  <a:pt x="1531060" y="157147"/>
                </a:lnTo>
                <a:lnTo>
                  <a:pt x="1562862" y="136398"/>
                </a:lnTo>
                <a:close/>
              </a:path>
              <a:path w="1701800" h="1129664">
                <a:moveTo>
                  <a:pt x="1562862" y="205818"/>
                </a:moveTo>
                <a:lnTo>
                  <a:pt x="1562862" y="136398"/>
                </a:lnTo>
                <a:lnTo>
                  <a:pt x="1531060" y="157147"/>
                </a:lnTo>
                <a:lnTo>
                  <a:pt x="1562862" y="205818"/>
                </a:lnTo>
                <a:close/>
              </a:path>
            </a:pathLst>
          </a:custGeom>
          <a:solidFill>
            <a:srgbClr val="000000"/>
          </a:solidFill>
        </p:spPr>
        <p:txBody>
          <a:bodyPr wrap="square" lIns="0" tIns="0" rIns="0" bIns="0" rtlCol="0"/>
          <a:lstStyle/>
          <a:p>
            <a:endParaRPr sz="1540"/>
          </a:p>
        </p:txBody>
      </p:sp>
      <p:sp>
        <p:nvSpPr>
          <p:cNvPr id="27" name="object 27"/>
          <p:cNvSpPr/>
          <p:nvPr/>
        </p:nvSpPr>
        <p:spPr>
          <a:xfrm>
            <a:off x="988366" y="2277963"/>
            <a:ext cx="2590076" cy="2003644"/>
          </a:xfrm>
          <a:custGeom>
            <a:avLst/>
            <a:gdLst/>
            <a:ahLst/>
            <a:cxnLst/>
            <a:rect l="l" t="t" r="r" b="b"/>
            <a:pathLst>
              <a:path w="3028950" h="2343150">
                <a:moveTo>
                  <a:pt x="0" y="0"/>
                </a:moveTo>
                <a:lnTo>
                  <a:pt x="0" y="2343150"/>
                </a:lnTo>
                <a:lnTo>
                  <a:pt x="3028949" y="2343150"/>
                </a:lnTo>
                <a:lnTo>
                  <a:pt x="3028949" y="0"/>
                </a:lnTo>
                <a:lnTo>
                  <a:pt x="0" y="0"/>
                </a:lnTo>
                <a:close/>
              </a:path>
            </a:pathLst>
          </a:custGeom>
          <a:solidFill>
            <a:srgbClr val="000000"/>
          </a:solidFill>
          <a:ln>
            <a:noFill/>
          </a:ln>
        </p:spPr>
        <p:txBody>
          <a:bodyPr wrap="square" lIns="0" tIns="0" rIns="0" bIns="0" rtlCol="0"/>
          <a:lstStyle/>
          <a:p>
            <a:endParaRPr sz="1540" dirty="0"/>
          </a:p>
        </p:txBody>
      </p:sp>
      <p:sp>
        <p:nvSpPr>
          <p:cNvPr id="28" name="object 28"/>
          <p:cNvSpPr/>
          <p:nvPr/>
        </p:nvSpPr>
        <p:spPr>
          <a:xfrm>
            <a:off x="1447086" y="2440209"/>
            <a:ext cx="1631694" cy="1653956"/>
          </a:xfrm>
          <a:custGeom>
            <a:avLst/>
            <a:gdLst/>
            <a:ahLst/>
            <a:cxnLst/>
            <a:rect l="l" t="t" r="r" b="b"/>
            <a:pathLst>
              <a:path w="1908175" h="1934210">
                <a:moveTo>
                  <a:pt x="1908047" y="966977"/>
                </a:moveTo>
                <a:lnTo>
                  <a:pt x="1906881" y="918706"/>
                </a:lnTo>
                <a:lnTo>
                  <a:pt x="1903418" y="871048"/>
                </a:lnTo>
                <a:lnTo>
                  <a:pt x="1897713" y="824059"/>
                </a:lnTo>
                <a:lnTo>
                  <a:pt x="1889820" y="777794"/>
                </a:lnTo>
                <a:lnTo>
                  <a:pt x="1879793" y="732309"/>
                </a:lnTo>
                <a:lnTo>
                  <a:pt x="1867688" y="687660"/>
                </a:lnTo>
                <a:lnTo>
                  <a:pt x="1853559" y="643900"/>
                </a:lnTo>
                <a:lnTo>
                  <a:pt x="1837460" y="601087"/>
                </a:lnTo>
                <a:lnTo>
                  <a:pt x="1819445" y="559274"/>
                </a:lnTo>
                <a:lnTo>
                  <a:pt x="1799569" y="518518"/>
                </a:lnTo>
                <a:lnTo>
                  <a:pt x="1777887" y="478874"/>
                </a:lnTo>
                <a:lnTo>
                  <a:pt x="1754452" y="440397"/>
                </a:lnTo>
                <a:lnTo>
                  <a:pt x="1729320" y="403143"/>
                </a:lnTo>
                <a:lnTo>
                  <a:pt x="1702545" y="367166"/>
                </a:lnTo>
                <a:lnTo>
                  <a:pt x="1674180" y="332522"/>
                </a:lnTo>
                <a:lnTo>
                  <a:pt x="1644282" y="299267"/>
                </a:lnTo>
                <a:lnTo>
                  <a:pt x="1612904" y="267456"/>
                </a:lnTo>
                <a:lnTo>
                  <a:pt x="1580100" y="237144"/>
                </a:lnTo>
                <a:lnTo>
                  <a:pt x="1545925" y="208387"/>
                </a:lnTo>
                <a:lnTo>
                  <a:pt x="1510434" y="181239"/>
                </a:lnTo>
                <a:lnTo>
                  <a:pt x="1473681" y="155757"/>
                </a:lnTo>
                <a:lnTo>
                  <a:pt x="1435720" y="131995"/>
                </a:lnTo>
                <a:lnTo>
                  <a:pt x="1396606" y="110009"/>
                </a:lnTo>
                <a:lnTo>
                  <a:pt x="1356394" y="89854"/>
                </a:lnTo>
                <a:lnTo>
                  <a:pt x="1315137" y="71586"/>
                </a:lnTo>
                <a:lnTo>
                  <a:pt x="1272890" y="55260"/>
                </a:lnTo>
                <a:lnTo>
                  <a:pt x="1229708" y="40931"/>
                </a:lnTo>
                <a:lnTo>
                  <a:pt x="1185645" y="28655"/>
                </a:lnTo>
                <a:lnTo>
                  <a:pt x="1140756" y="18486"/>
                </a:lnTo>
                <a:lnTo>
                  <a:pt x="1095095" y="10481"/>
                </a:lnTo>
                <a:lnTo>
                  <a:pt x="1048716" y="4695"/>
                </a:lnTo>
                <a:lnTo>
                  <a:pt x="1001674" y="1183"/>
                </a:lnTo>
                <a:lnTo>
                  <a:pt x="954023" y="0"/>
                </a:lnTo>
                <a:lnTo>
                  <a:pt x="906438" y="1183"/>
                </a:lnTo>
                <a:lnTo>
                  <a:pt x="859453" y="4695"/>
                </a:lnTo>
                <a:lnTo>
                  <a:pt x="813124" y="10481"/>
                </a:lnTo>
                <a:lnTo>
                  <a:pt x="767505" y="18486"/>
                </a:lnTo>
                <a:lnTo>
                  <a:pt x="722651" y="28655"/>
                </a:lnTo>
                <a:lnTo>
                  <a:pt x="678617" y="40931"/>
                </a:lnTo>
                <a:lnTo>
                  <a:pt x="635458" y="55260"/>
                </a:lnTo>
                <a:lnTo>
                  <a:pt x="593228" y="71586"/>
                </a:lnTo>
                <a:lnTo>
                  <a:pt x="551983" y="89854"/>
                </a:lnTo>
                <a:lnTo>
                  <a:pt x="511777" y="110009"/>
                </a:lnTo>
                <a:lnTo>
                  <a:pt x="472665" y="131995"/>
                </a:lnTo>
                <a:lnTo>
                  <a:pt x="434702" y="155757"/>
                </a:lnTo>
                <a:lnTo>
                  <a:pt x="397943" y="181239"/>
                </a:lnTo>
                <a:lnTo>
                  <a:pt x="362443" y="208387"/>
                </a:lnTo>
                <a:lnTo>
                  <a:pt x="328256" y="237144"/>
                </a:lnTo>
                <a:lnTo>
                  <a:pt x="295437" y="267456"/>
                </a:lnTo>
                <a:lnTo>
                  <a:pt x="264042" y="299267"/>
                </a:lnTo>
                <a:lnTo>
                  <a:pt x="234124" y="332522"/>
                </a:lnTo>
                <a:lnTo>
                  <a:pt x="205739" y="367166"/>
                </a:lnTo>
                <a:lnTo>
                  <a:pt x="178942" y="403143"/>
                </a:lnTo>
                <a:lnTo>
                  <a:pt x="153787" y="440397"/>
                </a:lnTo>
                <a:lnTo>
                  <a:pt x="130330" y="478874"/>
                </a:lnTo>
                <a:lnTo>
                  <a:pt x="108624" y="518518"/>
                </a:lnTo>
                <a:lnTo>
                  <a:pt x="88726" y="559274"/>
                </a:lnTo>
                <a:lnTo>
                  <a:pt x="70689" y="601087"/>
                </a:lnTo>
                <a:lnTo>
                  <a:pt x="54569" y="643900"/>
                </a:lnTo>
                <a:lnTo>
                  <a:pt x="40420" y="687660"/>
                </a:lnTo>
                <a:lnTo>
                  <a:pt x="28298" y="732309"/>
                </a:lnTo>
                <a:lnTo>
                  <a:pt x="18257" y="777794"/>
                </a:lnTo>
                <a:lnTo>
                  <a:pt x="10351" y="824059"/>
                </a:lnTo>
                <a:lnTo>
                  <a:pt x="4637" y="871048"/>
                </a:lnTo>
                <a:lnTo>
                  <a:pt x="1168" y="918706"/>
                </a:lnTo>
                <a:lnTo>
                  <a:pt x="0" y="966977"/>
                </a:lnTo>
                <a:lnTo>
                  <a:pt x="1168" y="1015249"/>
                </a:lnTo>
                <a:lnTo>
                  <a:pt x="4637" y="1062907"/>
                </a:lnTo>
                <a:lnTo>
                  <a:pt x="10351" y="1109896"/>
                </a:lnTo>
                <a:lnTo>
                  <a:pt x="18257" y="1156161"/>
                </a:lnTo>
                <a:lnTo>
                  <a:pt x="28298" y="1201646"/>
                </a:lnTo>
                <a:lnTo>
                  <a:pt x="40420" y="1246295"/>
                </a:lnTo>
                <a:lnTo>
                  <a:pt x="54569" y="1290055"/>
                </a:lnTo>
                <a:lnTo>
                  <a:pt x="70689" y="1332868"/>
                </a:lnTo>
                <a:lnTo>
                  <a:pt x="88726" y="1374681"/>
                </a:lnTo>
                <a:lnTo>
                  <a:pt x="108624" y="1415437"/>
                </a:lnTo>
                <a:lnTo>
                  <a:pt x="130330" y="1455081"/>
                </a:lnTo>
                <a:lnTo>
                  <a:pt x="153787" y="1493558"/>
                </a:lnTo>
                <a:lnTo>
                  <a:pt x="178942" y="1530812"/>
                </a:lnTo>
                <a:lnTo>
                  <a:pt x="205739" y="1566789"/>
                </a:lnTo>
                <a:lnTo>
                  <a:pt x="234124" y="1601433"/>
                </a:lnTo>
                <a:lnTo>
                  <a:pt x="264042" y="1634688"/>
                </a:lnTo>
                <a:lnTo>
                  <a:pt x="295437" y="1666499"/>
                </a:lnTo>
                <a:lnTo>
                  <a:pt x="328256" y="1696811"/>
                </a:lnTo>
                <a:lnTo>
                  <a:pt x="362443" y="1725568"/>
                </a:lnTo>
                <a:lnTo>
                  <a:pt x="397943" y="1752716"/>
                </a:lnTo>
                <a:lnTo>
                  <a:pt x="434702" y="1778198"/>
                </a:lnTo>
                <a:lnTo>
                  <a:pt x="472665" y="1801960"/>
                </a:lnTo>
                <a:lnTo>
                  <a:pt x="511777" y="1823946"/>
                </a:lnTo>
                <a:lnTo>
                  <a:pt x="551983" y="1844101"/>
                </a:lnTo>
                <a:lnTo>
                  <a:pt x="593228" y="1862369"/>
                </a:lnTo>
                <a:lnTo>
                  <a:pt x="635458" y="1878695"/>
                </a:lnTo>
                <a:lnTo>
                  <a:pt x="678617" y="1893024"/>
                </a:lnTo>
                <a:lnTo>
                  <a:pt x="722651" y="1905300"/>
                </a:lnTo>
                <a:lnTo>
                  <a:pt x="767505" y="1915469"/>
                </a:lnTo>
                <a:lnTo>
                  <a:pt x="813124" y="1923474"/>
                </a:lnTo>
                <a:lnTo>
                  <a:pt x="859453" y="1929260"/>
                </a:lnTo>
                <a:lnTo>
                  <a:pt x="906438" y="1932772"/>
                </a:lnTo>
                <a:lnTo>
                  <a:pt x="954024" y="1933956"/>
                </a:lnTo>
                <a:lnTo>
                  <a:pt x="1001674" y="1932772"/>
                </a:lnTo>
                <a:lnTo>
                  <a:pt x="1048716" y="1929260"/>
                </a:lnTo>
                <a:lnTo>
                  <a:pt x="1095095" y="1923474"/>
                </a:lnTo>
                <a:lnTo>
                  <a:pt x="1140756" y="1915469"/>
                </a:lnTo>
                <a:lnTo>
                  <a:pt x="1185645" y="1905300"/>
                </a:lnTo>
                <a:lnTo>
                  <a:pt x="1229708" y="1893024"/>
                </a:lnTo>
                <a:lnTo>
                  <a:pt x="1272890" y="1878695"/>
                </a:lnTo>
                <a:lnTo>
                  <a:pt x="1315137" y="1862369"/>
                </a:lnTo>
                <a:lnTo>
                  <a:pt x="1356394" y="1844101"/>
                </a:lnTo>
                <a:lnTo>
                  <a:pt x="1396606" y="1823946"/>
                </a:lnTo>
                <a:lnTo>
                  <a:pt x="1435720" y="1801960"/>
                </a:lnTo>
                <a:lnTo>
                  <a:pt x="1473681" y="1778198"/>
                </a:lnTo>
                <a:lnTo>
                  <a:pt x="1510434" y="1752716"/>
                </a:lnTo>
                <a:lnTo>
                  <a:pt x="1545925" y="1725568"/>
                </a:lnTo>
                <a:lnTo>
                  <a:pt x="1580100" y="1696811"/>
                </a:lnTo>
                <a:lnTo>
                  <a:pt x="1612904" y="1666499"/>
                </a:lnTo>
                <a:lnTo>
                  <a:pt x="1644282" y="1634688"/>
                </a:lnTo>
                <a:lnTo>
                  <a:pt x="1674180" y="1601433"/>
                </a:lnTo>
                <a:lnTo>
                  <a:pt x="1702545" y="1566789"/>
                </a:lnTo>
                <a:lnTo>
                  <a:pt x="1729320" y="1530812"/>
                </a:lnTo>
                <a:lnTo>
                  <a:pt x="1754452" y="1493558"/>
                </a:lnTo>
                <a:lnTo>
                  <a:pt x="1777887" y="1455081"/>
                </a:lnTo>
                <a:lnTo>
                  <a:pt x="1799569" y="1415437"/>
                </a:lnTo>
                <a:lnTo>
                  <a:pt x="1819445" y="1374681"/>
                </a:lnTo>
                <a:lnTo>
                  <a:pt x="1837460" y="1332868"/>
                </a:lnTo>
                <a:lnTo>
                  <a:pt x="1853559" y="1290055"/>
                </a:lnTo>
                <a:lnTo>
                  <a:pt x="1867688" y="1246295"/>
                </a:lnTo>
                <a:lnTo>
                  <a:pt x="1879793" y="1201646"/>
                </a:lnTo>
                <a:lnTo>
                  <a:pt x="1889820" y="1156161"/>
                </a:lnTo>
                <a:lnTo>
                  <a:pt x="1897713" y="1109896"/>
                </a:lnTo>
                <a:lnTo>
                  <a:pt x="1903418" y="1062907"/>
                </a:lnTo>
                <a:lnTo>
                  <a:pt x="1906881" y="1015249"/>
                </a:lnTo>
                <a:lnTo>
                  <a:pt x="1908047" y="966977"/>
                </a:lnTo>
                <a:close/>
              </a:path>
            </a:pathLst>
          </a:custGeom>
          <a:solidFill>
            <a:srgbClr val="FFFFFF"/>
          </a:solidFill>
        </p:spPr>
        <p:txBody>
          <a:bodyPr wrap="square" lIns="0" tIns="0" rIns="0" bIns="0" rtlCol="0"/>
          <a:lstStyle/>
          <a:p>
            <a:endParaRPr sz="1540"/>
          </a:p>
        </p:txBody>
      </p:sp>
      <p:sp>
        <p:nvSpPr>
          <p:cNvPr id="29" name="object 29"/>
          <p:cNvSpPr/>
          <p:nvPr/>
        </p:nvSpPr>
        <p:spPr>
          <a:xfrm>
            <a:off x="990972" y="3656731"/>
            <a:ext cx="2576501" cy="0"/>
          </a:xfrm>
          <a:custGeom>
            <a:avLst/>
            <a:gdLst/>
            <a:ahLst/>
            <a:cxnLst/>
            <a:rect l="l" t="t" r="r" b="b"/>
            <a:pathLst>
              <a:path w="3013075">
                <a:moveTo>
                  <a:pt x="0" y="0"/>
                </a:moveTo>
                <a:lnTo>
                  <a:pt x="3012947" y="0"/>
                </a:lnTo>
              </a:path>
            </a:pathLst>
          </a:custGeom>
          <a:ln w="38100">
            <a:solidFill>
              <a:srgbClr val="FF0000"/>
            </a:solidFill>
          </a:ln>
        </p:spPr>
        <p:txBody>
          <a:bodyPr wrap="square" lIns="0" tIns="0" rIns="0" bIns="0" rtlCol="0"/>
          <a:lstStyle/>
          <a:p>
            <a:endParaRPr sz="1540"/>
          </a:p>
        </p:txBody>
      </p:sp>
      <p:sp>
        <p:nvSpPr>
          <p:cNvPr id="30" name="object 30"/>
          <p:cNvSpPr txBox="1"/>
          <p:nvPr/>
        </p:nvSpPr>
        <p:spPr>
          <a:xfrm>
            <a:off x="7116144" y="2172622"/>
            <a:ext cx="920373" cy="325755"/>
          </a:xfrm>
          <a:prstGeom prst="rect">
            <a:avLst/>
          </a:prstGeom>
        </p:spPr>
        <p:txBody>
          <a:bodyPr vert="horz" wrap="square" lIns="0" tIns="10859" rIns="0" bIns="0" rtlCol="0">
            <a:spAutoFit/>
          </a:bodyPr>
          <a:lstStyle/>
          <a:p>
            <a:pPr marL="12700">
              <a:lnSpc>
                <a:spcPct val="100000"/>
              </a:lnSpc>
              <a:spcBef>
                <a:spcPts val="100"/>
              </a:spcBef>
            </a:pPr>
            <a:r>
              <a:rPr sz="2050" spc="-5" dirty="0">
                <a:solidFill>
                  <a:srgbClr val="F1AE05"/>
                </a:solidFill>
                <a:latin typeface="Arial" panose="020B0604020202020204"/>
                <a:cs typeface="Arial" panose="020B0604020202020204"/>
              </a:rPr>
              <a:t>Min</a:t>
            </a:r>
            <a:r>
              <a:rPr sz="2050" spc="-80" dirty="0">
                <a:solidFill>
                  <a:srgbClr val="F1AE05"/>
                </a:solidFill>
                <a:latin typeface="Arial" panose="020B0604020202020204"/>
                <a:cs typeface="Arial" panose="020B0604020202020204"/>
              </a:rPr>
              <a:t> </a:t>
            </a:r>
            <a:r>
              <a:rPr sz="2050" spc="-5" dirty="0">
                <a:solidFill>
                  <a:srgbClr val="F1AE05"/>
                </a:solidFill>
                <a:latin typeface="Arial" panose="020B0604020202020204"/>
                <a:cs typeface="Arial" panose="020B0604020202020204"/>
              </a:rPr>
              <a:t>Cut</a:t>
            </a:r>
            <a:endParaRPr sz="2050">
              <a:latin typeface="Arial" panose="020B0604020202020204"/>
              <a:cs typeface="Arial" panose="020B0604020202020204"/>
            </a:endParaRPr>
          </a:p>
        </p:txBody>
      </p:sp>
      <p:sp>
        <p:nvSpPr>
          <p:cNvPr id="31" name="object 31"/>
          <p:cNvSpPr/>
          <p:nvPr/>
        </p:nvSpPr>
        <p:spPr>
          <a:xfrm>
            <a:off x="4168784" y="2546419"/>
            <a:ext cx="3392619" cy="1295038"/>
          </a:xfrm>
          <a:custGeom>
            <a:avLst/>
            <a:gdLst/>
            <a:ahLst/>
            <a:cxnLst/>
            <a:rect l="l" t="t" r="r" b="b"/>
            <a:pathLst>
              <a:path w="3967479" h="1514475">
                <a:moveTo>
                  <a:pt x="3966959" y="0"/>
                </a:moveTo>
                <a:lnTo>
                  <a:pt x="3918196" y="32738"/>
                </a:lnTo>
                <a:lnTo>
                  <a:pt x="3853727" y="73282"/>
                </a:lnTo>
                <a:lnTo>
                  <a:pt x="3816603" y="96187"/>
                </a:lnTo>
                <a:lnTo>
                  <a:pt x="3776754" y="120689"/>
                </a:lnTo>
                <a:lnTo>
                  <a:pt x="3734580" y="146670"/>
                </a:lnTo>
                <a:lnTo>
                  <a:pt x="3690481" y="174014"/>
                </a:lnTo>
                <a:lnTo>
                  <a:pt x="3644857" y="202600"/>
                </a:lnTo>
                <a:lnTo>
                  <a:pt x="3598109" y="232313"/>
                </a:lnTo>
                <a:lnTo>
                  <a:pt x="3550637" y="263033"/>
                </a:lnTo>
                <a:lnTo>
                  <a:pt x="3502842" y="294642"/>
                </a:lnTo>
                <a:lnTo>
                  <a:pt x="3455123" y="327024"/>
                </a:lnTo>
                <a:lnTo>
                  <a:pt x="3407882" y="360059"/>
                </a:lnTo>
                <a:lnTo>
                  <a:pt x="3361519" y="393629"/>
                </a:lnTo>
                <a:lnTo>
                  <a:pt x="3316433" y="427617"/>
                </a:lnTo>
                <a:lnTo>
                  <a:pt x="3273026" y="461905"/>
                </a:lnTo>
                <a:lnTo>
                  <a:pt x="3231697" y="496375"/>
                </a:lnTo>
                <a:lnTo>
                  <a:pt x="3192848" y="530908"/>
                </a:lnTo>
                <a:lnTo>
                  <a:pt x="3156877" y="565387"/>
                </a:lnTo>
                <a:lnTo>
                  <a:pt x="3124187" y="599693"/>
                </a:lnTo>
                <a:lnTo>
                  <a:pt x="3096396" y="633788"/>
                </a:lnTo>
                <a:lnTo>
                  <a:pt x="3071603" y="670397"/>
                </a:lnTo>
                <a:lnTo>
                  <a:pt x="3049461" y="709201"/>
                </a:lnTo>
                <a:lnTo>
                  <a:pt x="3029623" y="749878"/>
                </a:lnTo>
                <a:lnTo>
                  <a:pt x="3011743" y="792110"/>
                </a:lnTo>
                <a:lnTo>
                  <a:pt x="2995474" y="835576"/>
                </a:lnTo>
                <a:lnTo>
                  <a:pt x="2980470" y="879956"/>
                </a:lnTo>
                <a:lnTo>
                  <a:pt x="2966384" y="924932"/>
                </a:lnTo>
                <a:lnTo>
                  <a:pt x="2952870" y="970182"/>
                </a:lnTo>
                <a:lnTo>
                  <a:pt x="2939582" y="1015387"/>
                </a:lnTo>
                <a:lnTo>
                  <a:pt x="2926172" y="1060227"/>
                </a:lnTo>
                <a:lnTo>
                  <a:pt x="2912294" y="1104383"/>
                </a:lnTo>
                <a:lnTo>
                  <a:pt x="2897602" y="1147533"/>
                </a:lnTo>
                <a:lnTo>
                  <a:pt x="2881749" y="1189359"/>
                </a:lnTo>
                <a:lnTo>
                  <a:pt x="2864389" y="1229540"/>
                </a:lnTo>
                <a:lnTo>
                  <a:pt x="2845175" y="1267757"/>
                </a:lnTo>
                <a:lnTo>
                  <a:pt x="2823761" y="1303690"/>
                </a:lnTo>
                <a:lnTo>
                  <a:pt x="2799800" y="1337019"/>
                </a:lnTo>
                <a:lnTo>
                  <a:pt x="2772946" y="1367423"/>
                </a:lnTo>
                <a:lnTo>
                  <a:pt x="2742852" y="1394584"/>
                </a:lnTo>
                <a:lnTo>
                  <a:pt x="2709172" y="1418180"/>
                </a:lnTo>
                <a:lnTo>
                  <a:pt x="2671559" y="1437893"/>
                </a:lnTo>
                <a:lnTo>
                  <a:pt x="2600369" y="1463938"/>
                </a:lnTo>
                <a:lnTo>
                  <a:pt x="2560162" y="1474818"/>
                </a:lnTo>
                <a:lnTo>
                  <a:pt x="2517231" y="1484305"/>
                </a:lnTo>
                <a:lnTo>
                  <a:pt x="2471837" y="1492427"/>
                </a:lnTo>
                <a:lnTo>
                  <a:pt x="2424244" y="1499211"/>
                </a:lnTo>
                <a:lnTo>
                  <a:pt x="2374714" y="1504684"/>
                </a:lnTo>
                <a:lnTo>
                  <a:pt x="2323508" y="1508874"/>
                </a:lnTo>
                <a:lnTo>
                  <a:pt x="2270891" y="1511807"/>
                </a:lnTo>
                <a:lnTo>
                  <a:pt x="2217124" y="1513512"/>
                </a:lnTo>
                <a:lnTo>
                  <a:pt x="2162470" y="1514014"/>
                </a:lnTo>
                <a:lnTo>
                  <a:pt x="2107191" y="1513341"/>
                </a:lnTo>
                <a:lnTo>
                  <a:pt x="2051549" y="1511520"/>
                </a:lnTo>
                <a:lnTo>
                  <a:pt x="1995808" y="1508579"/>
                </a:lnTo>
                <a:lnTo>
                  <a:pt x="1940229" y="1504545"/>
                </a:lnTo>
                <a:lnTo>
                  <a:pt x="1885075" y="1499444"/>
                </a:lnTo>
                <a:lnTo>
                  <a:pt x="1830609" y="1493305"/>
                </a:lnTo>
                <a:lnTo>
                  <a:pt x="1777093" y="1486153"/>
                </a:lnTo>
                <a:lnTo>
                  <a:pt x="1724789" y="1478017"/>
                </a:lnTo>
                <a:lnTo>
                  <a:pt x="1673961" y="1468924"/>
                </a:lnTo>
                <a:lnTo>
                  <a:pt x="1624869" y="1458900"/>
                </a:lnTo>
                <a:lnTo>
                  <a:pt x="1577778" y="1447973"/>
                </a:lnTo>
                <a:lnTo>
                  <a:pt x="1532949" y="1436171"/>
                </a:lnTo>
                <a:lnTo>
                  <a:pt x="1490645" y="1423519"/>
                </a:lnTo>
                <a:lnTo>
                  <a:pt x="1451128" y="1410046"/>
                </a:lnTo>
                <a:lnTo>
                  <a:pt x="1414660" y="1395778"/>
                </a:lnTo>
                <a:lnTo>
                  <a:pt x="1343700" y="1359244"/>
                </a:lnTo>
                <a:lnTo>
                  <a:pt x="1310740" y="1334346"/>
                </a:lnTo>
                <a:lnTo>
                  <a:pt x="1282152" y="1306343"/>
                </a:lnTo>
                <a:lnTo>
                  <a:pt x="1257464" y="1275527"/>
                </a:lnTo>
                <a:lnTo>
                  <a:pt x="1236203" y="1242192"/>
                </a:lnTo>
                <a:lnTo>
                  <a:pt x="1217895" y="1206630"/>
                </a:lnTo>
                <a:lnTo>
                  <a:pt x="1202069" y="1169133"/>
                </a:lnTo>
                <a:lnTo>
                  <a:pt x="1188250" y="1129995"/>
                </a:lnTo>
                <a:lnTo>
                  <a:pt x="1175965" y="1089508"/>
                </a:lnTo>
                <a:lnTo>
                  <a:pt x="1164743" y="1047966"/>
                </a:lnTo>
                <a:lnTo>
                  <a:pt x="1154110" y="1005660"/>
                </a:lnTo>
                <a:lnTo>
                  <a:pt x="1143593" y="962883"/>
                </a:lnTo>
                <a:lnTo>
                  <a:pt x="1132718" y="919929"/>
                </a:lnTo>
                <a:lnTo>
                  <a:pt x="1121014" y="877090"/>
                </a:lnTo>
                <a:lnTo>
                  <a:pt x="1108007" y="834658"/>
                </a:lnTo>
                <a:lnTo>
                  <a:pt x="1093225" y="792927"/>
                </a:lnTo>
                <a:lnTo>
                  <a:pt x="1076193" y="752190"/>
                </a:lnTo>
                <a:lnTo>
                  <a:pt x="1056440" y="712738"/>
                </a:lnTo>
                <a:lnTo>
                  <a:pt x="1033493" y="674866"/>
                </a:lnTo>
                <a:lnTo>
                  <a:pt x="1006877" y="638864"/>
                </a:lnTo>
                <a:lnTo>
                  <a:pt x="976122" y="605028"/>
                </a:lnTo>
                <a:lnTo>
                  <a:pt x="944387" y="575147"/>
                </a:lnTo>
                <a:lnTo>
                  <a:pt x="909430" y="545185"/>
                </a:lnTo>
                <a:lnTo>
                  <a:pt x="871573" y="515205"/>
                </a:lnTo>
                <a:lnTo>
                  <a:pt x="831136" y="485272"/>
                </a:lnTo>
                <a:lnTo>
                  <a:pt x="788440" y="455450"/>
                </a:lnTo>
                <a:lnTo>
                  <a:pt x="743807" y="425805"/>
                </a:lnTo>
                <a:lnTo>
                  <a:pt x="697559" y="396401"/>
                </a:lnTo>
                <a:lnTo>
                  <a:pt x="650016" y="367302"/>
                </a:lnTo>
                <a:lnTo>
                  <a:pt x="601500" y="338573"/>
                </a:lnTo>
                <a:lnTo>
                  <a:pt x="552331" y="310279"/>
                </a:lnTo>
                <a:lnTo>
                  <a:pt x="502832" y="282485"/>
                </a:lnTo>
                <a:lnTo>
                  <a:pt x="453324" y="255254"/>
                </a:lnTo>
                <a:lnTo>
                  <a:pt x="404128" y="228652"/>
                </a:lnTo>
                <a:lnTo>
                  <a:pt x="355564" y="202744"/>
                </a:lnTo>
                <a:lnTo>
                  <a:pt x="307955" y="177593"/>
                </a:lnTo>
                <a:lnTo>
                  <a:pt x="261622" y="153265"/>
                </a:lnTo>
                <a:lnTo>
                  <a:pt x="216886" y="129824"/>
                </a:lnTo>
                <a:lnTo>
                  <a:pt x="174069" y="107335"/>
                </a:lnTo>
                <a:lnTo>
                  <a:pt x="133490" y="85863"/>
                </a:lnTo>
                <a:lnTo>
                  <a:pt x="95473" y="65471"/>
                </a:lnTo>
                <a:lnTo>
                  <a:pt x="60338" y="46225"/>
                </a:lnTo>
                <a:lnTo>
                  <a:pt x="28406" y="28190"/>
                </a:lnTo>
                <a:lnTo>
                  <a:pt x="0" y="11430"/>
                </a:lnTo>
              </a:path>
            </a:pathLst>
          </a:custGeom>
          <a:ln w="63500">
            <a:solidFill>
              <a:srgbClr val="F1AE05"/>
            </a:solidFill>
          </a:ln>
        </p:spPr>
        <p:txBody>
          <a:bodyPr wrap="square" lIns="0" tIns="0" rIns="0" bIns="0" rtlCol="0"/>
          <a:lstStyle/>
          <a:p>
            <a:endParaRPr sz="1540"/>
          </a:p>
        </p:txBody>
      </p:sp>
      <p:sp>
        <p:nvSpPr>
          <p:cNvPr id="32" name="object 32"/>
          <p:cNvSpPr/>
          <p:nvPr/>
        </p:nvSpPr>
        <p:spPr>
          <a:xfrm>
            <a:off x="4698528" y="3165431"/>
            <a:ext cx="268781" cy="268781"/>
          </a:xfrm>
          <a:custGeom>
            <a:avLst/>
            <a:gdLst/>
            <a:ahLst/>
            <a:cxnLst/>
            <a:rect l="l" t="t" r="r" b="b"/>
            <a:pathLst>
              <a:path w="314325" h="314325">
                <a:moveTo>
                  <a:pt x="313943" y="156971"/>
                </a:moveTo>
                <a:lnTo>
                  <a:pt x="305958" y="107289"/>
                </a:lnTo>
                <a:lnTo>
                  <a:pt x="283707" y="64190"/>
                </a:lnTo>
                <a:lnTo>
                  <a:pt x="249753" y="30236"/>
                </a:lnTo>
                <a:lnTo>
                  <a:pt x="206654" y="7985"/>
                </a:lnTo>
                <a:lnTo>
                  <a:pt x="156972" y="0"/>
                </a:lnTo>
                <a:lnTo>
                  <a:pt x="107289" y="7985"/>
                </a:lnTo>
                <a:lnTo>
                  <a:pt x="64190" y="30236"/>
                </a:lnTo>
                <a:lnTo>
                  <a:pt x="30236" y="64190"/>
                </a:lnTo>
                <a:lnTo>
                  <a:pt x="7985" y="107289"/>
                </a:lnTo>
                <a:lnTo>
                  <a:pt x="0" y="156971"/>
                </a:lnTo>
                <a:lnTo>
                  <a:pt x="7985" y="206654"/>
                </a:lnTo>
                <a:lnTo>
                  <a:pt x="30236" y="249753"/>
                </a:lnTo>
                <a:lnTo>
                  <a:pt x="64190" y="283707"/>
                </a:lnTo>
                <a:lnTo>
                  <a:pt x="107289" y="305958"/>
                </a:lnTo>
                <a:lnTo>
                  <a:pt x="156972" y="313943"/>
                </a:lnTo>
                <a:lnTo>
                  <a:pt x="206654" y="305958"/>
                </a:lnTo>
                <a:lnTo>
                  <a:pt x="249753" y="283707"/>
                </a:lnTo>
                <a:lnTo>
                  <a:pt x="283707" y="249753"/>
                </a:lnTo>
                <a:lnTo>
                  <a:pt x="305958" y="206654"/>
                </a:lnTo>
                <a:lnTo>
                  <a:pt x="313943" y="156971"/>
                </a:lnTo>
                <a:close/>
              </a:path>
            </a:pathLst>
          </a:custGeom>
          <a:solidFill>
            <a:srgbClr val="000000"/>
          </a:solidFill>
        </p:spPr>
        <p:txBody>
          <a:bodyPr wrap="square" lIns="0" tIns="0" rIns="0" bIns="0" rtlCol="0"/>
          <a:lstStyle/>
          <a:p>
            <a:endParaRPr sz="1540"/>
          </a:p>
        </p:txBody>
      </p:sp>
      <p:sp>
        <p:nvSpPr>
          <p:cNvPr id="33" name="object 33"/>
          <p:cNvSpPr/>
          <p:nvPr/>
        </p:nvSpPr>
        <p:spPr>
          <a:xfrm>
            <a:off x="6862463" y="3156961"/>
            <a:ext cx="268781" cy="269324"/>
          </a:xfrm>
          <a:custGeom>
            <a:avLst/>
            <a:gdLst/>
            <a:ahLst/>
            <a:cxnLst/>
            <a:rect l="l" t="t" r="r" b="b"/>
            <a:pathLst>
              <a:path w="314325" h="314960">
                <a:moveTo>
                  <a:pt x="313931" y="157734"/>
                </a:moveTo>
                <a:lnTo>
                  <a:pt x="305945" y="107972"/>
                </a:lnTo>
                <a:lnTo>
                  <a:pt x="283695" y="64684"/>
                </a:lnTo>
                <a:lnTo>
                  <a:pt x="249743" y="30504"/>
                </a:lnTo>
                <a:lnTo>
                  <a:pt x="206648" y="8065"/>
                </a:lnTo>
                <a:lnTo>
                  <a:pt x="156972" y="0"/>
                </a:lnTo>
                <a:lnTo>
                  <a:pt x="107289" y="8065"/>
                </a:lnTo>
                <a:lnTo>
                  <a:pt x="64190" y="30504"/>
                </a:lnTo>
                <a:lnTo>
                  <a:pt x="30236" y="64684"/>
                </a:lnTo>
                <a:lnTo>
                  <a:pt x="7985" y="107972"/>
                </a:lnTo>
                <a:lnTo>
                  <a:pt x="0" y="157734"/>
                </a:lnTo>
                <a:lnTo>
                  <a:pt x="7985" y="207416"/>
                </a:lnTo>
                <a:lnTo>
                  <a:pt x="30236" y="250515"/>
                </a:lnTo>
                <a:lnTo>
                  <a:pt x="64190" y="284469"/>
                </a:lnTo>
                <a:lnTo>
                  <a:pt x="107289" y="306720"/>
                </a:lnTo>
                <a:lnTo>
                  <a:pt x="156972" y="314706"/>
                </a:lnTo>
                <a:lnTo>
                  <a:pt x="206648" y="306720"/>
                </a:lnTo>
                <a:lnTo>
                  <a:pt x="249743" y="284469"/>
                </a:lnTo>
                <a:lnTo>
                  <a:pt x="283695" y="250515"/>
                </a:lnTo>
                <a:lnTo>
                  <a:pt x="305945" y="207416"/>
                </a:lnTo>
                <a:lnTo>
                  <a:pt x="313931" y="157734"/>
                </a:lnTo>
                <a:close/>
              </a:path>
            </a:pathLst>
          </a:custGeom>
          <a:solidFill>
            <a:srgbClr val="000000"/>
          </a:solidFill>
        </p:spPr>
        <p:txBody>
          <a:bodyPr wrap="square" lIns="0" tIns="0" rIns="0" bIns="0" rtlCol="0"/>
          <a:lstStyle/>
          <a:p>
            <a:endParaRPr sz="1540"/>
          </a:p>
        </p:txBody>
      </p:sp>
      <p:sp>
        <p:nvSpPr>
          <p:cNvPr id="34" name="object 34"/>
          <p:cNvSpPr/>
          <p:nvPr/>
        </p:nvSpPr>
        <p:spPr>
          <a:xfrm>
            <a:off x="7418922" y="3169340"/>
            <a:ext cx="268781" cy="269324"/>
          </a:xfrm>
          <a:custGeom>
            <a:avLst/>
            <a:gdLst/>
            <a:ahLst/>
            <a:cxnLst/>
            <a:rect l="l" t="t" r="r" b="b"/>
            <a:pathLst>
              <a:path w="314325" h="314960">
                <a:moveTo>
                  <a:pt x="313931" y="156972"/>
                </a:moveTo>
                <a:lnTo>
                  <a:pt x="305945" y="107582"/>
                </a:lnTo>
                <a:lnTo>
                  <a:pt x="283695" y="64520"/>
                </a:lnTo>
                <a:lnTo>
                  <a:pt x="249740" y="30455"/>
                </a:lnTo>
                <a:lnTo>
                  <a:pt x="206641" y="8058"/>
                </a:lnTo>
                <a:lnTo>
                  <a:pt x="156959" y="0"/>
                </a:lnTo>
                <a:lnTo>
                  <a:pt x="107283" y="8058"/>
                </a:lnTo>
                <a:lnTo>
                  <a:pt x="64188" y="30455"/>
                </a:lnTo>
                <a:lnTo>
                  <a:pt x="30235" y="64520"/>
                </a:lnTo>
                <a:lnTo>
                  <a:pt x="7985" y="107582"/>
                </a:lnTo>
                <a:lnTo>
                  <a:pt x="0" y="156972"/>
                </a:lnTo>
                <a:lnTo>
                  <a:pt x="7985" y="206733"/>
                </a:lnTo>
                <a:lnTo>
                  <a:pt x="30235" y="250021"/>
                </a:lnTo>
                <a:lnTo>
                  <a:pt x="64188" y="284201"/>
                </a:lnTo>
                <a:lnTo>
                  <a:pt x="107283" y="306640"/>
                </a:lnTo>
                <a:lnTo>
                  <a:pt x="156959" y="314706"/>
                </a:lnTo>
                <a:lnTo>
                  <a:pt x="206641" y="306640"/>
                </a:lnTo>
                <a:lnTo>
                  <a:pt x="249740" y="284201"/>
                </a:lnTo>
                <a:lnTo>
                  <a:pt x="283695" y="250021"/>
                </a:lnTo>
                <a:lnTo>
                  <a:pt x="305945" y="206733"/>
                </a:lnTo>
                <a:lnTo>
                  <a:pt x="313931" y="156972"/>
                </a:lnTo>
                <a:close/>
              </a:path>
            </a:pathLst>
          </a:custGeom>
          <a:solidFill>
            <a:srgbClr val="000000"/>
          </a:solidFill>
        </p:spPr>
        <p:txBody>
          <a:bodyPr wrap="square" lIns="0" tIns="0" rIns="0" bIns="0" rtlCol="0"/>
          <a:lstStyle/>
          <a:p>
            <a:endParaRPr sz="1540"/>
          </a:p>
        </p:txBody>
      </p:sp>
      <p:sp>
        <p:nvSpPr>
          <p:cNvPr id="35" name="object 35"/>
          <p:cNvSpPr/>
          <p:nvPr/>
        </p:nvSpPr>
        <p:spPr>
          <a:xfrm>
            <a:off x="4159661" y="3154353"/>
            <a:ext cx="268781" cy="269324"/>
          </a:xfrm>
          <a:custGeom>
            <a:avLst/>
            <a:gdLst/>
            <a:ahLst/>
            <a:cxnLst/>
            <a:rect l="l" t="t" r="r" b="b"/>
            <a:pathLst>
              <a:path w="314325" h="314960">
                <a:moveTo>
                  <a:pt x="313943" y="157734"/>
                </a:moveTo>
                <a:lnTo>
                  <a:pt x="305958" y="107972"/>
                </a:lnTo>
                <a:lnTo>
                  <a:pt x="283707" y="64684"/>
                </a:lnTo>
                <a:lnTo>
                  <a:pt x="249753" y="30504"/>
                </a:lnTo>
                <a:lnTo>
                  <a:pt x="206654" y="8065"/>
                </a:lnTo>
                <a:lnTo>
                  <a:pt x="156972" y="0"/>
                </a:lnTo>
                <a:lnTo>
                  <a:pt x="107289" y="8065"/>
                </a:lnTo>
                <a:lnTo>
                  <a:pt x="64190" y="30504"/>
                </a:lnTo>
                <a:lnTo>
                  <a:pt x="30236" y="64684"/>
                </a:lnTo>
                <a:lnTo>
                  <a:pt x="7985" y="107972"/>
                </a:lnTo>
                <a:lnTo>
                  <a:pt x="0" y="157734"/>
                </a:lnTo>
                <a:lnTo>
                  <a:pt x="7985" y="207123"/>
                </a:lnTo>
                <a:lnTo>
                  <a:pt x="30236" y="250185"/>
                </a:lnTo>
                <a:lnTo>
                  <a:pt x="64190" y="284250"/>
                </a:lnTo>
                <a:lnTo>
                  <a:pt x="107289" y="306647"/>
                </a:lnTo>
                <a:lnTo>
                  <a:pt x="156972" y="314706"/>
                </a:lnTo>
                <a:lnTo>
                  <a:pt x="206654" y="306647"/>
                </a:lnTo>
                <a:lnTo>
                  <a:pt x="249753" y="284250"/>
                </a:lnTo>
                <a:lnTo>
                  <a:pt x="283707" y="250185"/>
                </a:lnTo>
                <a:lnTo>
                  <a:pt x="305958" y="207123"/>
                </a:lnTo>
                <a:lnTo>
                  <a:pt x="313943" y="157734"/>
                </a:lnTo>
                <a:close/>
              </a:path>
            </a:pathLst>
          </a:custGeom>
          <a:solidFill>
            <a:srgbClr val="000000"/>
          </a:solidFill>
        </p:spPr>
        <p:txBody>
          <a:bodyPr wrap="square" lIns="0" tIns="0" rIns="0" bIns="0" rtlCol="0"/>
          <a:lstStyle/>
          <a:p>
            <a:endParaRPr sz="1540"/>
          </a:p>
        </p:txBody>
      </p:sp>
      <p:sp>
        <p:nvSpPr>
          <p:cNvPr id="36" name="object 36"/>
          <p:cNvSpPr/>
          <p:nvPr/>
        </p:nvSpPr>
        <p:spPr>
          <a:xfrm>
            <a:off x="5778856" y="3169340"/>
            <a:ext cx="269324" cy="269324"/>
          </a:xfrm>
          <a:custGeom>
            <a:avLst/>
            <a:gdLst/>
            <a:ahLst/>
            <a:cxnLst/>
            <a:rect l="l" t="t" r="r" b="b"/>
            <a:pathLst>
              <a:path w="314959" h="314960">
                <a:moveTo>
                  <a:pt x="314718" y="156972"/>
                </a:moveTo>
                <a:lnTo>
                  <a:pt x="306653" y="107582"/>
                </a:lnTo>
                <a:lnTo>
                  <a:pt x="284213" y="64520"/>
                </a:lnTo>
                <a:lnTo>
                  <a:pt x="250031" y="30455"/>
                </a:lnTo>
                <a:lnTo>
                  <a:pt x="206739" y="8058"/>
                </a:lnTo>
                <a:lnTo>
                  <a:pt x="156972" y="0"/>
                </a:lnTo>
                <a:lnTo>
                  <a:pt x="107294" y="8058"/>
                </a:lnTo>
                <a:lnTo>
                  <a:pt x="64196" y="30455"/>
                </a:lnTo>
                <a:lnTo>
                  <a:pt x="30239" y="64520"/>
                </a:lnTo>
                <a:lnTo>
                  <a:pt x="7986" y="107582"/>
                </a:lnTo>
                <a:lnTo>
                  <a:pt x="0" y="156972"/>
                </a:lnTo>
                <a:lnTo>
                  <a:pt x="7986" y="206733"/>
                </a:lnTo>
                <a:lnTo>
                  <a:pt x="30239" y="250021"/>
                </a:lnTo>
                <a:lnTo>
                  <a:pt x="64196" y="284201"/>
                </a:lnTo>
                <a:lnTo>
                  <a:pt x="107294" y="306640"/>
                </a:lnTo>
                <a:lnTo>
                  <a:pt x="156972" y="314706"/>
                </a:lnTo>
                <a:lnTo>
                  <a:pt x="206739" y="306640"/>
                </a:lnTo>
                <a:lnTo>
                  <a:pt x="250031" y="284201"/>
                </a:lnTo>
                <a:lnTo>
                  <a:pt x="284213" y="250021"/>
                </a:lnTo>
                <a:lnTo>
                  <a:pt x="306653" y="206733"/>
                </a:lnTo>
                <a:lnTo>
                  <a:pt x="314718" y="156972"/>
                </a:lnTo>
                <a:close/>
              </a:path>
            </a:pathLst>
          </a:custGeom>
          <a:solidFill>
            <a:srgbClr val="FFFFFF"/>
          </a:solidFill>
        </p:spPr>
        <p:txBody>
          <a:bodyPr wrap="square" lIns="0" tIns="0" rIns="0" bIns="0" rtlCol="0"/>
          <a:lstStyle/>
          <a:p>
            <a:endParaRPr sz="1540"/>
          </a:p>
        </p:txBody>
      </p:sp>
      <p:sp>
        <p:nvSpPr>
          <p:cNvPr id="37" name="object 37"/>
          <p:cNvSpPr/>
          <p:nvPr/>
        </p:nvSpPr>
        <p:spPr>
          <a:xfrm>
            <a:off x="5241303" y="3169340"/>
            <a:ext cx="269324" cy="269324"/>
          </a:xfrm>
          <a:custGeom>
            <a:avLst/>
            <a:gdLst/>
            <a:ahLst/>
            <a:cxnLst/>
            <a:rect l="l" t="t" r="r" b="b"/>
            <a:pathLst>
              <a:path w="314960" h="314960">
                <a:moveTo>
                  <a:pt x="314693" y="156972"/>
                </a:moveTo>
                <a:lnTo>
                  <a:pt x="306629" y="107582"/>
                </a:lnTo>
                <a:lnTo>
                  <a:pt x="284193" y="64520"/>
                </a:lnTo>
                <a:lnTo>
                  <a:pt x="250016" y="30455"/>
                </a:lnTo>
                <a:lnTo>
                  <a:pt x="206732" y="8058"/>
                </a:lnTo>
                <a:lnTo>
                  <a:pt x="156972" y="0"/>
                </a:lnTo>
                <a:lnTo>
                  <a:pt x="107289" y="8058"/>
                </a:lnTo>
                <a:lnTo>
                  <a:pt x="64190" y="30455"/>
                </a:lnTo>
                <a:lnTo>
                  <a:pt x="30236" y="64520"/>
                </a:lnTo>
                <a:lnTo>
                  <a:pt x="7985" y="107582"/>
                </a:lnTo>
                <a:lnTo>
                  <a:pt x="0" y="156972"/>
                </a:lnTo>
                <a:lnTo>
                  <a:pt x="7985" y="206733"/>
                </a:lnTo>
                <a:lnTo>
                  <a:pt x="30236" y="250021"/>
                </a:lnTo>
                <a:lnTo>
                  <a:pt x="64190" y="284201"/>
                </a:lnTo>
                <a:lnTo>
                  <a:pt x="107289" y="306640"/>
                </a:lnTo>
                <a:lnTo>
                  <a:pt x="156972" y="314706"/>
                </a:lnTo>
                <a:lnTo>
                  <a:pt x="206732" y="306640"/>
                </a:lnTo>
                <a:lnTo>
                  <a:pt x="250016" y="284201"/>
                </a:lnTo>
                <a:lnTo>
                  <a:pt x="284193" y="250021"/>
                </a:lnTo>
                <a:lnTo>
                  <a:pt x="306629" y="206733"/>
                </a:lnTo>
                <a:lnTo>
                  <a:pt x="314693" y="156972"/>
                </a:lnTo>
                <a:close/>
              </a:path>
            </a:pathLst>
          </a:custGeom>
          <a:solidFill>
            <a:srgbClr val="FFFFFF"/>
          </a:solidFill>
        </p:spPr>
        <p:txBody>
          <a:bodyPr wrap="square" lIns="0" tIns="0" rIns="0" bIns="0" rtlCol="0"/>
          <a:lstStyle/>
          <a:p>
            <a:endParaRPr sz="1540"/>
          </a:p>
        </p:txBody>
      </p:sp>
      <p:sp>
        <p:nvSpPr>
          <p:cNvPr id="38" name="object 38"/>
          <p:cNvSpPr/>
          <p:nvPr/>
        </p:nvSpPr>
        <p:spPr>
          <a:xfrm>
            <a:off x="6328809" y="3161521"/>
            <a:ext cx="268781" cy="268781"/>
          </a:xfrm>
          <a:custGeom>
            <a:avLst/>
            <a:gdLst/>
            <a:ahLst/>
            <a:cxnLst/>
            <a:rect l="l" t="t" r="r" b="b"/>
            <a:pathLst>
              <a:path w="314325" h="314325">
                <a:moveTo>
                  <a:pt x="313931" y="156972"/>
                </a:moveTo>
                <a:lnTo>
                  <a:pt x="305946" y="107289"/>
                </a:lnTo>
                <a:lnTo>
                  <a:pt x="283698" y="64190"/>
                </a:lnTo>
                <a:lnTo>
                  <a:pt x="249745" y="30236"/>
                </a:lnTo>
                <a:lnTo>
                  <a:pt x="206646" y="7985"/>
                </a:lnTo>
                <a:lnTo>
                  <a:pt x="156959" y="0"/>
                </a:lnTo>
                <a:lnTo>
                  <a:pt x="107283" y="7985"/>
                </a:lnTo>
                <a:lnTo>
                  <a:pt x="64188" y="30236"/>
                </a:lnTo>
                <a:lnTo>
                  <a:pt x="30235" y="64190"/>
                </a:lnTo>
                <a:lnTo>
                  <a:pt x="7985" y="107289"/>
                </a:lnTo>
                <a:lnTo>
                  <a:pt x="0" y="156972"/>
                </a:lnTo>
                <a:lnTo>
                  <a:pt x="7985" y="206654"/>
                </a:lnTo>
                <a:lnTo>
                  <a:pt x="30235" y="249753"/>
                </a:lnTo>
                <a:lnTo>
                  <a:pt x="64188" y="283707"/>
                </a:lnTo>
                <a:lnTo>
                  <a:pt x="107283" y="305958"/>
                </a:lnTo>
                <a:lnTo>
                  <a:pt x="156959" y="313943"/>
                </a:lnTo>
                <a:lnTo>
                  <a:pt x="206646" y="305958"/>
                </a:lnTo>
                <a:lnTo>
                  <a:pt x="249745" y="283707"/>
                </a:lnTo>
                <a:lnTo>
                  <a:pt x="283698" y="249753"/>
                </a:lnTo>
                <a:lnTo>
                  <a:pt x="305946" y="206654"/>
                </a:lnTo>
                <a:lnTo>
                  <a:pt x="313931" y="156972"/>
                </a:lnTo>
                <a:close/>
              </a:path>
            </a:pathLst>
          </a:custGeom>
          <a:solidFill>
            <a:srgbClr val="FFFFFF"/>
          </a:solidFill>
        </p:spPr>
        <p:txBody>
          <a:bodyPr wrap="square" lIns="0" tIns="0" rIns="0" bIns="0" rtlCol="0"/>
          <a:lstStyle/>
          <a:p>
            <a:endParaRPr sz="1540"/>
          </a:p>
        </p:txBody>
      </p:sp>
      <p:sp>
        <p:nvSpPr>
          <p:cNvPr id="39" name="object 39"/>
          <p:cNvSpPr txBox="1"/>
          <p:nvPr/>
        </p:nvSpPr>
        <p:spPr>
          <a:xfrm>
            <a:off x="5430485" y="1512569"/>
            <a:ext cx="1143543" cy="535940"/>
          </a:xfrm>
          <a:prstGeom prst="rect">
            <a:avLst/>
          </a:prstGeom>
        </p:spPr>
        <p:txBody>
          <a:bodyPr vert="horz" wrap="square" lIns="0" tIns="10316" rIns="0" bIns="0" rtlCol="0">
            <a:spAutoFit/>
          </a:bodyPr>
          <a:lstStyle/>
          <a:p>
            <a:pPr marL="203835" marR="5080" indent="-191770">
              <a:lnSpc>
                <a:spcPct val="100000"/>
              </a:lnSpc>
              <a:spcBef>
                <a:spcPts val="95"/>
              </a:spcBef>
            </a:pPr>
            <a:r>
              <a:rPr sz="1710" spc="-5" dirty="0">
                <a:solidFill>
                  <a:srgbClr val="FFFFFF"/>
                </a:solidFill>
                <a:latin typeface="Arial" panose="020B0604020202020204"/>
                <a:cs typeface="Arial" panose="020B0604020202020204"/>
              </a:rPr>
              <a:t>Foreground  </a:t>
            </a:r>
            <a:r>
              <a:rPr sz="1710" spc="-10" dirty="0">
                <a:solidFill>
                  <a:srgbClr val="FFFFFF"/>
                </a:solidFill>
                <a:latin typeface="Arial" panose="020B0604020202020204"/>
                <a:cs typeface="Arial" panose="020B0604020202020204"/>
              </a:rPr>
              <a:t>(source)</a:t>
            </a:r>
            <a:endParaRPr sz="1710">
              <a:latin typeface="Arial" panose="020B0604020202020204"/>
              <a:cs typeface="Arial" panose="020B0604020202020204"/>
            </a:endParaRPr>
          </a:p>
        </p:txBody>
      </p:sp>
      <p:sp>
        <p:nvSpPr>
          <p:cNvPr id="40" name="object 40"/>
          <p:cNvSpPr/>
          <p:nvPr/>
        </p:nvSpPr>
        <p:spPr>
          <a:xfrm>
            <a:off x="5792550" y="2051210"/>
            <a:ext cx="268781" cy="268781"/>
          </a:xfrm>
          <a:custGeom>
            <a:avLst/>
            <a:gdLst/>
            <a:ahLst/>
            <a:cxnLst/>
            <a:rect l="l" t="t" r="r" b="b"/>
            <a:pathLst>
              <a:path w="314325" h="314325">
                <a:moveTo>
                  <a:pt x="313931" y="156971"/>
                </a:moveTo>
                <a:lnTo>
                  <a:pt x="305946" y="107289"/>
                </a:lnTo>
                <a:lnTo>
                  <a:pt x="283698" y="64190"/>
                </a:lnTo>
                <a:lnTo>
                  <a:pt x="249745" y="30236"/>
                </a:lnTo>
                <a:lnTo>
                  <a:pt x="206646" y="7985"/>
                </a:lnTo>
                <a:lnTo>
                  <a:pt x="156959" y="0"/>
                </a:lnTo>
                <a:lnTo>
                  <a:pt x="107283" y="7985"/>
                </a:lnTo>
                <a:lnTo>
                  <a:pt x="64188" y="30236"/>
                </a:lnTo>
                <a:lnTo>
                  <a:pt x="30235" y="64190"/>
                </a:lnTo>
                <a:lnTo>
                  <a:pt x="7985" y="107289"/>
                </a:lnTo>
                <a:lnTo>
                  <a:pt x="0" y="156971"/>
                </a:lnTo>
                <a:lnTo>
                  <a:pt x="7985" y="206654"/>
                </a:lnTo>
                <a:lnTo>
                  <a:pt x="30235" y="249753"/>
                </a:lnTo>
                <a:lnTo>
                  <a:pt x="64188" y="283707"/>
                </a:lnTo>
                <a:lnTo>
                  <a:pt x="107283" y="305958"/>
                </a:lnTo>
                <a:lnTo>
                  <a:pt x="156959" y="313943"/>
                </a:lnTo>
                <a:lnTo>
                  <a:pt x="206646" y="305958"/>
                </a:lnTo>
                <a:lnTo>
                  <a:pt x="249745" y="283707"/>
                </a:lnTo>
                <a:lnTo>
                  <a:pt x="283698" y="249753"/>
                </a:lnTo>
                <a:lnTo>
                  <a:pt x="305946" y="206654"/>
                </a:lnTo>
                <a:lnTo>
                  <a:pt x="313931" y="156971"/>
                </a:lnTo>
                <a:close/>
              </a:path>
            </a:pathLst>
          </a:custGeom>
          <a:solidFill>
            <a:srgbClr val="FFFFFF"/>
          </a:solidFill>
        </p:spPr>
        <p:txBody>
          <a:bodyPr wrap="square" lIns="0" tIns="0" rIns="0" bIns="0" rtlCol="0"/>
          <a:lstStyle/>
          <a:p>
            <a:endParaRPr sz="1540"/>
          </a:p>
        </p:txBody>
      </p:sp>
      <p:sp>
        <p:nvSpPr>
          <p:cNvPr id="41" name="object 41"/>
          <p:cNvSpPr/>
          <p:nvPr/>
        </p:nvSpPr>
        <p:spPr>
          <a:xfrm>
            <a:off x="5792550" y="2051210"/>
            <a:ext cx="268781" cy="268781"/>
          </a:xfrm>
          <a:custGeom>
            <a:avLst/>
            <a:gdLst/>
            <a:ahLst/>
            <a:cxnLst/>
            <a:rect l="l" t="t" r="r" b="b"/>
            <a:pathLst>
              <a:path w="314325" h="314325">
                <a:moveTo>
                  <a:pt x="156959" y="313943"/>
                </a:moveTo>
                <a:lnTo>
                  <a:pt x="107283" y="305958"/>
                </a:lnTo>
                <a:lnTo>
                  <a:pt x="64188" y="283707"/>
                </a:lnTo>
                <a:lnTo>
                  <a:pt x="30235" y="249753"/>
                </a:lnTo>
                <a:lnTo>
                  <a:pt x="7985" y="206654"/>
                </a:lnTo>
                <a:lnTo>
                  <a:pt x="0" y="156971"/>
                </a:lnTo>
                <a:lnTo>
                  <a:pt x="7985" y="107289"/>
                </a:lnTo>
                <a:lnTo>
                  <a:pt x="30235" y="64190"/>
                </a:lnTo>
                <a:lnTo>
                  <a:pt x="64188" y="30236"/>
                </a:lnTo>
                <a:lnTo>
                  <a:pt x="107283" y="7985"/>
                </a:lnTo>
                <a:lnTo>
                  <a:pt x="156959" y="0"/>
                </a:lnTo>
                <a:lnTo>
                  <a:pt x="206646" y="7985"/>
                </a:lnTo>
                <a:lnTo>
                  <a:pt x="249745" y="30236"/>
                </a:lnTo>
                <a:lnTo>
                  <a:pt x="283698" y="64190"/>
                </a:lnTo>
                <a:lnTo>
                  <a:pt x="305946" y="107289"/>
                </a:lnTo>
                <a:lnTo>
                  <a:pt x="313931" y="156971"/>
                </a:lnTo>
                <a:lnTo>
                  <a:pt x="305946" y="206654"/>
                </a:lnTo>
                <a:lnTo>
                  <a:pt x="283698" y="249753"/>
                </a:lnTo>
                <a:lnTo>
                  <a:pt x="249745" y="283707"/>
                </a:lnTo>
                <a:lnTo>
                  <a:pt x="206646" y="305958"/>
                </a:lnTo>
                <a:lnTo>
                  <a:pt x="156959" y="313943"/>
                </a:lnTo>
                <a:close/>
              </a:path>
            </a:pathLst>
          </a:custGeom>
          <a:ln w="38099">
            <a:solidFill>
              <a:srgbClr val="F1AE05"/>
            </a:solidFill>
          </a:ln>
        </p:spPr>
        <p:txBody>
          <a:bodyPr wrap="square" lIns="0" tIns="0" rIns="0" bIns="0" rtlCol="0"/>
          <a:lstStyle/>
          <a:p>
            <a:endParaRPr sz="1540"/>
          </a:p>
        </p:txBody>
      </p:sp>
      <p:sp>
        <p:nvSpPr>
          <p:cNvPr id="42" name="object 42"/>
          <p:cNvSpPr txBox="1"/>
          <p:nvPr/>
        </p:nvSpPr>
        <p:spPr>
          <a:xfrm>
            <a:off x="1610204" y="4555501"/>
            <a:ext cx="7396010" cy="1030696"/>
          </a:xfrm>
          <a:prstGeom prst="rect">
            <a:avLst/>
          </a:prstGeom>
        </p:spPr>
        <p:txBody>
          <a:bodyPr vert="horz" wrap="square" lIns="0" tIns="10316" rIns="0" bIns="0" rtlCol="0">
            <a:spAutoFit/>
          </a:bodyPr>
          <a:lstStyle/>
          <a:p>
            <a:pPr marL="4761865" marR="1075055" indent="-367665">
              <a:lnSpc>
                <a:spcPct val="100000"/>
              </a:lnSpc>
              <a:spcBef>
                <a:spcPts val="95"/>
              </a:spcBef>
            </a:pPr>
            <a:r>
              <a:rPr sz="1710" spc="-5" dirty="0">
                <a:solidFill>
                  <a:srgbClr val="FFFFFF"/>
                </a:solidFill>
                <a:latin typeface="Arial" panose="020B0604020202020204"/>
                <a:cs typeface="Arial" panose="020B0604020202020204"/>
              </a:rPr>
              <a:t>Background  (sink)</a:t>
            </a:r>
            <a:endParaRPr sz="1710" dirty="0">
              <a:latin typeface="Arial" panose="020B0604020202020204"/>
              <a:cs typeface="Arial" panose="020B0604020202020204"/>
            </a:endParaRPr>
          </a:p>
          <a:p>
            <a:pPr marL="21590">
              <a:lnSpc>
                <a:spcPct val="100000"/>
              </a:lnSpc>
              <a:spcBef>
                <a:spcPts val="690"/>
              </a:spcBef>
            </a:pPr>
            <a:r>
              <a:rPr sz="1710" b="1" i="1" spc="-5" dirty="0">
                <a:solidFill>
                  <a:srgbClr val="F1AE05"/>
                </a:solidFill>
                <a:latin typeface="Arial" panose="020B0604020202020204"/>
                <a:cs typeface="Arial" panose="020B0604020202020204"/>
              </a:rPr>
              <a:t>Cut: </a:t>
            </a:r>
            <a:r>
              <a:rPr sz="1710" spc="-10" dirty="0">
                <a:solidFill>
                  <a:srgbClr val="FFFFFF"/>
                </a:solidFill>
                <a:latin typeface="Arial" panose="020B0604020202020204"/>
                <a:cs typeface="Arial" panose="020B0604020202020204"/>
              </a:rPr>
              <a:t>separating source </a:t>
            </a:r>
            <a:r>
              <a:rPr sz="1710" spc="-5" dirty="0">
                <a:solidFill>
                  <a:srgbClr val="FFFFFF"/>
                </a:solidFill>
                <a:latin typeface="Arial" panose="020B0604020202020204"/>
                <a:cs typeface="Arial" panose="020B0604020202020204"/>
              </a:rPr>
              <a:t>and sink; </a:t>
            </a:r>
            <a:r>
              <a:rPr sz="1710" spc="-10" dirty="0">
                <a:solidFill>
                  <a:srgbClr val="FFFFFF"/>
                </a:solidFill>
                <a:latin typeface="Arial" panose="020B0604020202020204"/>
                <a:cs typeface="Arial" panose="020B0604020202020204"/>
              </a:rPr>
              <a:t>Energy: collection </a:t>
            </a:r>
            <a:r>
              <a:rPr sz="1710" spc="-5" dirty="0">
                <a:solidFill>
                  <a:srgbClr val="FFFFFF"/>
                </a:solidFill>
                <a:latin typeface="Arial" panose="020B0604020202020204"/>
                <a:cs typeface="Arial" panose="020B0604020202020204"/>
              </a:rPr>
              <a:t>of</a:t>
            </a:r>
            <a:r>
              <a:rPr sz="1710" spc="130" dirty="0">
                <a:solidFill>
                  <a:srgbClr val="FFFFFF"/>
                </a:solidFill>
                <a:latin typeface="Arial" panose="020B0604020202020204"/>
                <a:cs typeface="Arial" panose="020B0604020202020204"/>
              </a:rPr>
              <a:t> </a:t>
            </a:r>
            <a:r>
              <a:rPr sz="1710" spc="-10" dirty="0">
                <a:solidFill>
                  <a:srgbClr val="FFFFFF"/>
                </a:solidFill>
                <a:latin typeface="Arial" panose="020B0604020202020204"/>
                <a:cs typeface="Arial" panose="020B0604020202020204"/>
              </a:rPr>
              <a:t>edges</a:t>
            </a:r>
            <a:endParaRPr sz="1710" dirty="0">
              <a:latin typeface="Arial" panose="020B0604020202020204"/>
              <a:cs typeface="Arial" panose="020B0604020202020204"/>
            </a:endParaRPr>
          </a:p>
          <a:p>
            <a:pPr marL="12700">
              <a:lnSpc>
                <a:spcPct val="100000"/>
              </a:lnSpc>
              <a:spcBef>
                <a:spcPts val="1050"/>
              </a:spcBef>
            </a:pPr>
            <a:r>
              <a:rPr sz="1710" b="1" i="1" spc="-5" dirty="0">
                <a:solidFill>
                  <a:srgbClr val="F1AE05"/>
                </a:solidFill>
                <a:latin typeface="Arial" panose="020B0604020202020204"/>
                <a:cs typeface="Arial" panose="020B0604020202020204"/>
              </a:rPr>
              <a:t>Min Cut: </a:t>
            </a:r>
            <a:r>
              <a:rPr sz="1710" spc="-5" dirty="0">
                <a:solidFill>
                  <a:srgbClr val="FFFFFF"/>
                </a:solidFill>
                <a:latin typeface="Arial" panose="020B0604020202020204"/>
                <a:cs typeface="Arial" panose="020B0604020202020204"/>
              </a:rPr>
              <a:t>Global minimal enegry in polynomial</a:t>
            </a:r>
            <a:r>
              <a:rPr sz="1710" spc="40" dirty="0">
                <a:solidFill>
                  <a:srgbClr val="FFFFFF"/>
                </a:solidFill>
                <a:latin typeface="Arial" panose="020B0604020202020204"/>
                <a:cs typeface="Arial" panose="020B0604020202020204"/>
              </a:rPr>
              <a:t> </a:t>
            </a:r>
            <a:r>
              <a:rPr sz="1710" spc="-5" dirty="0">
                <a:solidFill>
                  <a:srgbClr val="FFFFFF"/>
                </a:solidFill>
                <a:latin typeface="Arial" panose="020B0604020202020204"/>
                <a:cs typeface="Arial" panose="020B0604020202020204"/>
              </a:rPr>
              <a:t>time</a:t>
            </a:r>
            <a:endParaRPr sz="1710" dirty="0">
              <a:latin typeface="Arial" panose="020B0604020202020204"/>
              <a:cs typeface="Arial" panose="020B0604020202020204"/>
            </a:endParaRPr>
          </a:p>
        </p:txBody>
      </p:sp>
      <p:sp>
        <p:nvSpPr>
          <p:cNvPr id="43" name="object 43"/>
          <p:cNvSpPr/>
          <p:nvPr/>
        </p:nvSpPr>
        <p:spPr>
          <a:xfrm>
            <a:off x="5792550" y="4285516"/>
            <a:ext cx="268781" cy="268781"/>
          </a:xfrm>
          <a:custGeom>
            <a:avLst/>
            <a:gdLst/>
            <a:ahLst/>
            <a:cxnLst/>
            <a:rect l="l" t="t" r="r" b="b"/>
            <a:pathLst>
              <a:path w="314325" h="314325">
                <a:moveTo>
                  <a:pt x="313931" y="156972"/>
                </a:moveTo>
                <a:lnTo>
                  <a:pt x="305946" y="107289"/>
                </a:lnTo>
                <a:lnTo>
                  <a:pt x="283698" y="64190"/>
                </a:lnTo>
                <a:lnTo>
                  <a:pt x="249745" y="30236"/>
                </a:lnTo>
                <a:lnTo>
                  <a:pt x="206646" y="7985"/>
                </a:lnTo>
                <a:lnTo>
                  <a:pt x="156959" y="0"/>
                </a:lnTo>
                <a:lnTo>
                  <a:pt x="107283" y="7985"/>
                </a:lnTo>
                <a:lnTo>
                  <a:pt x="64188" y="30236"/>
                </a:lnTo>
                <a:lnTo>
                  <a:pt x="30235" y="64190"/>
                </a:lnTo>
                <a:lnTo>
                  <a:pt x="7985" y="107289"/>
                </a:lnTo>
                <a:lnTo>
                  <a:pt x="0" y="156972"/>
                </a:lnTo>
                <a:lnTo>
                  <a:pt x="7985" y="206654"/>
                </a:lnTo>
                <a:lnTo>
                  <a:pt x="30235" y="249753"/>
                </a:lnTo>
                <a:lnTo>
                  <a:pt x="64188" y="283707"/>
                </a:lnTo>
                <a:lnTo>
                  <a:pt x="107283" y="305958"/>
                </a:lnTo>
                <a:lnTo>
                  <a:pt x="156959" y="313943"/>
                </a:lnTo>
                <a:lnTo>
                  <a:pt x="206646" y="305958"/>
                </a:lnTo>
                <a:lnTo>
                  <a:pt x="249745" y="283707"/>
                </a:lnTo>
                <a:lnTo>
                  <a:pt x="283698" y="249753"/>
                </a:lnTo>
                <a:lnTo>
                  <a:pt x="305946" y="206654"/>
                </a:lnTo>
                <a:lnTo>
                  <a:pt x="313931" y="156972"/>
                </a:lnTo>
                <a:close/>
              </a:path>
            </a:pathLst>
          </a:custGeom>
          <a:solidFill>
            <a:srgbClr val="000000"/>
          </a:solidFill>
        </p:spPr>
        <p:txBody>
          <a:bodyPr wrap="square" lIns="0" tIns="0" rIns="0" bIns="0" rtlCol="0"/>
          <a:lstStyle/>
          <a:p>
            <a:endParaRPr sz="1540"/>
          </a:p>
        </p:txBody>
      </p:sp>
      <p:sp>
        <p:nvSpPr>
          <p:cNvPr id="44" name="object 44"/>
          <p:cNvSpPr/>
          <p:nvPr/>
        </p:nvSpPr>
        <p:spPr>
          <a:xfrm>
            <a:off x="5792550" y="4285516"/>
            <a:ext cx="268781" cy="268781"/>
          </a:xfrm>
          <a:custGeom>
            <a:avLst/>
            <a:gdLst/>
            <a:ahLst/>
            <a:cxnLst/>
            <a:rect l="l" t="t" r="r" b="b"/>
            <a:pathLst>
              <a:path w="314325" h="314325">
                <a:moveTo>
                  <a:pt x="156959" y="0"/>
                </a:moveTo>
                <a:lnTo>
                  <a:pt x="206646" y="7985"/>
                </a:lnTo>
                <a:lnTo>
                  <a:pt x="249745" y="30236"/>
                </a:lnTo>
                <a:lnTo>
                  <a:pt x="283698" y="64190"/>
                </a:lnTo>
                <a:lnTo>
                  <a:pt x="305946" y="107289"/>
                </a:lnTo>
                <a:lnTo>
                  <a:pt x="313931" y="156972"/>
                </a:lnTo>
                <a:lnTo>
                  <a:pt x="305946" y="206654"/>
                </a:lnTo>
                <a:lnTo>
                  <a:pt x="283698" y="249753"/>
                </a:lnTo>
                <a:lnTo>
                  <a:pt x="249745" y="283707"/>
                </a:lnTo>
                <a:lnTo>
                  <a:pt x="206646" y="305958"/>
                </a:lnTo>
                <a:lnTo>
                  <a:pt x="156959" y="313943"/>
                </a:lnTo>
                <a:lnTo>
                  <a:pt x="107283" y="305958"/>
                </a:lnTo>
                <a:lnTo>
                  <a:pt x="64188" y="283707"/>
                </a:lnTo>
                <a:lnTo>
                  <a:pt x="30235" y="249753"/>
                </a:lnTo>
                <a:lnTo>
                  <a:pt x="7985" y="206654"/>
                </a:lnTo>
                <a:lnTo>
                  <a:pt x="0" y="156972"/>
                </a:lnTo>
                <a:lnTo>
                  <a:pt x="7985" y="107289"/>
                </a:lnTo>
                <a:lnTo>
                  <a:pt x="30235" y="64190"/>
                </a:lnTo>
                <a:lnTo>
                  <a:pt x="64188" y="30236"/>
                </a:lnTo>
                <a:lnTo>
                  <a:pt x="107283" y="7985"/>
                </a:lnTo>
                <a:lnTo>
                  <a:pt x="156959" y="0"/>
                </a:lnTo>
                <a:close/>
              </a:path>
            </a:pathLst>
          </a:custGeom>
          <a:ln w="38100">
            <a:solidFill>
              <a:srgbClr val="F1AE05"/>
            </a:solidFill>
          </a:ln>
        </p:spPr>
        <p:txBody>
          <a:bodyPr wrap="square" lIns="0" tIns="0" rIns="0" bIns="0" rtlCol="0"/>
          <a:lstStyle/>
          <a:p>
            <a:endParaRPr sz="1540"/>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object 2"/>
          <p:cNvSpPr/>
          <p:nvPr/>
        </p:nvSpPr>
        <p:spPr>
          <a:xfrm>
            <a:off x="903002" y="1471293"/>
            <a:ext cx="2451291" cy="1636798"/>
          </a:xfrm>
          <a:prstGeom prst="rect">
            <a:avLst/>
          </a:prstGeom>
          <a:blipFill>
            <a:blip r:embed="rId2" cstate="print"/>
            <a:stretch>
              <a:fillRect/>
            </a:stretch>
          </a:blipFill>
        </p:spPr>
        <p:txBody>
          <a:bodyPr wrap="square" lIns="0" tIns="0" rIns="0" bIns="0" rtlCol="0"/>
          <a:lstStyle/>
          <a:p>
            <a:endParaRPr sz="1540"/>
          </a:p>
        </p:txBody>
      </p:sp>
      <p:sp>
        <p:nvSpPr>
          <p:cNvPr id="3" name="object 3"/>
          <p:cNvSpPr txBox="1">
            <a:spLocks noGrp="1"/>
          </p:cNvSpPr>
          <p:nvPr>
            <p:ph type="title"/>
          </p:nvPr>
        </p:nvSpPr>
        <p:spPr>
          <a:xfrm>
            <a:off x="953413" y="717640"/>
            <a:ext cx="3553345" cy="497840"/>
          </a:xfrm>
          <a:prstGeom prst="rect">
            <a:avLst/>
          </a:prstGeom>
        </p:spPr>
        <p:txBody>
          <a:bodyPr vert="horz" wrap="square" lIns="0" tIns="10859" rIns="0" bIns="0" rtlCol="0">
            <a:spAutoFit/>
          </a:bodyPr>
          <a:lstStyle/>
          <a:p>
            <a:pPr marL="12700">
              <a:lnSpc>
                <a:spcPct val="100000"/>
              </a:lnSpc>
              <a:spcBef>
                <a:spcPts val="100"/>
              </a:spcBef>
            </a:pPr>
            <a:r>
              <a:rPr dirty="0"/>
              <a:t>Iterated Graph</a:t>
            </a:r>
            <a:r>
              <a:rPr spc="-90" dirty="0"/>
              <a:t> </a:t>
            </a:r>
            <a:r>
              <a:rPr dirty="0"/>
              <a:t>Cut</a:t>
            </a:r>
          </a:p>
        </p:txBody>
      </p:sp>
      <p:sp>
        <p:nvSpPr>
          <p:cNvPr id="4" name="object 4"/>
          <p:cNvSpPr/>
          <p:nvPr/>
        </p:nvSpPr>
        <p:spPr>
          <a:xfrm>
            <a:off x="3274800" y="3749256"/>
            <a:ext cx="2398943" cy="279641"/>
          </a:xfrm>
          <a:custGeom>
            <a:avLst/>
            <a:gdLst/>
            <a:ahLst/>
            <a:cxnLst/>
            <a:rect l="l" t="t" r="r" b="b"/>
            <a:pathLst>
              <a:path w="2805429" h="327025">
                <a:moveTo>
                  <a:pt x="2804921" y="245363"/>
                </a:moveTo>
                <a:lnTo>
                  <a:pt x="2581656" y="0"/>
                </a:lnTo>
                <a:lnTo>
                  <a:pt x="2362962" y="91439"/>
                </a:lnTo>
                <a:lnTo>
                  <a:pt x="2316030" y="84123"/>
                </a:lnTo>
                <a:lnTo>
                  <a:pt x="2268316" y="77236"/>
                </a:lnTo>
                <a:lnTo>
                  <a:pt x="2219859" y="70779"/>
                </a:lnTo>
                <a:lnTo>
                  <a:pt x="2170700" y="64755"/>
                </a:lnTo>
                <a:lnTo>
                  <a:pt x="2120878" y="59166"/>
                </a:lnTo>
                <a:lnTo>
                  <a:pt x="2070434" y="54013"/>
                </a:lnTo>
                <a:lnTo>
                  <a:pt x="2019407" y="49298"/>
                </a:lnTo>
                <a:lnTo>
                  <a:pt x="1967837" y="45024"/>
                </a:lnTo>
                <a:lnTo>
                  <a:pt x="1915765" y="41192"/>
                </a:lnTo>
                <a:lnTo>
                  <a:pt x="1863230" y="37803"/>
                </a:lnTo>
                <a:lnTo>
                  <a:pt x="1810273" y="34861"/>
                </a:lnTo>
                <a:lnTo>
                  <a:pt x="1756934" y="32366"/>
                </a:lnTo>
                <a:lnTo>
                  <a:pt x="1703252" y="30320"/>
                </a:lnTo>
                <a:lnTo>
                  <a:pt x="1649267" y="28726"/>
                </a:lnTo>
                <a:lnTo>
                  <a:pt x="1595020" y="27585"/>
                </a:lnTo>
                <a:lnTo>
                  <a:pt x="1540551" y="26899"/>
                </a:lnTo>
                <a:lnTo>
                  <a:pt x="1485900" y="26670"/>
                </a:lnTo>
                <a:lnTo>
                  <a:pt x="1423094" y="26976"/>
                </a:lnTo>
                <a:lnTo>
                  <a:pt x="1360946" y="27881"/>
                </a:lnTo>
                <a:lnTo>
                  <a:pt x="1299371" y="29375"/>
                </a:lnTo>
                <a:lnTo>
                  <a:pt x="1238153" y="31456"/>
                </a:lnTo>
                <a:lnTo>
                  <a:pt x="1177501" y="34113"/>
                </a:lnTo>
                <a:lnTo>
                  <a:pt x="1117469" y="37337"/>
                </a:lnTo>
                <a:lnTo>
                  <a:pt x="1058110" y="41121"/>
                </a:lnTo>
                <a:lnTo>
                  <a:pt x="999477" y="45454"/>
                </a:lnTo>
                <a:lnTo>
                  <a:pt x="941621" y="50330"/>
                </a:lnTo>
                <a:lnTo>
                  <a:pt x="884597" y="55738"/>
                </a:lnTo>
                <a:lnTo>
                  <a:pt x="828456" y="61672"/>
                </a:lnTo>
                <a:lnTo>
                  <a:pt x="773253" y="68122"/>
                </a:lnTo>
                <a:lnTo>
                  <a:pt x="719039" y="75080"/>
                </a:lnTo>
                <a:lnTo>
                  <a:pt x="665867" y="82538"/>
                </a:lnTo>
                <a:lnTo>
                  <a:pt x="613790" y="90487"/>
                </a:lnTo>
                <a:lnTo>
                  <a:pt x="562862" y="98918"/>
                </a:lnTo>
                <a:lnTo>
                  <a:pt x="513135" y="107824"/>
                </a:lnTo>
                <a:lnTo>
                  <a:pt x="464661" y="117195"/>
                </a:lnTo>
                <a:lnTo>
                  <a:pt x="417494" y="127023"/>
                </a:lnTo>
                <a:lnTo>
                  <a:pt x="371686" y="137301"/>
                </a:lnTo>
                <a:lnTo>
                  <a:pt x="327291" y="148018"/>
                </a:lnTo>
                <a:lnTo>
                  <a:pt x="284360" y="159167"/>
                </a:lnTo>
                <a:lnTo>
                  <a:pt x="242948" y="170740"/>
                </a:lnTo>
                <a:lnTo>
                  <a:pt x="203106" y="182727"/>
                </a:lnTo>
                <a:lnTo>
                  <a:pt x="164888" y="195121"/>
                </a:lnTo>
                <a:lnTo>
                  <a:pt x="128346" y="207913"/>
                </a:lnTo>
                <a:lnTo>
                  <a:pt x="60503" y="234656"/>
                </a:lnTo>
                <a:lnTo>
                  <a:pt x="0" y="262890"/>
                </a:lnTo>
                <a:lnTo>
                  <a:pt x="490727" y="326898"/>
                </a:lnTo>
                <a:lnTo>
                  <a:pt x="520631" y="312653"/>
                </a:lnTo>
                <a:lnTo>
                  <a:pt x="553342" y="298965"/>
                </a:lnTo>
                <a:lnTo>
                  <a:pt x="626705" y="273332"/>
                </a:lnTo>
                <a:lnTo>
                  <a:pt x="667119" y="261425"/>
                </a:lnTo>
                <a:lnTo>
                  <a:pt x="709861" y="250150"/>
                </a:lnTo>
                <a:lnTo>
                  <a:pt x="754813" y="239525"/>
                </a:lnTo>
                <a:lnTo>
                  <a:pt x="801855" y="229569"/>
                </a:lnTo>
                <a:lnTo>
                  <a:pt x="850868" y="220301"/>
                </a:lnTo>
                <a:lnTo>
                  <a:pt x="901731" y="211740"/>
                </a:lnTo>
                <a:lnTo>
                  <a:pt x="954326" y="203905"/>
                </a:lnTo>
                <a:lnTo>
                  <a:pt x="1008534" y="196815"/>
                </a:lnTo>
                <a:lnTo>
                  <a:pt x="1064234" y="190488"/>
                </a:lnTo>
                <a:lnTo>
                  <a:pt x="1121308" y="184944"/>
                </a:lnTo>
                <a:lnTo>
                  <a:pt x="1179635" y="180201"/>
                </a:lnTo>
                <a:lnTo>
                  <a:pt x="1239097" y="176278"/>
                </a:lnTo>
                <a:lnTo>
                  <a:pt x="1299574" y="173193"/>
                </a:lnTo>
                <a:lnTo>
                  <a:pt x="1361104" y="170964"/>
                </a:lnTo>
                <a:lnTo>
                  <a:pt x="1423297" y="169616"/>
                </a:lnTo>
                <a:lnTo>
                  <a:pt x="1485900" y="169164"/>
                </a:lnTo>
                <a:lnTo>
                  <a:pt x="1537783" y="169465"/>
                </a:lnTo>
                <a:lnTo>
                  <a:pt x="1589373" y="170366"/>
                </a:lnTo>
                <a:lnTo>
                  <a:pt x="1640597" y="171866"/>
                </a:lnTo>
                <a:lnTo>
                  <a:pt x="1691385" y="173961"/>
                </a:lnTo>
                <a:lnTo>
                  <a:pt x="1741666" y="176649"/>
                </a:lnTo>
                <a:lnTo>
                  <a:pt x="1791366" y="179927"/>
                </a:lnTo>
                <a:lnTo>
                  <a:pt x="1840416" y="183792"/>
                </a:lnTo>
                <a:lnTo>
                  <a:pt x="1888743" y="188242"/>
                </a:lnTo>
                <a:lnTo>
                  <a:pt x="1936277" y="193274"/>
                </a:lnTo>
                <a:lnTo>
                  <a:pt x="1982946" y="198885"/>
                </a:lnTo>
                <a:lnTo>
                  <a:pt x="2028678" y="205073"/>
                </a:lnTo>
                <a:lnTo>
                  <a:pt x="2073402" y="211836"/>
                </a:lnTo>
                <a:lnTo>
                  <a:pt x="2073402" y="289911"/>
                </a:lnTo>
                <a:lnTo>
                  <a:pt x="2804921" y="245363"/>
                </a:lnTo>
                <a:close/>
              </a:path>
              <a:path w="2805429" h="327025">
                <a:moveTo>
                  <a:pt x="2073402" y="289911"/>
                </a:moveTo>
                <a:lnTo>
                  <a:pt x="2073402" y="211836"/>
                </a:lnTo>
                <a:lnTo>
                  <a:pt x="1853946" y="303276"/>
                </a:lnTo>
                <a:lnTo>
                  <a:pt x="2073402" y="289911"/>
                </a:lnTo>
                <a:close/>
              </a:path>
            </a:pathLst>
          </a:custGeom>
          <a:solidFill>
            <a:srgbClr val="FF99CC"/>
          </a:solidFill>
        </p:spPr>
        <p:txBody>
          <a:bodyPr wrap="square" lIns="0" tIns="0" rIns="0" bIns="0" rtlCol="0"/>
          <a:lstStyle/>
          <a:p>
            <a:endParaRPr sz="1540"/>
          </a:p>
        </p:txBody>
      </p:sp>
      <p:sp>
        <p:nvSpPr>
          <p:cNvPr id="5" name="object 5"/>
          <p:cNvSpPr/>
          <p:nvPr/>
        </p:nvSpPr>
        <p:spPr>
          <a:xfrm>
            <a:off x="3330186" y="4452324"/>
            <a:ext cx="2308806" cy="308963"/>
          </a:xfrm>
          <a:custGeom>
            <a:avLst/>
            <a:gdLst/>
            <a:ahLst/>
            <a:cxnLst/>
            <a:rect l="l" t="t" r="r" b="b"/>
            <a:pathLst>
              <a:path w="2700020" h="361314">
                <a:moveTo>
                  <a:pt x="915924" y="26670"/>
                </a:moveTo>
                <a:lnTo>
                  <a:pt x="0" y="90678"/>
                </a:lnTo>
                <a:lnTo>
                  <a:pt x="215645" y="361188"/>
                </a:lnTo>
                <a:lnTo>
                  <a:pt x="425957" y="260604"/>
                </a:lnTo>
                <a:lnTo>
                  <a:pt x="471125" y="268576"/>
                </a:lnTo>
                <a:lnTo>
                  <a:pt x="517045" y="276088"/>
                </a:lnTo>
                <a:lnTo>
                  <a:pt x="563677" y="283135"/>
                </a:lnTo>
                <a:lnTo>
                  <a:pt x="610983" y="289714"/>
                </a:lnTo>
                <a:lnTo>
                  <a:pt x="658924" y="295824"/>
                </a:lnTo>
                <a:lnTo>
                  <a:pt x="704850" y="301158"/>
                </a:lnTo>
                <a:lnTo>
                  <a:pt x="704850" y="127254"/>
                </a:lnTo>
                <a:lnTo>
                  <a:pt x="915924" y="26670"/>
                </a:lnTo>
                <a:close/>
              </a:path>
              <a:path w="2700020" h="361314">
                <a:moveTo>
                  <a:pt x="2699753" y="70865"/>
                </a:moveTo>
                <a:lnTo>
                  <a:pt x="2228088" y="0"/>
                </a:lnTo>
                <a:lnTo>
                  <a:pt x="2199269" y="15815"/>
                </a:lnTo>
                <a:lnTo>
                  <a:pt x="2167752" y="31015"/>
                </a:lnTo>
                <a:lnTo>
                  <a:pt x="2097084" y="59484"/>
                </a:lnTo>
                <a:lnTo>
                  <a:pt x="2058162" y="72711"/>
                </a:lnTo>
                <a:lnTo>
                  <a:pt x="2016998" y="85238"/>
                </a:lnTo>
                <a:lnTo>
                  <a:pt x="1973709" y="97043"/>
                </a:lnTo>
                <a:lnTo>
                  <a:pt x="1928408" y="108106"/>
                </a:lnTo>
                <a:lnTo>
                  <a:pt x="1881210" y="118405"/>
                </a:lnTo>
                <a:lnTo>
                  <a:pt x="1832228" y="127920"/>
                </a:lnTo>
                <a:lnTo>
                  <a:pt x="1781578" y="136629"/>
                </a:lnTo>
                <a:lnTo>
                  <a:pt x="1729374" y="144511"/>
                </a:lnTo>
                <a:lnTo>
                  <a:pt x="1675729" y="151545"/>
                </a:lnTo>
                <a:lnTo>
                  <a:pt x="1620758" y="157710"/>
                </a:lnTo>
                <a:lnTo>
                  <a:pt x="1564576" y="162984"/>
                </a:lnTo>
                <a:lnTo>
                  <a:pt x="1507296" y="167347"/>
                </a:lnTo>
                <a:lnTo>
                  <a:pt x="1449034" y="170777"/>
                </a:lnTo>
                <a:lnTo>
                  <a:pt x="1389903" y="173253"/>
                </a:lnTo>
                <a:lnTo>
                  <a:pt x="1330017" y="174754"/>
                </a:lnTo>
                <a:lnTo>
                  <a:pt x="1269491" y="175260"/>
                </a:lnTo>
                <a:lnTo>
                  <a:pt x="1215172" y="174846"/>
                </a:lnTo>
                <a:lnTo>
                  <a:pt x="1161172" y="173611"/>
                </a:lnTo>
                <a:lnTo>
                  <a:pt x="1107584" y="171565"/>
                </a:lnTo>
                <a:lnTo>
                  <a:pt x="1054501" y="168719"/>
                </a:lnTo>
                <a:lnTo>
                  <a:pt x="1002016" y="165083"/>
                </a:lnTo>
                <a:lnTo>
                  <a:pt x="950221" y="160668"/>
                </a:lnTo>
                <a:lnTo>
                  <a:pt x="899209" y="155482"/>
                </a:lnTo>
                <a:lnTo>
                  <a:pt x="849074" y="149538"/>
                </a:lnTo>
                <a:lnTo>
                  <a:pt x="799907" y="142845"/>
                </a:lnTo>
                <a:lnTo>
                  <a:pt x="751801" y="135413"/>
                </a:lnTo>
                <a:lnTo>
                  <a:pt x="704850" y="127254"/>
                </a:lnTo>
                <a:lnTo>
                  <a:pt x="704850" y="301158"/>
                </a:lnTo>
                <a:lnTo>
                  <a:pt x="756554" y="306623"/>
                </a:lnTo>
                <a:lnTo>
                  <a:pt x="806164" y="311306"/>
                </a:lnTo>
                <a:lnTo>
                  <a:pt x="856253" y="315508"/>
                </a:lnTo>
                <a:lnTo>
                  <a:pt x="906781" y="319226"/>
                </a:lnTo>
                <a:lnTo>
                  <a:pt x="957709" y="322458"/>
                </a:lnTo>
                <a:lnTo>
                  <a:pt x="1008998" y="325200"/>
                </a:lnTo>
                <a:lnTo>
                  <a:pt x="1060609" y="327449"/>
                </a:lnTo>
                <a:lnTo>
                  <a:pt x="1112503" y="329204"/>
                </a:lnTo>
                <a:lnTo>
                  <a:pt x="1164641" y="330461"/>
                </a:lnTo>
                <a:lnTo>
                  <a:pt x="1216983" y="331217"/>
                </a:lnTo>
                <a:lnTo>
                  <a:pt x="1269491" y="331470"/>
                </a:lnTo>
                <a:lnTo>
                  <a:pt x="1331886" y="331112"/>
                </a:lnTo>
                <a:lnTo>
                  <a:pt x="1393855" y="330048"/>
                </a:lnTo>
                <a:lnTo>
                  <a:pt x="1455341" y="328286"/>
                </a:lnTo>
                <a:lnTo>
                  <a:pt x="1516288" y="325837"/>
                </a:lnTo>
                <a:lnTo>
                  <a:pt x="1576640" y="322710"/>
                </a:lnTo>
                <a:lnTo>
                  <a:pt x="1636339" y="318917"/>
                </a:lnTo>
                <a:lnTo>
                  <a:pt x="1695331" y="314467"/>
                </a:lnTo>
                <a:lnTo>
                  <a:pt x="1753557" y="309370"/>
                </a:lnTo>
                <a:lnTo>
                  <a:pt x="1810963" y="303637"/>
                </a:lnTo>
                <a:lnTo>
                  <a:pt x="1867491" y="297277"/>
                </a:lnTo>
                <a:lnTo>
                  <a:pt x="1923085" y="290300"/>
                </a:lnTo>
                <a:lnTo>
                  <a:pt x="1977689" y="282717"/>
                </a:lnTo>
                <a:lnTo>
                  <a:pt x="2031246" y="274539"/>
                </a:lnTo>
                <a:lnTo>
                  <a:pt x="2083699" y="265774"/>
                </a:lnTo>
                <a:lnTo>
                  <a:pt x="2134993" y="256433"/>
                </a:lnTo>
                <a:lnTo>
                  <a:pt x="2185071" y="246527"/>
                </a:lnTo>
                <a:lnTo>
                  <a:pt x="2233877" y="236065"/>
                </a:lnTo>
                <a:lnTo>
                  <a:pt x="2281354" y="225057"/>
                </a:lnTo>
                <a:lnTo>
                  <a:pt x="2327445" y="213514"/>
                </a:lnTo>
                <a:lnTo>
                  <a:pt x="2372094" y="201446"/>
                </a:lnTo>
                <a:lnTo>
                  <a:pt x="2415246" y="188863"/>
                </a:lnTo>
                <a:lnTo>
                  <a:pt x="2456843" y="175774"/>
                </a:lnTo>
                <a:lnTo>
                  <a:pt x="2496828" y="162191"/>
                </a:lnTo>
                <a:lnTo>
                  <a:pt x="2535147" y="148123"/>
                </a:lnTo>
                <a:lnTo>
                  <a:pt x="2571741" y="133580"/>
                </a:lnTo>
                <a:lnTo>
                  <a:pt x="2639533" y="103112"/>
                </a:lnTo>
                <a:lnTo>
                  <a:pt x="2670618" y="87206"/>
                </a:lnTo>
                <a:lnTo>
                  <a:pt x="2699753" y="70865"/>
                </a:lnTo>
                <a:close/>
              </a:path>
            </a:pathLst>
          </a:custGeom>
          <a:solidFill>
            <a:srgbClr val="FF99CC"/>
          </a:solidFill>
        </p:spPr>
        <p:txBody>
          <a:bodyPr wrap="square" lIns="0" tIns="0" rIns="0" bIns="0" rtlCol="0"/>
          <a:lstStyle/>
          <a:p>
            <a:endParaRPr sz="1540"/>
          </a:p>
        </p:txBody>
      </p:sp>
      <p:sp>
        <p:nvSpPr>
          <p:cNvPr id="6" name="object 6"/>
          <p:cNvSpPr/>
          <p:nvPr/>
        </p:nvSpPr>
        <p:spPr>
          <a:xfrm>
            <a:off x="1889517" y="3209088"/>
            <a:ext cx="413217" cy="814489"/>
          </a:xfrm>
          <a:custGeom>
            <a:avLst/>
            <a:gdLst/>
            <a:ahLst/>
            <a:cxnLst/>
            <a:rect l="l" t="t" r="r" b="b"/>
            <a:pathLst>
              <a:path w="483235" h="952500">
                <a:moveTo>
                  <a:pt x="483107" y="713994"/>
                </a:moveTo>
                <a:lnTo>
                  <a:pt x="361950" y="713994"/>
                </a:lnTo>
                <a:lnTo>
                  <a:pt x="361950" y="0"/>
                </a:lnTo>
                <a:lnTo>
                  <a:pt x="121157" y="0"/>
                </a:lnTo>
                <a:lnTo>
                  <a:pt x="121157" y="713994"/>
                </a:lnTo>
                <a:lnTo>
                  <a:pt x="0" y="713994"/>
                </a:lnTo>
                <a:lnTo>
                  <a:pt x="241553" y="952500"/>
                </a:lnTo>
                <a:lnTo>
                  <a:pt x="483107" y="713994"/>
                </a:lnTo>
                <a:close/>
              </a:path>
            </a:pathLst>
          </a:custGeom>
          <a:solidFill>
            <a:srgbClr val="FF99CC"/>
          </a:solidFill>
        </p:spPr>
        <p:txBody>
          <a:bodyPr wrap="square" lIns="0" tIns="0" rIns="0" bIns="0" rtlCol="0"/>
          <a:lstStyle/>
          <a:p>
            <a:endParaRPr sz="1540"/>
          </a:p>
        </p:txBody>
      </p:sp>
      <p:sp>
        <p:nvSpPr>
          <p:cNvPr id="7" name="object 7"/>
          <p:cNvSpPr txBox="1"/>
          <p:nvPr/>
        </p:nvSpPr>
        <p:spPr>
          <a:xfrm>
            <a:off x="3608627" y="2019499"/>
            <a:ext cx="2341385" cy="379730"/>
          </a:xfrm>
          <a:prstGeom prst="rect">
            <a:avLst/>
          </a:prstGeom>
        </p:spPr>
        <p:txBody>
          <a:bodyPr vert="horz" wrap="square" lIns="0" tIns="10859" rIns="0" bIns="0" rtlCol="0">
            <a:spAutoFit/>
          </a:bodyPr>
          <a:lstStyle/>
          <a:p>
            <a:pPr marL="12700">
              <a:lnSpc>
                <a:spcPct val="100000"/>
              </a:lnSpc>
              <a:spcBef>
                <a:spcPts val="100"/>
              </a:spcBef>
            </a:pPr>
            <a:r>
              <a:rPr sz="2395" dirty="0">
                <a:solidFill>
                  <a:srgbClr val="FFFFFF"/>
                </a:solidFill>
                <a:latin typeface="Arial" panose="020B0604020202020204"/>
                <a:cs typeface="Arial" panose="020B0604020202020204"/>
              </a:rPr>
              <a:t>User</a:t>
            </a:r>
            <a:r>
              <a:rPr sz="2395" spc="-85" dirty="0">
                <a:solidFill>
                  <a:srgbClr val="FFFFFF"/>
                </a:solidFill>
                <a:latin typeface="Arial" panose="020B0604020202020204"/>
                <a:cs typeface="Arial" panose="020B0604020202020204"/>
              </a:rPr>
              <a:t> </a:t>
            </a:r>
            <a:r>
              <a:rPr sz="2395" dirty="0">
                <a:solidFill>
                  <a:srgbClr val="FFFFFF"/>
                </a:solidFill>
                <a:latin typeface="Arial" panose="020B0604020202020204"/>
                <a:cs typeface="Arial" panose="020B0604020202020204"/>
              </a:rPr>
              <a:t>Initialisation</a:t>
            </a:r>
            <a:endParaRPr sz="2395">
              <a:latin typeface="Arial" panose="020B0604020202020204"/>
              <a:cs typeface="Arial" panose="020B0604020202020204"/>
            </a:endParaRPr>
          </a:p>
        </p:txBody>
      </p:sp>
      <p:sp>
        <p:nvSpPr>
          <p:cNvPr id="8" name="object 8"/>
          <p:cNvSpPr txBox="1"/>
          <p:nvPr/>
        </p:nvSpPr>
        <p:spPr>
          <a:xfrm>
            <a:off x="855441" y="4905831"/>
            <a:ext cx="2801843" cy="984885"/>
          </a:xfrm>
          <a:prstGeom prst="rect">
            <a:avLst/>
          </a:prstGeom>
          <a:ln w="19050">
            <a:solidFill>
              <a:srgbClr val="F1AE05"/>
            </a:solidFill>
          </a:ln>
        </p:spPr>
        <p:txBody>
          <a:bodyPr vert="horz" wrap="square" lIns="0" tIns="39094" rIns="0" bIns="0" rtlCol="0">
            <a:spAutoFit/>
          </a:bodyPr>
          <a:lstStyle/>
          <a:p>
            <a:pPr marL="250825" marR="107315" indent="-138430">
              <a:lnSpc>
                <a:spcPct val="100000"/>
              </a:lnSpc>
              <a:spcBef>
                <a:spcPts val="360"/>
              </a:spcBef>
            </a:pPr>
            <a:r>
              <a:rPr sz="2050" b="1" spc="-5" dirty="0">
                <a:solidFill>
                  <a:srgbClr val="F1AE05"/>
                </a:solidFill>
                <a:latin typeface="Arial" panose="020B0604020202020204"/>
                <a:cs typeface="Arial" panose="020B0604020202020204"/>
              </a:rPr>
              <a:t>K-means for learning  colour</a:t>
            </a:r>
            <a:r>
              <a:rPr sz="2050" b="1" spc="-60" dirty="0">
                <a:solidFill>
                  <a:srgbClr val="F1AE05"/>
                </a:solidFill>
                <a:latin typeface="Arial" panose="020B0604020202020204"/>
                <a:cs typeface="Arial" panose="020B0604020202020204"/>
              </a:rPr>
              <a:t> </a:t>
            </a:r>
            <a:r>
              <a:rPr sz="2050" b="1" spc="-5" dirty="0">
                <a:solidFill>
                  <a:srgbClr val="F1AE05"/>
                </a:solidFill>
                <a:latin typeface="Arial" panose="020B0604020202020204"/>
                <a:cs typeface="Arial" panose="020B0604020202020204"/>
              </a:rPr>
              <a:t>distributions</a:t>
            </a:r>
            <a:endParaRPr sz="2050">
              <a:latin typeface="Arial" panose="020B0604020202020204"/>
              <a:cs typeface="Arial" panose="020B0604020202020204"/>
            </a:endParaRPr>
          </a:p>
        </p:txBody>
      </p:sp>
      <p:sp>
        <p:nvSpPr>
          <p:cNvPr id="9" name="object 9"/>
          <p:cNvSpPr txBox="1"/>
          <p:nvPr/>
        </p:nvSpPr>
        <p:spPr>
          <a:xfrm>
            <a:off x="6057086" y="4729251"/>
            <a:ext cx="2006359" cy="1300480"/>
          </a:xfrm>
          <a:prstGeom prst="rect">
            <a:avLst/>
          </a:prstGeom>
          <a:ln w="19050">
            <a:solidFill>
              <a:srgbClr val="F1AE05"/>
            </a:solidFill>
          </a:ln>
        </p:spPr>
        <p:txBody>
          <a:bodyPr vert="horz" wrap="square" lIns="0" tIns="39095" rIns="0" bIns="0" rtlCol="0">
            <a:spAutoFit/>
          </a:bodyPr>
          <a:lstStyle/>
          <a:p>
            <a:pPr marL="182880" marR="173990" indent="635" algn="ctr">
              <a:lnSpc>
                <a:spcPct val="100000"/>
              </a:lnSpc>
              <a:spcBef>
                <a:spcPts val="360"/>
              </a:spcBef>
            </a:pPr>
            <a:r>
              <a:rPr sz="2050" b="1" spc="-5" dirty="0">
                <a:solidFill>
                  <a:srgbClr val="F1AE05"/>
                </a:solidFill>
                <a:latin typeface="Arial" panose="020B0604020202020204"/>
                <a:cs typeface="Arial" panose="020B0604020202020204"/>
              </a:rPr>
              <a:t>Graph cuts</a:t>
            </a:r>
            <a:r>
              <a:rPr sz="2050" b="1" spc="-95" dirty="0">
                <a:solidFill>
                  <a:srgbClr val="F1AE05"/>
                </a:solidFill>
                <a:latin typeface="Arial" panose="020B0604020202020204"/>
                <a:cs typeface="Arial" panose="020B0604020202020204"/>
              </a:rPr>
              <a:t> </a:t>
            </a:r>
            <a:r>
              <a:rPr sz="2050" b="1" spc="-5" dirty="0">
                <a:solidFill>
                  <a:srgbClr val="F1AE05"/>
                </a:solidFill>
                <a:latin typeface="Arial" panose="020B0604020202020204"/>
                <a:cs typeface="Arial" panose="020B0604020202020204"/>
              </a:rPr>
              <a:t>to  infer the  segmentation</a:t>
            </a:r>
            <a:endParaRPr sz="2050">
              <a:latin typeface="Arial" panose="020B0604020202020204"/>
              <a:cs typeface="Arial" panose="020B0604020202020204"/>
            </a:endParaRPr>
          </a:p>
        </p:txBody>
      </p:sp>
      <p:sp>
        <p:nvSpPr>
          <p:cNvPr id="10" name="object 10"/>
          <p:cNvSpPr txBox="1"/>
          <p:nvPr/>
        </p:nvSpPr>
        <p:spPr>
          <a:xfrm>
            <a:off x="1760714" y="1708689"/>
            <a:ext cx="500639" cy="1169035"/>
          </a:xfrm>
          <a:prstGeom prst="rect">
            <a:avLst/>
          </a:prstGeom>
        </p:spPr>
        <p:txBody>
          <a:bodyPr vert="horz" wrap="square" lIns="0" tIns="10859" rIns="0" bIns="0" rtlCol="0">
            <a:spAutoFit/>
          </a:bodyPr>
          <a:lstStyle/>
          <a:p>
            <a:pPr marL="12700">
              <a:lnSpc>
                <a:spcPct val="100000"/>
              </a:lnSpc>
              <a:spcBef>
                <a:spcPts val="100"/>
              </a:spcBef>
            </a:pPr>
            <a:r>
              <a:rPr sz="7525" b="1" spc="-969" dirty="0">
                <a:solidFill>
                  <a:srgbClr val="FFFFFF"/>
                </a:solidFill>
                <a:latin typeface="Arial" panose="020B0604020202020204"/>
                <a:cs typeface="Arial" panose="020B0604020202020204"/>
              </a:rPr>
              <a:t>?</a:t>
            </a:r>
            <a:endParaRPr sz="7525">
              <a:latin typeface="Arial" panose="020B0604020202020204"/>
              <a:cs typeface="Arial" panose="020B0604020202020204"/>
            </a:endParaRPr>
          </a:p>
        </p:txBody>
      </p:sp>
      <p:sp>
        <p:nvSpPr>
          <p:cNvPr id="11" name="object 11"/>
          <p:cNvSpPr/>
          <p:nvPr/>
        </p:nvSpPr>
        <p:spPr>
          <a:xfrm>
            <a:off x="975986" y="4140211"/>
            <a:ext cx="2651325" cy="408548"/>
          </a:xfrm>
          <a:prstGeom prst="rect">
            <a:avLst/>
          </a:prstGeom>
          <a:blipFill>
            <a:blip r:embed="rId3" cstate="print"/>
            <a:stretch>
              <a:fillRect/>
            </a:stretch>
          </a:blipFill>
        </p:spPr>
        <p:txBody>
          <a:bodyPr wrap="square" lIns="0" tIns="0" rIns="0" bIns="0" rtlCol="0"/>
          <a:lstStyle/>
          <a:p>
            <a:endParaRPr sz="1540"/>
          </a:p>
        </p:txBody>
      </p:sp>
      <p:sp>
        <p:nvSpPr>
          <p:cNvPr id="12" name="object 12"/>
          <p:cNvSpPr/>
          <p:nvPr/>
        </p:nvSpPr>
        <p:spPr>
          <a:xfrm>
            <a:off x="5648538" y="4090039"/>
            <a:ext cx="2651326" cy="408548"/>
          </a:xfrm>
          <a:prstGeom prst="rect">
            <a:avLst/>
          </a:prstGeom>
          <a:blipFill>
            <a:blip r:embed="rId4" cstate="print"/>
            <a:stretch>
              <a:fillRect/>
            </a:stretch>
          </a:blipFill>
        </p:spPr>
        <p:txBody>
          <a:bodyPr wrap="square" lIns="0" tIns="0" rIns="0" bIns="0" rtlCol="0"/>
          <a:lstStyle/>
          <a:p>
            <a:endParaRPr sz="1540"/>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object 2"/>
          <p:cNvSpPr/>
          <p:nvPr/>
        </p:nvSpPr>
        <p:spPr>
          <a:xfrm>
            <a:off x="1053520" y="2186741"/>
            <a:ext cx="3917367" cy="2616139"/>
          </a:xfrm>
          <a:prstGeom prst="rect">
            <a:avLst/>
          </a:prstGeom>
          <a:blipFill>
            <a:blip r:embed="rId2" cstate="print"/>
            <a:stretch>
              <a:fillRect/>
            </a:stretch>
          </a:blipFill>
        </p:spPr>
        <p:txBody>
          <a:bodyPr wrap="square" lIns="0" tIns="0" rIns="0" bIns="0" rtlCol="0"/>
          <a:lstStyle/>
          <a:p>
            <a:endParaRPr sz="1540"/>
          </a:p>
        </p:txBody>
      </p:sp>
      <p:sp>
        <p:nvSpPr>
          <p:cNvPr id="3" name="object 3"/>
          <p:cNvSpPr/>
          <p:nvPr/>
        </p:nvSpPr>
        <p:spPr>
          <a:xfrm>
            <a:off x="1216423" y="2338561"/>
            <a:ext cx="3377416" cy="2376137"/>
          </a:xfrm>
          <a:custGeom>
            <a:avLst/>
            <a:gdLst/>
            <a:ahLst/>
            <a:cxnLst/>
            <a:rect l="l" t="t" r="r" b="b"/>
            <a:pathLst>
              <a:path w="3949700" h="2778760">
                <a:moveTo>
                  <a:pt x="0" y="0"/>
                </a:moveTo>
                <a:lnTo>
                  <a:pt x="0" y="2778252"/>
                </a:lnTo>
                <a:lnTo>
                  <a:pt x="3949445" y="2778252"/>
                </a:lnTo>
                <a:lnTo>
                  <a:pt x="3949445" y="0"/>
                </a:lnTo>
                <a:lnTo>
                  <a:pt x="0" y="0"/>
                </a:lnTo>
                <a:close/>
              </a:path>
            </a:pathLst>
          </a:custGeom>
          <a:ln w="47625">
            <a:solidFill>
              <a:srgbClr val="FF0000"/>
            </a:solidFill>
          </a:ln>
        </p:spPr>
        <p:txBody>
          <a:bodyPr wrap="square" lIns="0" tIns="0" rIns="0" bIns="0" rtlCol="0"/>
          <a:lstStyle/>
          <a:p>
            <a:endParaRPr sz="1540"/>
          </a:p>
        </p:txBody>
      </p:sp>
      <p:sp>
        <p:nvSpPr>
          <p:cNvPr id="4" name="object 4"/>
          <p:cNvSpPr/>
          <p:nvPr/>
        </p:nvSpPr>
        <p:spPr>
          <a:xfrm>
            <a:off x="5207421" y="2188043"/>
            <a:ext cx="3038588" cy="2615054"/>
          </a:xfrm>
          <a:custGeom>
            <a:avLst/>
            <a:gdLst/>
            <a:ahLst/>
            <a:cxnLst/>
            <a:rect l="l" t="t" r="r" b="b"/>
            <a:pathLst>
              <a:path w="3553459" h="3058160">
                <a:moveTo>
                  <a:pt x="0" y="0"/>
                </a:moveTo>
                <a:lnTo>
                  <a:pt x="0" y="3057906"/>
                </a:lnTo>
                <a:lnTo>
                  <a:pt x="3553205" y="3057906"/>
                </a:lnTo>
                <a:lnTo>
                  <a:pt x="3553205" y="0"/>
                </a:lnTo>
                <a:lnTo>
                  <a:pt x="0" y="0"/>
                </a:lnTo>
                <a:close/>
              </a:path>
            </a:pathLst>
          </a:custGeom>
          <a:solidFill>
            <a:srgbClr val="FFFFFF"/>
          </a:solidFill>
        </p:spPr>
        <p:txBody>
          <a:bodyPr wrap="square" lIns="0" tIns="0" rIns="0" bIns="0" rtlCol="0"/>
          <a:lstStyle/>
          <a:p>
            <a:endParaRPr sz="1540"/>
          </a:p>
        </p:txBody>
      </p:sp>
      <p:sp>
        <p:nvSpPr>
          <p:cNvPr id="5" name="object 5"/>
          <p:cNvSpPr/>
          <p:nvPr/>
        </p:nvSpPr>
        <p:spPr>
          <a:xfrm>
            <a:off x="5473270" y="2338561"/>
            <a:ext cx="2476048" cy="2217040"/>
          </a:xfrm>
          <a:custGeom>
            <a:avLst/>
            <a:gdLst/>
            <a:ahLst/>
            <a:cxnLst/>
            <a:rect l="l" t="t" r="r" b="b"/>
            <a:pathLst>
              <a:path w="2895600" h="2592704">
                <a:moveTo>
                  <a:pt x="0" y="0"/>
                </a:moveTo>
                <a:lnTo>
                  <a:pt x="0" y="2592324"/>
                </a:lnTo>
                <a:lnTo>
                  <a:pt x="2895600" y="2592324"/>
                </a:lnTo>
                <a:lnTo>
                  <a:pt x="2895600" y="0"/>
                </a:lnTo>
                <a:lnTo>
                  <a:pt x="0" y="0"/>
                </a:lnTo>
                <a:close/>
              </a:path>
            </a:pathLst>
          </a:custGeom>
          <a:ln w="34925">
            <a:solidFill>
              <a:srgbClr val="000000"/>
            </a:solidFill>
          </a:ln>
        </p:spPr>
        <p:txBody>
          <a:bodyPr wrap="square" lIns="0" tIns="0" rIns="0" bIns="0" rtlCol="0"/>
          <a:lstStyle/>
          <a:p>
            <a:endParaRPr sz="1540"/>
          </a:p>
        </p:txBody>
      </p:sp>
      <p:sp>
        <p:nvSpPr>
          <p:cNvPr id="6" name="object 6"/>
          <p:cNvSpPr/>
          <p:nvPr/>
        </p:nvSpPr>
        <p:spPr>
          <a:xfrm>
            <a:off x="5471956" y="4501194"/>
            <a:ext cx="0" cy="130318"/>
          </a:xfrm>
          <a:custGeom>
            <a:avLst/>
            <a:gdLst/>
            <a:ahLst/>
            <a:cxnLst/>
            <a:rect l="l" t="t" r="r" b="b"/>
            <a:pathLst>
              <a:path h="152400">
                <a:moveTo>
                  <a:pt x="0" y="0"/>
                </a:moveTo>
                <a:lnTo>
                  <a:pt x="0" y="152400"/>
                </a:lnTo>
              </a:path>
            </a:pathLst>
          </a:custGeom>
          <a:ln w="34925">
            <a:solidFill>
              <a:srgbClr val="000000"/>
            </a:solidFill>
          </a:ln>
        </p:spPr>
        <p:txBody>
          <a:bodyPr wrap="square" lIns="0" tIns="0" rIns="0" bIns="0" rtlCol="0"/>
          <a:lstStyle/>
          <a:p>
            <a:endParaRPr sz="1540"/>
          </a:p>
        </p:txBody>
      </p:sp>
      <p:sp>
        <p:nvSpPr>
          <p:cNvPr id="7" name="object 7"/>
          <p:cNvSpPr/>
          <p:nvPr/>
        </p:nvSpPr>
        <p:spPr>
          <a:xfrm>
            <a:off x="6009518" y="4492723"/>
            <a:ext cx="0" cy="130318"/>
          </a:xfrm>
          <a:custGeom>
            <a:avLst/>
            <a:gdLst/>
            <a:ahLst/>
            <a:cxnLst/>
            <a:rect l="l" t="t" r="r" b="b"/>
            <a:pathLst>
              <a:path h="152400">
                <a:moveTo>
                  <a:pt x="0" y="0"/>
                </a:moveTo>
                <a:lnTo>
                  <a:pt x="0" y="152400"/>
                </a:lnTo>
              </a:path>
            </a:pathLst>
          </a:custGeom>
          <a:ln w="34925">
            <a:solidFill>
              <a:srgbClr val="000000"/>
            </a:solidFill>
          </a:ln>
        </p:spPr>
        <p:txBody>
          <a:bodyPr wrap="square" lIns="0" tIns="0" rIns="0" bIns="0" rtlCol="0"/>
          <a:lstStyle/>
          <a:p>
            <a:endParaRPr sz="1540"/>
          </a:p>
        </p:txBody>
      </p:sp>
      <p:sp>
        <p:nvSpPr>
          <p:cNvPr id="8" name="object 8"/>
          <p:cNvSpPr/>
          <p:nvPr/>
        </p:nvSpPr>
        <p:spPr>
          <a:xfrm>
            <a:off x="6592042" y="4497283"/>
            <a:ext cx="0" cy="130318"/>
          </a:xfrm>
          <a:custGeom>
            <a:avLst/>
            <a:gdLst/>
            <a:ahLst/>
            <a:cxnLst/>
            <a:rect l="l" t="t" r="r" b="b"/>
            <a:pathLst>
              <a:path h="152400">
                <a:moveTo>
                  <a:pt x="0" y="0"/>
                </a:moveTo>
                <a:lnTo>
                  <a:pt x="0" y="152400"/>
                </a:lnTo>
              </a:path>
            </a:pathLst>
          </a:custGeom>
          <a:ln w="34925">
            <a:solidFill>
              <a:srgbClr val="000000"/>
            </a:solidFill>
          </a:ln>
        </p:spPr>
        <p:txBody>
          <a:bodyPr wrap="square" lIns="0" tIns="0" rIns="0" bIns="0" rtlCol="0"/>
          <a:lstStyle/>
          <a:p>
            <a:endParaRPr sz="1540"/>
          </a:p>
        </p:txBody>
      </p:sp>
      <p:sp>
        <p:nvSpPr>
          <p:cNvPr id="9" name="object 9"/>
          <p:cNvSpPr/>
          <p:nvPr/>
        </p:nvSpPr>
        <p:spPr>
          <a:xfrm>
            <a:off x="7948003" y="4480994"/>
            <a:ext cx="0" cy="130318"/>
          </a:xfrm>
          <a:custGeom>
            <a:avLst/>
            <a:gdLst/>
            <a:ahLst/>
            <a:cxnLst/>
            <a:rect l="l" t="t" r="r" b="b"/>
            <a:pathLst>
              <a:path h="152400">
                <a:moveTo>
                  <a:pt x="0" y="0"/>
                </a:moveTo>
                <a:lnTo>
                  <a:pt x="0" y="152400"/>
                </a:lnTo>
              </a:path>
            </a:pathLst>
          </a:custGeom>
          <a:ln w="34925">
            <a:solidFill>
              <a:srgbClr val="000000"/>
            </a:solidFill>
          </a:ln>
        </p:spPr>
        <p:txBody>
          <a:bodyPr wrap="square" lIns="0" tIns="0" rIns="0" bIns="0" rtlCol="0"/>
          <a:lstStyle/>
          <a:p>
            <a:endParaRPr sz="1540"/>
          </a:p>
        </p:txBody>
      </p:sp>
      <p:sp>
        <p:nvSpPr>
          <p:cNvPr id="10" name="object 10"/>
          <p:cNvSpPr/>
          <p:nvPr/>
        </p:nvSpPr>
        <p:spPr>
          <a:xfrm>
            <a:off x="7218883" y="4492723"/>
            <a:ext cx="0" cy="130318"/>
          </a:xfrm>
          <a:custGeom>
            <a:avLst/>
            <a:gdLst/>
            <a:ahLst/>
            <a:cxnLst/>
            <a:rect l="l" t="t" r="r" b="b"/>
            <a:pathLst>
              <a:path h="152400">
                <a:moveTo>
                  <a:pt x="0" y="0"/>
                </a:moveTo>
                <a:lnTo>
                  <a:pt x="0" y="152400"/>
                </a:lnTo>
              </a:path>
            </a:pathLst>
          </a:custGeom>
          <a:ln w="34925">
            <a:solidFill>
              <a:srgbClr val="000000"/>
            </a:solidFill>
          </a:ln>
        </p:spPr>
        <p:txBody>
          <a:bodyPr wrap="square" lIns="0" tIns="0" rIns="0" bIns="0" rtlCol="0"/>
          <a:lstStyle/>
          <a:p>
            <a:endParaRPr sz="1540"/>
          </a:p>
        </p:txBody>
      </p:sp>
      <p:sp>
        <p:nvSpPr>
          <p:cNvPr id="11" name="object 11"/>
          <p:cNvSpPr/>
          <p:nvPr/>
        </p:nvSpPr>
        <p:spPr>
          <a:xfrm>
            <a:off x="1053520" y="2188043"/>
            <a:ext cx="3934308" cy="2614185"/>
          </a:xfrm>
          <a:prstGeom prst="rect">
            <a:avLst/>
          </a:prstGeom>
          <a:blipFill>
            <a:blip r:embed="rId3" cstate="print"/>
            <a:stretch>
              <a:fillRect/>
            </a:stretch>
          </a:blipFill>
        </p:spPr>
        <p:txBody>
          <a:bodyPr wrap="square" lIns="0" tIns="0" rIns="0" bIns="0" rtlCol="0"/>
          <a:lstStyle/>
          <a:p>
            <a:endParaRPr sz="1540"/>
          </a:p>
        </p:txBody>
      </p:sp>
      <p:sp>
        <p:nvSpPr>
          <p:cNvPr id="12" name="object 12"/>
          <p:cNvSpPr/>
          <p:nvPr/>
        </p:nvSpPr>
        <p:spPr>
          <a:xfrm>
            <a:off x="5495424" y="2726910"/>
            <a:ext cx="545708" cy="961097"/>
          </a:xfrm>
          <a:custGeom>
            <a:avLst/>
            <a:gdLst/>
            <a:ahLst/>
            <a:cxnLst/>
            <a:rect l="l" t="t" r="r" b="b"/>
            <a:pathLst>
              <a:path w="638175" h="1123950">
                <a:moveTo>
                  <a:pt x="0" y="0"/>
                </a:moveTo>
                <a:lnTo>
                  <a:pt x="637781" y="1123950"/>
                </a:lnTo>
              </a:path>
            </a:pathLst>
          </a:custGeom>
          <a:ln w="38099">
            <a:solidFill>
              <a:srgbClr val="000000"/>
            </a:solidFill>
          </a:ln>
        </p:spPr>
        <p:txBody>
          <a:bodyPr wrap="square" lIns="0" tIns="0" rIns="0" bIns="0" rtlCol="0"/>
          <a:lstStyle/>
          <a:p>
            <a:endParaRPr sz="1540"/>
          </a:p>
        </p:txBody>
      </p:sp>
      <p:sp>
        <p:nvSpPr>
          <p:cNvPr id="13" name="object 13"/>
          <p:cNvSpPr txBox="1">
            <a:spLocks noGrp="1"/>
          </p:cNvSpPr>
          <p:nvPr>
            <p:ph type="title"/>
          </p:nvPr>
        </p:nvSpPr>
        <p:spPr>
          <a:xfrm>
            <a:off x="953413" y="717640"/>
            <a:ext cx="3777058" cy="497840"/>
          </a:xfrm>
          <a:prstGeom prst="rect">
            <a:avLst/>
          </a:prstGeom>
        </p:spPr>
        <p:txBody>
          <a:bodyPr vert="horz" wrap="square" lIns="0" tIns="10859" rIns="0" bIns="0" rtlCol="0">
            <a:spAutoFit/>
          </a:bodyPr>
          <a:lstStyle/>
          <a:p>
            <a:pPr marL="12700">
              <a:lnSpc>
                <a:spcPct val="100000"/>
              </a:lnSpc>
              <a:spcBef>
                <a:spcPts val="100"/>
              </a:spcBef>
            </a:pPr>
            <a:r>
              <a:rPr dirty="0"/>
              <a:t>Iterated Graph</a:t>
            </a:r>
            <a:r>
              <a:rPr spc="-90" dirty="0"/>
              <a:t> </a:t>
            </a:r>
            <a:r>
              <a:rPr dirty="0"/>
              <a:t>Cuts</a:t>
            </a:r>
          </a:p>
        </p:txBody>
      </p:sp>
      <p:sp>
        <p:nvSpPr>
          <p:cNvPr id="16" name="object 16"/>
          <p:cNvSpPr txBox="1"/>
          <p:nvPr/>
        </p:nvSpPr>
        <p:spPr>
          <a:xfrm>
            <a:off x="5205026" y="4589376"/>
            <a:ext cx="3093973" cy="1110615"/>
          </a:xfrm>
          <a:prstGeom prst="rect">
            <a:avLst/>
          </a:prstGeom>
        </p:spPr>
        <p:txBody>
          <a:bodyPr vert="horz" wrap="square" lIns="0" tIns="10859" rIns="0" bIns="0" rtlCol="0">
            <a:spAutoFit/>
          </a:bodyPr>
          <a:lstStyle/>
          <a:p>
            <a:pPr marL="861060">
              <a:lnSpc>
                <a:spcPct val="100000"/>
              </a:lnSpc>
              <a:spcBef>
                <a:spcPts val="100"/>
              </a:spcBef>
              <a:tabLst>
                <a:tab pos="1570355" algn="l"/>
                <a:tab pos="2285365" algn="l"/>
                <a:tab pos="3128010" algn="l"/>
              </a:tabLst>
            </a:pPr>
            <a:r>
              <a:rPr sz="2310" spc="-7" baseline="2000" dirty="0">
                <a:latin typeface="Arial" panose="020B0604020202020204"/>
                <a:cs typeface="Arial" panose="020B0604020202020204"/>
              </a:rPr>
              <a:t>1	</a:t>
            </a:r>
            <a:r>
              <a:rPr sz="1540" spc="-5" dirty="0">
                <a:latin typeface="Arial" panose="020B0604020202020204"/>
                <a:cs typeface="Arial" panose="020B0604020202020204"/>
              </a:rPr>
              <a:t>2	</a:t>
            </a:r>
            <a:r>
              <a:rPr sz="2310" spc="-7" baseline="2000" dirty="0">
                <a:latin typeface="Arial" panose="020B0604020202020204"/>
                <a:cs typeface="Arial" panose="020B0604020202020204"/>
              </a:rPr>
              <a:t>3	4</a:t>
            </a:r>
            <a:endParaRPr sz="2310" baseline="2000">
              <a:latin typeface="Arial" panose="020B0604020202020204"/>
              <a:cs typeface="Arial" panose="020B0604020202020204"/>
            </a:endParaRPr>
          </a:p>
          <a:p>
            <a:pPr>
              <a:lnSpc>
                <a:spcPct val="100000"/>
              </a:lnSpc>
              <a:spcBef>
                <a:spcPts val="15"/>
              </a:spcBef>
            </a:pPr>
            <a:endParaRPr sz="2050">
              <a:latin typeface="Times New Roman" panose="02020603050405020304"/>
              <a:cs typeface="Times New Roman" panose="02020603050405020304"/>
            </a:endParaRPr>
          </a:p>
          <a:p>
            <a:pPr marL="12700">
              <a:lnSpc>
                <a:spcPct val="100000"/>
              </a:lnSpc>
            </a:pPr>
            <a:r>
              <a:rPr sz="2050" spc="-5" dirty="0">
                <a:solidFill>
                  <a:srgbClr val="F1AE05"/>
                </a:solidFill>
                <a:latin typeface="Arial" panose="020B0604020202020204"/>
                <a:cs typeface="Arial" panose="020B0604020202020204"/>
              </a:rPr>
              <a:t>Energy </a:t>
            </a:r>
            <a:r>
              <a:rPr sz="2050" dirty="0">
                <a:solidFill>
                  <a:srgbClr val="F1AE05"/>
                </a:solidFill>
                <a:latin typeface="Arial" panose="020B0604020202020204"/>
                <a:cs typeface="Arial" panose="020B0604020202020204"/>
              </a:rPr>
              <a:t>after </a:t>
            </a:r>
            <a:r>
              <a:rPr sz="2050" spc="-5" dirty="0">
                <a:solidFill>
                  <a:srgbClr val="F1AE05"/>
                </a:solidFill>
                <a:latin typeface="Arial" panose="020B0604020202020204"/>
                <a:cs typeface="Arial" panose="020B0604020202020204"/>
              </a:rPr>
              <a:t>each</a:t>
            </a:r>
            <a:r>
              <a:rPr sz="2050" spc="-45" dirty="0">
                <a:solidFill>
                  <a:srgbClr val="F1AE05"/>
                </a:solidFill>
                <a:latin typeface="Arial" panose="020B0604020202020204"/>
                <a:cs typeface="Arial" panose="020B0604020202020204"/>
              </a:rPr>
              <a:t> </a:t>
            </a:r>
            <a:r>
              <a:rPr sz="2050" dirty="0">
                <a:solidFill>
                  <a:srgbClr val="F1AE05"/>
                </a:solidFill>
                <a:latin typeface="Arial" panose="020B0604020202020204"/>
                <a:cs typeface="Arial" panose="020B0604020202020204"/>
              </a:rPr>
              <a:t>Iteration</a:t>
            </a:r>
            <a:endParaRPr sz="2050">
              <a:latin typeface="Arial" panose="020B0604020202020204"/>
              <a:cs typeface="Arial" panose="020B0604020202020204"/>
            </a:endParaRPr>
          </a:p>
        </p:txBody>
      </p:sp>
      <p:sp>
        <p:nvSpPr>
          <p:cNvPr id="17" name="object 17"/>
          <p:cNvSpPr/>
          <p:nvPr/>
        </p:nvSpPr>
        <p:spPr>
          <a:xfrm>
            <a:off x="5495424" y="2726910"/>
            <a:ext cx="1119651" cy="1295581"/>
          </a:xfrm>
          <a:custGeom>
            <a:avLst/>
            <a:gdLst/>
            <a:ahLst/>
            <a:cxnLst/>
            <a:rect l="l" t="t" r="r" b="b"/>
            <a:pathLst>
              <a:path w="1309370" h="1515110">
                <a:moveTo>
                  <a:pt x="0" y="0"/>
                </a:moveTo>
                <a:lnTo>
                  <a:pt x="637781" y="1123950"/>
                </a:lnTo>
                <a:lnTo>
                  <a:pt x="1309103" y="1514855"/>
                </a:lnTo>
              </a:path>
            </a:pathLst>
          </a:custGeom>
          <a:ln w="38100">
            <a:solidFill>
              <a:srgbClr val="000000"/>
            </a:solidFill>
          </a:ln>
        </p:spPr>
        <p:txBody>
          <a:bodyPr wrap="square" lIns="0" tIns="0" rIns="0" bIns="0" rtlCol="0"/>
          <a:lstStyle/>
          <a:p>
            <a:endParaRPr sz="1540"/>
          </a:p>
        </p:txBody>
      </p:sp>
      <p:sp>
        <p:nvSpPr>
          <p:cNvPr id="18" name="object 18"/>
          <p:cNvSpPr/>
          <p:nvPr/>
        </p:nvSpPr>
        <p:spPr>
          <a:xfrm>
            <a:off x="5495424" y="2726910"/>
            <a:ext cx="1735948" cy="1474769"/>
          </a:xfrm>
          <a:custGeom>
            <a:avLst/>
            <a:gdLst/>
            <a:ahLst/>
            <a:cxnLst/>
            <a:rect l="l" t="t" r="r" b="b"/>
            <a:pathLst>
              <a:path w="2030095" h="1724660">
                <a:moveTo>
                  <a:pt x="0" y="0"/>
                </a:moveTo>
                <a:lnTo>
                  <a:pt x="637781" y="1123950"/>
                </a:lnTo>
                <a:lnTo>
                  <a:pt x="1309103" y="1514855"/>
                </a:lnTo>
                <a:lnTo>
                  <a:pt x="2029955" y="1724405"/>
                </a:lnTo>
              </a:path>
            </a:pathLst>
          </a:custGeom>
          <a:ln w="38100">
            <a:solidFill>
              <a:srgbClr val="000000"/>
            </a:solidFill>
          </a:ln>
        </p:spPr>
        <p:txBody>
          <a:bodyPr wrap="square" lIns="0" tIns="0" rIns="0" bIns="0" rtlCol="0"/>
          <a:lstStyle/>
          <a:p>
            <a:endParaRPr sz="1540"/>
          </a:p>
        </p:txBody>
      </p:sp>
      <p:sp>
        <p:nvSpPr>
          <p:cNvPr id="19" name="object 19"/>
          <p:cNvSpPr/>
          <p:nvPr/>
        </p:nvSpPr>
        <p:spPr>
          <a:xfrm>
            <a:off x="1053520" y="2184134"/>
            <a:ext cx="3917367" cy="2614185"/>
          </a:xfrm>
          <a:prstGeom prst="rect">
            <a:avLst/>
          </a:prstGeom>
          <a:blipFill>
            <a:blip r:embed="rId4" cstate="print"/>
            <a:stretch>
              <a:fillRect/>
            </a:stretch>
          </a:blipFill>
        </p:spPr>
        <p:txBody>
          <a:bodyPr wrap="square" lIns="0" tIns="0" rIns="0" bIns="0" rtlCol="0"/>
          <a:lstStyle/>
          <a:p>
            <a:endParaRPr sz="1540"/>
          </a:p>
        </p:txBody>
      </p:sp>
      <p:sp>
        <p:nvSpPr>
          <p:cNvPr id="20" name="object 20"/>
          <p:cNvSpPr/>
          <p:nvPr/>
        </p:nvSpPr>
        <p:spPr>
          <a:xfrm>
            <a:off x="5490863" y="2724304"/>
            <a:ext cx="2469532" cy="1550245"/>
          </a:xfrm>
          <a:custGeom>
            <a:avLst/>
            <a:gdLst/>
            <a:ahLst/>
            <a:cxnLst/>
            <a:rect l="l" t="t" r="r" b="b"/>
            <a:pathLst>
              <a:path w="2887979" h="1812925">
                <a:moveTo>
                  <a:pt x="0" y="0"/>
                </a:moveTo>
                <a:lnTo>
                  <a:pt x="637794" y="1123949"/>
                </a:lnTo>
                <a:lnTo>
                  <a:pt x="1310627" y="1514093"/>
                </a:lnTo>
                <a:lnTo>
                  <a:pt x="2030717" y="1723643"/>
                </a:lnTo>
                <a:lnTo>
                  <a:pt x="2887967" y="1812797"/>
                </a:lnTo>
              </a:path>
            </a:pathLst>
          </a:custGeom>
          <a:ln w="38099">
            <a:solidFill>
              <a:srgbClr val="000000"/>
            </a:solidFill>
          </a:ln>
        </p:spPr>
        <p:txBody>
          <a:bodyPr wrap="square" lIns="0" tIns="0" rIns="0" bIns="0" rtlCol="0"/>
          <a:lstStyle/>
          <a:p>
            <a:endParaRPr sz="1540"/>
          </a:p>
        </p:txBody>
      </p:sp>
      <p:sp>
        <p:nvSpPr>
          <p:cNvPr id="21" name="object 21"/>
          <p:cNvSpPr txBox="1"/>
          <p:nvPr/>
        </p:nvSpPr>
        <p:spPr>
          <a:xfrm>
            <a:off x="2511347" y="5125636"/>
            <a:ext cx="761819" cy="325755"/>
          </a:xfrm>
          <a:prstGeom prst="rect">
            <a:avLst/>
          </a:prstGeom>
        </p:spPr>
        <p:txBody>
          <a:bodyPr vert="horz" wrap="square" lIns="0" tIns="10859" rIns="0" bIns="0" rtlCol="0">
            <a:spAutoFit/>
          </a:bodyPr>
          <a:lstStyle/>
          <a:p>
            <a:pPr marL="12700">
              <a:lnSpc>
                <a:spcPct val="100000"/>
              </a:lnSpc>
              <a:spcBef>
                <a:spcPts val="100"/>
              </a:spcBef>
            </a:pPr>
            <a:r>
              <a:rPr sz="2050" spc="-5" dirty="0">
                <a:solidFill>
                  <a:srgbClr val="F1AE05"/>
                </a:solidFill>
                <a:latin typeface="Arial" panose="020B0604020202020204"/>
                <a:cs typeface="Arial" panose="020B0604020202020204"/>
              </a:rPr>
              <a:t>Result</a:t>
            </a:r>
            <a:endParaRPr sz="2050">
              <a:latin typeface="Arial" panose="020B0604020202020204"/>
              <a:cs typeface="Arial" panose="020B0604020202020204"/>
            </a:endParaRPr>
          </a:p>
        </p:txBody>
      </p:sp>
      <p:sp>
        <p:nvSpPr>
          <p:cNvPr id="22" name="object 22"/>
          <p:cNvSpPr txBox="1"/>
          <p:nvPr/>
        </p:nvSpPr>
        <p:spPr>
          <a:xfrm rot="1920000">
            <a:off x="6048868" y="2939008"/>
            <a:ext cx="1857493" cy="307340"/>
          </a:xfrm>
          <a:prstGeom prst="rect">
            <a:avLst/>
          </a:prstGeom>
        </p:spPr>
        <p:txBody>
          <a:bodyPr vert="horz" wrap="square" lIns="0" tIns="0" rIns="0" bIns="0" rtlCol="0">
            <a:spAutoFit/>
          </a:bodyPr>
          <a:lstStyle/>
          <a:p>
            <a:pPr>
              <a:lnSpc>
                <a:spcPts val="2400"/>
              </a:lnSpc>
            </a:pPr>
            <a:r>
              <a:rPr sz="3080" b="1" i="1" spc="-15" baseline="1000" dirty="0">
                <a:solidFill>
                  <a:srgbClr val="F1AE05"/>
                </a:solidFill>
                <a:latin typeface="Arial" panose="020B0604020202020204"/>
                <a:cs typeface="Arial" panose="020B0604020202020204"/>
              </a:rPr>
              <a:t>Gu</a:t>
            </a:r>
            <a:r>
              <a:rPr sz="2050" b="1" i="1" spc="-10" dirty="0">
                <a:solidFill>
                  <a:srgbClr val="F1AE05"/>
                </a:solidFill>
                <a:latin typeface="Arial" panose="020B0604020202020204"/>
                <a:cs typeface="Arial" panose="020B0604020202020204"/>
              </a:rPr>
              <a:t>aranteed</a:t>
            </a:r>
            <a:r>
              <a:rPr sz="2050" b="1" i="1" spc="600" dirty="0">
                <a:solidFill>
                  <a:srgbClr val="F1AE05"/>
                </a:solidFill>
                <a:latin typeface="Arial" panose="020B0604020202020204"/>
                <a:cs typeface="Arial" panose="020B0604020202020204"/>
              </a:rPr>
              <a:t> </a:t>
            </a:r>
            <a:r>
              <a:rPr sz="2050" b="1" i="1" spc="-5" dirty="0">
                <a:solidFill>
                  <a:srgbClr val="F1AE05"/>
                </a:solidFill>
                <a:latin typeface="Arial" panose="020B0604020202020204"/>
                <a:cs typeface="Arial" panose="020B0604020202020204"/>
              </a:rPr>
              <a:t>to</a:t>
            </a:r>
            <a:endParaRPr sz="2050">
              <a:latin typeface="Arial" panose="020B0604020202020204"/>
              <a:cs typeface="Arial" panose="020B0604020202020204"/>
            </a:endParaRPr>
          </a:p>
        </p:txBody>
      </p:sp>
      <p:sp>
        <p:nvSpPr>
          <p:cNvPr id="23" name="object 23"/>
          <p:cNvSpPr txBox="1"/>
          <p:nvPr/>
        </p:nvSpPr>
        <p:spPr>
          <a:xfrm rot="1920000">
            <a:off x="6217457" y="3203289"/>
            <a:ext cx="1188227" cy="307340"/>
          </a:xfrm>
          <a:prstGeom prst="rect">
            <a:avLst/>
          </a:prstGeom>
        </p:spPr>
        <p:txBody>
          <a:bodyPr vert="horz" wrap="square" lIns="0" tIns="0" rIns="0" bIns="0" rtlCol="0">
            <a:spAutoFit/>
          </a:bodyPr>
          <a:lstStyle/>
          <a:p>
            <a:pPr>
              <a:lnSpc>
                <a:spcPts val="2400"/>
              </a:lnSpc>
            </a:pPr>
            <a:r>
              <a:rPr sz="2050" b="1" i="1" spc="-15" dirty="0">
                <a:solidFill>
                  <a:srgbClr val="F1AE05"/>
                </a:solidFill>
                <a:latin typeface="Arial" panose="020B0604020202020204"/>
                <a:cs typeface="Arial" panose="020B0604020202020204"/>
              </a:rPr>
              <a:t>c</a:t>
            </a:r>
            <a:r>
              <a:rPr sz="2050" b="1" i="1" spc="-5" dirty="0">
                <a:solidFill>
                  <a:srgbClr val="F1AE05"/>
                </a:solidFill>
                <a:latin typeface="Arial" panose="020B0604020202020204"/>
                <a:cs typeface="Arial" panose="020B0604020202020204"/>
              </a:rPr>
              <a:t>o</a:t>
            </a:r>
            <a:r>
              <a:rPr sz="2050" b="1" i="1" spc="-15" dirty="0">
                <a:solidFill>
                  <a:srgbClr val="F1AE05"/>
                </a:solidFill>
                <a:latin typeface="Arial" panose="020B0604020202020204"/>
                <a:cs typeface="Arial" panose="020B0604020202020204"/>
              </a:rPr>
              <a:t>n</a:t>
            </a:r>
            <a:r>
              <a:rPr sz="2050" b="1" i="1" spc="-5" dirty="0">
                <a:solidFill>
                  <a:srgbClr val="F1AE05"/>
                </a:solidFill>
                <a:latin typeface="Arial" panose="020B0604020202020204"/>
                <a:cs typeface="Arial" panose="020B0604020202020204"/>
              </a:rPr>
              <a:t>v</a:t>
            </a:r>
            <a:r>
              <a:rPr sz="2050" b="1" i="1" spc="-15" dirty="0">
                <a:solidFill>
                  <a:srgbClr val="F1AE05"/>
                </a:solidFill>
                <a:latin typeface="Arial" panose="020B0604020202020204"/>
                <a:cs typeface="Arial" panose="020B0604020202020204"/>
              </a:rPr>
              <a:t>e</a:t>
            </a:r>
            <a:r>
              <a:rPr sz="2050" b="1" i="1" spc="-5" dirty="0">
                <a:solidFill>
                  <a:srgbClr val="F1AE05"/>
                </a:solidFill>
                <a:latin typeface="Arial" panose="020B0604020202020204"/>
                <a:cs typeface="Arial" panose="020B0604020202020204"/>
              </a:rPr>
              <a:t>rge</a:t>
            </a:r>
            <a:endParaRPr sz="2050">
              <a:latin typeface="Arial" panose="020B0604020202020204"/>
              <a:cs typeface="Arial" panose="020B0604020202020204"/>
            </a:endParaRPr>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object 2"/>
          <p:cNvSpPr txBox="1">
            <a:spLocks noGrp="1"/>
          </p:cNvSpPr>
          <p:nvPr>
            <p:ph type="title"/>
          </p:nvPr>
        </p:nvSpPr>
        <p:spPr>
          <a:xfrm>
            <a:off x="953413" y="717640"/>
            <a:ext cx="2590619" cy="497840"/>
          </a:xfrm>
          <a:prstGeom prst="rect">
            <a:avLst/>
          </a:prstGeom>
        </p:spPr>
        <p:txBody>
          <a:bodyPr vert="horz" wrap="square" lIns="0" tIns="10859" rIns="0" bIns="0" rtlCol="0">
            <a:spAutoFit/>
          </a:bodyPr>
          <a:lstStyle/>
          <a:p>
            <a:pPr marL="12700">
              <a:lnSpc>
                <a:spcPct val="100000"/>
              </a:lnSpc>
              <a:spcBef>
                <a:spcPts val="100"/>
              </a:spcBef>
            </a:pPr>
            <a:r>
              <a:rPr dirty="0"/>
              <a:t>Colour</a:t>
            </a:r>
            <a:r>
              <a:rPr spc="-85" dirty="0"/>
              <a:t> </a:t>
            </a:r>
            <a:r>
              <a:rPr dirty="0"/>
              <a:t>Model</a:t>
            </a:r>
          </a:p>
        </p:txBody>
      </p:sp>
      <p:sp>
        <p:nvSpPr>
          <p:cNvPr id="3" name="object 3"/>
          <p:cNvSpPr txBox="1"/>
          <p:nvPr/>
        </p:nvSpPr>
        <p:spPr>
          <a:xfrm>
            <a:off x="1726831" y="4863695"/>
            <a:ext cx="4703404" cy="273050"/>
          </a:xfrm>
          <a:prstGeom prst="rect">
            <a:avLst/>
          </a:prstGeom>
        </p:spPr>
        <p:txBody>
          <a:bodyPr vert="horz" wrap="square" lIns="0" tIns="10316" rIns="0" bIns="0" rtlCol="0">
            <a:spAutoFit/>
          </a:bodyPr>
          <a:lstStyle/>
          <a:p>
            <a:pPr marL="12700">
              <a:lnSpc>
                <a:spcPct val="100000"/>
              </a:lnSpc>
              <a:spcBef>
                <a:spcPts val="95"/>
              </a:spcBef>
            </a:pPr>
            <a:r>
              <a:rPr sz="1710" spc="-5" dirty="0">
                <a:solidFill>
                  <a:srgbClr val="FFFFFF"/>
                </a:solidFill>
                <a:latin typeface="Arial" panose="020B0604020202020204"/>
                <a:cs typeface="Arial" panose="020B0604020202020204"/>
              </a:rPr>
              <a:t>Gaussian Mixture Model </a:t>
            </a:r>
            <a:r>
              <a:rPr sz="1540" spc="-5" dirty="0">
                <a:solidFill>
                  <a:srgbClr val="FFFFFF"/>
                </a:solidFill>
                <a:latin typeface="Arial" panose="020B0604020202020204"/>
                <a:cs typeface="Arial" panose="020B0604020202020204"/>
              </a:rPr>
              <a:t>(typically 5-8</a:t>
            </a:r>
            <a:r>
              <a:rPr sz="1540" spc="90" dirty="0">
                <a:solidFill>
                  <a:srgbClr val="FFFFFF"/>
                </a:solidFill>
                <a:latin typeface="Arial" panose="020B0604020202020204"/>
                <a:cs typeface="Arial" panose="020B0604020202020204"/>
              </a:rPr>
              <a:t> </a:t>
            </a:r>
            <a:r>
              <a:rPr sz="1540" spc="-5" dirty="0">
                <a:solidFill>
                  <a:srgbClr val="FFFFFF"/>
                </a:solidFill>
                <a:latin typeface="Arial" panose="020B0604020202020204"/>
                <a:cs typeface="Arial" panose="020B0604020202020204"/>
              </a:rPr>
              <a:t>components)</a:t>
            </a:r>
            <a:endParaRPr sz="1540">
              <a:latin typeface="Arial" panose="020B0604020202020204"/>
              <a:cs typeface="Arial" panose="020B0604020202020204"/>
            </a:endParaRPr>
          </a:p>
        </p:txBody>
      </p:sp>
      <p:sp>
        <p:nvSpPr>
          <p:cNvPr id="4" name="object 4"/>
          <p:cNvSpPr/>
          <p:nvPr/>
        </p:nvSpPr>
        <p:spPr>
          <a:xfrm>
            <a:off x="1709021" y="3186933"/>
            <a:ext cx="1843351" cy="1460867"/>
          </a:xfrm>
          <a:prstGeom prst="rect">
            <a:avLst/>
          </a:prstGeom>
          <a:blipFill>
            <a:blip r:embed="rId2" cstate="print"/>
            <a:stretch>
              <a:fillRect/>
            </a:stretch>
          </a:blipFill>
        </p:spPr>
        <p:txBody>
          <a:bodyPr wrap="square" lIns="0" tIns="0" rIns="0" bIns="0" rtlCol="0"/>
          <a:lstStyle/>
          <a:p>
            <a:endParaRPr sz="1540"/>
          </a:p>
        </p:txBody>
      </p:sp>
      <p:sp>
        <p:nvSpPr>
          <p:cNvPr id="5" name="object 5"/>
          <p:cNvSpPr/>
          <p:nvPr/>
        </p:nvSpPr>
        <p:spPr>
          <a:xfrm>
            <a:off x="5383997" y="3227983"/>
            <a:ext cx="1829669" cy="1445881"/>
          </a:xfrm>
          <a:prstGeom prst="rect">
            <a:avLst/>
          </a:prstGeom>
          <a:blipFill>
            <a:blip r:embed="rId3" cstate="print"/>
            <a:stretch>
              <a:fillRect/>
            </a:stretch>
          </a:blipFill>
        </p:spPr>
        <p:txBody>
          <a:bodyPr wrap="square" lIns="0" tIns="0" rIns="0" bIns="0" rtlCol="0"/>
          <a:lstStyle/>
          <a:p>
            <a:endParaRPr sz="1540"/>
          </a:p>
        </p:txBody>
      </p:sp>
      <p:sp>
        <p:nvSpPr>
          <p:cNvPr id="6" name="object 6"/>
          <p:cNvSpPr txBox="1"/>
          <p:nvPr/>
        </p:nvSpPr>
        <p:spPr>
          <a:xfrm>
            <a:off x="5569917" y="3571589"/>
            <a:ext cx="721095" cy="194310"/>
          </a:xfrm>
          <a:prstGeom prst="rect">
            <a:avLst/>
          </a:prstGeom>
        </p:spPr>
        <p:txBody>
          <a:bodyPr vert="horz" wrap="square" lIns="0" tIns="10316" rIns="0" bIns="0" rtlCol="0">
            <a:spAutoFit/>
          </a:bodyPr>
          <a:lstStyle/>
          <a:p>
            <a:pPr marL="12700">
              <a:lnSpc>
                <a:spcPct val="100000"/>
              </a:lnSpc>
              <a:spcBef>
                <a:spcPts val="95"/>
              </a:spcBef>
            </a:pPr>
            <a:r>
              <a:rPr sz="1195" b="1" spc="-145" dirty="0">
                <a:solidFill>
                  <a:srgbClr val="FF0000"/>
                </a:solidFill>
                <a:latin typeface="Arial" panose="020B0604020202020204"/>
                <a:cs typeface="Arial" panose="020B0604020202020204"/>
              </a:rPr>
              <a:t>Foreground</a:t>
            </a:r>
            <a:endParaRPr sz="1195">
              <a:latin typeface="Arial" panose="020B0604020202020204"/>
              <a:cs typeface="Arial" panose="020B0604020202020204"/>
            </a:endParaRPr>
          </a:p>
        </p:txBody>
      </p:sp>
      <p:sp>
        <p:nvSpPr>
          <p:cNvPr id="7" name="object 7"/>
          <p:cNvSpPr txBox="1"/>
          <p:nvPr/>
        </p:nvSpPr>
        <p:spPr>
          <a:xfrm>
            <a:off x="6077499" y="4374995"/>
            <a:ext cx="748787" cy="194310"/>
          </a:xfrm>
          <a:prstGeom prst="rect">
            <a:avLst/>
          </a:prstGeom>
        </p:spPr>
        <p:txBody>
          <a:bodyPr vert="horz" wrap="square" lIns="0" tIns="10316" rIns="0" bIns="0" rtlCol="0">
            <a:spAutoFit/>
          </a:bodyPr>
          <a:lstStyle/>
          <a:p>
            <a:pPr marL="12700">
              <a:lnSpc>
                <a:spcPct val="100000"/>
              </a:lnSpc>
              <a:spcBef>
                <a:spcPts val="95"/>
              </a:spcBef>
            </a:pPr>
            <a:r>
              <a:rPr sz="1195" b="1" spc="-150" dirty="0">
                <a:solidFill>
                  <a:srgbClr val="0000CC"/>
                </a:solidFill>
                <a:latin typeface="Arial" panose="020B0604020202020204"/>
                <a:cs typeface="Arial" panose="020B0604020202020204"/>
              </a:rPr>
              <a:t>Background</a:t>
            </a:r>
            <a:endParaRPr sz="1195">
              <a:latin typeface="Arial" panose="020B0604020202020204"/>
              <a:cs typeface="Arial" panose="020B0604020202020204"/>
            </a:endParaRPr>
          </a:p>
        </p:txBody>
      </p:sp>
      <p:sp>
        <p:nvSpPr>
          <p:cNvPr id="8" name="object 8"/>
          <p:cNvSpPr txBox="1"/>
          <p:nvPr/>
        </p:nvSpPr>
        <p:spPr>
          <a:xfrm>
            <a:off x="2473337" y="4334604"/>
            <a:ext cx="1019741" cy="266065"/>
          </a:xfrm>
          <a:prstGeom prst="rect">
            <a:avLst/>
          </a:prstGeom>
        </p:spPr>
        <p:txBody>
          <a:bodyPr vert="horz" wrap="square" lIns="0" tIns="10316" rIns="0" bIns="0" rtlCol="0">
            <a:spAutoFit/>
          </a:bodyPr>
          <a:lstStyle/>
          <a:p>
            <a:pPr marL="38100">
              <a:lnSpc>
                <a:spcPct val="100000"/>
              </a:lnSpc>
              <a:spcBef>
                <a:spcPts val="95"/>
              </a:spcBef>
            </a:pPr>
            <a:r>
              <a:rPr sz="1195" b="1" spc="-150" dirty="0">
                <a:solidFill>
                  <a:srgbClr val="0000CC"/>
                </a:solidFill>
                <a:latin typeface="Arial" panose="020B0604020202020204"/>
                <a:cs typeface="Arial" panose="020B0604020202020204"/>
              </a:rPr>
              <a:t>Background</a:t>
            </a:r>
            <a:r>
              <a:rPr sz="1195" b="1" spc="-105" dirty="0">
                <a:solidFill>
                  <a:srgbClr val="0000CC"/>
                </a:solidFill>
                <a:latin typeface="Arial" panose="020B0604020202020204"/>
                <a:cs typeface="Arial" panose="020B0604020202020204"/>
              </a:rPr>
              <a:t> </a:t>
            </a:r>
            <a:r>
              <a:rPr sz="2565" b="1" spc="-427" baseline="-7000" dirty="0">
                <a:latin typeface="Arial" panose="020B0604020202020204"/>
                <a:cs typeface="Arial" panose="020B0604020202020204"/>
              </a:rPr>
              <a:t>G</a:t>
            </a:r>
            <a:endParaRPr sz="2565" baseline="-7000">
              <a:latin typeface="Arial" panose="020B0604020202020204"/>
              <a:cs typeface="Arial" panose="020B0604020202020204"/>
            </a:endParaRPr>
          </a:p>
        </p:txBody>
      </p:sp>
      <p:sp>
        <p:nvSpPr>
          <p:cNvPr id="9" name="object 9"/>
          <p:cNvSpPr/>
          <p:nvPr/>
        </p:nvSpPr>
        <p:spPr>
          <a:xfrm>
            <a:off x="1609979" y="1704563"/>
            <a:ext cx="2044699" cy="1375510"/>
          </a:xfrm>
          <a:prstGeom prst="rect">
            <a:avLst/>
          </a:prstGeom>
          <a:blipFill>
            <a:blip r:embed="rId4" cstate="print"/>
            <a:stretch>
              <a:fillRect/>
            </a:stretch>
          </a:blipFill>
        </p:spPr>
        <p:txBody>
          <a:bodyPr wrap="square" lIns="0" tIns="0" rIns="0" bIns="0" rtlCol="0"/>
          <a:lstStyle/>
          <a:p>
            <a:endParaRPr sz="1540"/>
          </a:p>
        </p:txBody>
      </p:sp>
      <p:sp>
        <p:nvSpPr>
          <p:cNvPr id="10" name="object 10"/>
          <p:cNvSpPr/>
          <p:nvPr/>
        </p:nvSpPr>
        <p:spPr>
          <a:xfrm>
            <a:off x="5374223" y="1759296"/>
            <a:ext cx="1835533" cy="1225644"/>
          </a:xfrm>
          <a:prstGeom prst="rect">
            <a:avLst/>
          </a:prstGeom>
          <a:blipFill>
            <a:blip r:embed="rId5" cstate="print"/>
            <a:stretch>
              <a:fillRect/>
            </a:stretch>
          </a:blipFill>
        </p:spPr>
        <p:txBody>
          <a:bodyPr wrap="square" lIns="0" tIns="0" rIns="0" bIns="0" rtlCol="0"/>
          <a:lstStyle/>
          <a:p>
            <a:endParaRPr sz="1540"/>
          </a:p>
        </p:txBody>
      </p:sp>
      <p:sp>
        <p:nvSpPr>
          <p:cNvPr id="13" name="object 13"/>
          <p:cNvSpPr/>
          <p:nvPr/>
        </p:nvSpPr>
        <p:spPr>
          <a:xfrm>
            <a:off x="4107534" y="2912613"/>
            <a:ext cx="814489" cy="413217"/>
          </a:xfrm>
          <a:custGeom>
            <a:avLst/>
            <a:gdLst/>
            <a:ahLst/>
            <a:cxnLst/>
            <a:rect l="l" t="t" r="r" b="b"/>
            <a:pathLst>
              <a:path w="952500" h="483235">
                <a:moveTo>
                  <a:pt x="714756" y="361950"/>
                </a:moveTo>
                <a:lnTo>
                  <a:pt x="714756" y="121158"/>
                </a:lnTo>
                <a:lnTo>
                  <a:pt x="0" y="121158"/>
                </a:lnTo>
                <a:lnTo>
                  <a:pt x="0" y="361950"/>
                </a:lnTo>
                <a:lnTo>
                  <a:pt x="714756" y="361950"/>
                </a:lnTo>
                <a:close/>
              </a:path>
              <a:path w="952500" h="483235">
                <a:moveTo>
                  <a:pt x="952500" y="241554"/>
                </a:moveTo>
                <a:lnTo>
                  <a:pt x="714756" y="0"/>
                </a:lnTo>
                <a:lnTo>
                  <a:pt x="714756" y="483108"/>
                </a:lnTo>
                <a:lnTo>
                  <a:pt x="952500" y="241554"/>
                </a:lnTo>
                <a:close/>
              </a:path>
            </a:pathLst>
          </a:custGeom>
          <a:solidFill>
            <a:srgbClr val="FF99CC"/>
          </a:solidFill>
        </p:spPr>
        <p:txBody>
          <a:bodyPr wrap="square" lIns="0" tIns="0" rIns="0" bIns="0" rtlCol="0"/>
          <a:lstStyle/>
          <a:p>
            <a:endParaRPr sz="1540"/>
          </a:p>
        </p:txBody>
      </p:sp>
      <p:sp>
        <p:nvSpPr>
          <p:cNvPr id="14" name="object 14"/>
          <p:cNvSpPr txBox="1"/>
          <p:nvPr/>
        </p:nvSpPr>
        <p:spPr>
          <a:xfrm>
            <a:off x="1771791" y="3190408"/>
            <a:ext cx="970328" cy="688340"/>
          </a:xfrm>
          <a:prstGeom prst="rect">
            <a:avLst/>
          </a:prstGeom>
        </p:spPr>
        <p:txBody>
          <a:bodyPr vert="horz" wrap="square" lIns="0" tIns="10316" rIns="0" bIns="0" rtlCol="0">
            <a:spAutoFit/>
          </a:bodyPr>
          <a:lstStyle/>
          <a:p>
            <a:pPr marL="12700">
              <a:lnSpc>
                <a:spcPts val="2170"/>
              </a:lnSpc>
              <a:spcBef>
                <a:spcPts val="95"/>
              </a:spcBef>
            </a:pPr>
            <a:r>
              <a:rPr sz="1710" b="1" spc="-265" dirty="0">
                <a:latin typeface="Arial" panose="020B0604020202020204"/>
                <a:cs typeface="Arial" panose="020B0604020202020204"/>
              </a:rPr>
              <a:t>R</a:t>
            </a:r>
            <a:endParaRPr sz="1710">
              <a:latin typeface="Arial" panose="020B0604020202020204"/>
              <a:cs typeface="Arial" panose="020B0604020202020204"/>
            </a:endParaRPr>
          </a:p>
          <a:p>
            <a:pPr marL="158115">
              <a:lnSpc>
                <a:spcPts val="1445"/>
              </a:lnSpc>
            </a:pPr>
            <a:r>
              <a:rPr sz="1195" b="1" spc="-145" dirty="0">
                <a:solidFill>
                  <a:srgbClr val="FF0000"/>
                </a:solidFill>
                <a:latin typeface="Arial" panose="020B0604020202020204"/>
                <a:cs typeface="Arial" panose="020B0604020202020204"/>
              </a:rPr>
              <a:t>Foreground</a:t>
            </a:r>
            <a:r>
              <a:rPr sz="1195" b="1" spc="-130" dirty="0">
                <a:solidFill>
                  <a:srgbClr val="FF0000"/>
                </a:solidFill>
                <a:latin typeface="Arial" panose="020B0604020202020204"/>
                <a:cs typeface="Arial" panose="020B0604020202020204"/>
              </a:rPr>
              <a:t> </a:t>
            </a:r>
            <a:r>
              <a:rPr sz="1195" b="1" spc="-185" dirty="0">
                <a:solidFill>
                  <a:srgbClr val="FF0000"/>
                </a:solidFill>
                <a:latin typeface="Arial" panose="020B0604020202020204"/>
                <a:cs typeface="Arial" panose="020B0604020202020204"/>
              </a:rPr>
              <a:t>&amp;</a:t>
            </a:r>
            <a:endParaRPr sz="1195">
              <a:latin typeface="Arial" panose="020B0604020202020204"/>
              <a:cs typeface="Arial" panose="020B0604020202020204"/>
            </a:endParaRPr>
          </a:p>
          <a:p>
            <a:pPr marL="158115">
              <a:lnSpc>
                <a:spcPts val="1675"/>
              </a:lnSpc>
            </a:pPr>
            <a:r>
              <a:rPr sz="1195" b="1" spc="-150" dirty="0">
                <a:solidFill>
                  <a:srgbClr val="FF0000"/>
                </a:solidFill>
                <a:latin typeface="Arial" panose="020B0604020202020204"/>
                <a:cs typeface="Arial" panose="020B0604020202020204"/>
              </a:rPr>
              <a:t>Background</a:t>
            </a:r>
            <a:endParaRPr sz="1195">
              <a:latin typeface="Arial" panose="020B0604020202020204"/>
              <a:cs typeface="Arial" panose="020B0604020202020204"/>
            </a:endParaRPr>
          </a:p>
        </p:txBody>
      </p:sp>
      <p:sp>
        <p:nvSpPr>
          <p:cNvPr id="15" name="object 15"/>
          <p:cNvSpPr txBox="1"/>
          <p:nvPr/>
        </p:nvSpPr>
        <p:spPr>
          <a:xfrm>
            <a:off x="6984517" y="4395863"/>
            <a:ext cx="160183" cy="273050"/>
          </a:xfrm>
          <a:prstGeom prst="rect">
            <a:avLst/>
          </a:prstGeom>
        </p:spPr>
        <p:txBody>
          <a:bodyPr vert="horz" wrap="square" lIns="0" tIns="10316" rIns="0" bIns="0" rtlCol="0">
            <a:spAutoFit/>
          </a:bodyPr>
          <a:lstStyle/>
          <a:p>
            <a:pPr marL="12700">
              <a:lnSpc>
                <a:spcPct val="100000"/>
              </a:lnSpc>
              <a:spcBef>
                <a:spcPts val="95"/>
              </a:spcBef>
            </a:pPr>
            <a:r>
              <a:rPr sz="1710" b="1" spc="-285" dirty="0">
                <a:latin typeface="Arial" panose="020B0604020202020204"/>
                <a:cs typeface="Arial" panose="020B0604020202020204"/>
              </a:rPr>
              <a:t>G</a:t>
            </a:r>
            <a:endParaRPr sz="1710">
              <a:latin typeface="Arial" panose="020B0604020202020204"/>
              <a:cs typeface="Arial" panose="020B0604020202020204"/>
            </a:endParaRPr>
          </a:p>
        </p:txBody>
      </p:sp>
      <p:sp>
        <p:nvSpPr>
          <p:cNvPr id="16" name="object 16"/>
          <p:cNvSpPr txBox="1"/>
          <p:nvPr/>
        </p:nvSpPr>
        <p:spPr>
          <a:xfrm>
            <a:off x="5436994" y="3222999"/>
            <a:ext cx="150409" cy="273050"/>
          </a:xfrm>
          <a:prstGeom prst="rect">
            <a:avLst/>
          </a:prstGeom>
        </p:spPr>
        <p:txBody>
          <a:bodyPr vert="horz" wrap="square" lIns="0" tIns="10316" rIns="0" bIns="0" rtlCol="0">
            <a:spAutoFit/>
          </a:bodyPr>
          <a:lstStyle/>
          <a:p>
            <a:pPr marL="12700">
              <a:lnSpc>
                <a:spcPct val="100000"/>
              </a:lnSpc>
              <a:spcBef>
                <a:spcPts val="95"/>
              </a:spcBef>
            </a:pPr>
            <a:r>
              <a:rPr sz="1710" b="1" spc="-265" dirty="0">
                <a:latin typeface="Arial" panose="020B0604020202020204"/>
                <a:cs typeface="Arial" panose="020B0604020202020204"/>
              </a:rPr>
              <a:t>R</a:t>
            </a:r>
            <a:endParaRPr sz="1710">
              <a:latin typeface="Arial" panose="020B0604020202020204"/>
              <a:cs typeface="Arial" panose="020B0604020202020204"/>
            </a:endParaRPr>
          </a:p>
        </p:txBody>
      </p:sp>
      <p:sp>
        <p:nvSpPr>
          <p:cNvPr id="17" name="object 17"/>
          <p:cNvSpPr txBox="1"/>
          <p:nvPr/>
        </p:nvSpPr>
        <p:spPr>
          <a:xfrm>
            <a:off x="4053664" y="3362428"/>
            <a:ext cx="836752" cy="483870"/>
          </a:xfrm>
          <a:prstGeom prst="rect">
            <a:avLst/>
          </a:prstGeom>
        </p:spPr>
        <p:txBody>
          <a:bodyPr vert="horz" wrap="square" lIns="0" tIns="10859" rIns="0" bIns="0" rtlCol="0">
            <a:spAutoFit/>
          </a:bodyPr>
          <a:lstStyle/>
          <a:p>
            <a:pPr marL="12700" marR="5080">
              <a:lnSpc>
                <a:spcPct val="100000"/>
              </a:lnSpc>
              <a:spcBef>
                <a:spcPts val="100"/>
              </a:spcBef>
            </a:pPr>
            <a:r>
              <a:rPr sz="1540" spc="-5" dirty="0">
                <a:solidFill>
                  <a:srgbClr val="FFFFFF"/>
                </a:solidFill>
                <a:latin typeface="Arial" panose="020B0604020202020204"/>
                <a:cs typeface="Arial" panose="020B0604020202020204"/>
              </a:rPr>
              <a:t>Iterated  graph</a:t>
            </a:r>
            <a:r>
              <a:rPr sz="1540" spc="-80" dirty="0">
                <a:solidFill>
                  <a:srgbClr val="FFFFFF"/>
                </a:solidFill>
                <a:latin typeface="Arial" panose="020B0604020202020204"/>
                <a:cs typeface="Arial" panose="020B0604020202020204"/>
              </a:rPr>
              <a:t> </a:t>
            </a:r>
            <a:r>
              <a:rPr sz="1540" dirty="0">
                <a:solidFill>
                  <a:srgbClr val="FFFFFF"/>
                </a:solidFill>
                <a:latin typeface="Arial" panose="020B0604020202020204"/>
                <a:cs typeface="Arial" panose="020B0604020202020204"/>
              </a:rPr>
              <a:t>cut</a:t>
            </a:r>
            <a:endParaRPr sz="1540">
              <a:latin typeface="Arial" panose="020B0604020202020204"/>
              <a:cs typeface="Arial" panose="020B0604020202020204"/>
            </a:endParaRPr>
          </a:p>
        </p:txBody>
      </p:sp>
      <p:sp>
        <p:nvSpPr>
          <p:cNvPr id="18" name="object 18"/>
          <p:cNvSpPr/>
          <p:nvPr/>
        </p:nvSpPr>
        <p:spPr>
          <a:xfrm>
            <a:off x="1741606" y="5332624"/>
            <a:ext cx="3727755" cy="466539"/>
          </a:xfrm>
          <a:prstGeom prst="rect">
            <a:avLst/>
          </a:prstGeom>
          <a:blipFill>
            <a:blip r:embed="rId6" cstate="print"/>
            <a:stretch>
              <a:fillRect/>
            </a:stretch>
          </a:blipFill>
        </p:spPr>
        <p:txBody>
          <a:bodyPr wrap="square" lIns="0" tIns="0" rIns="0" bIns="0" rtlCol="0"/>
          <a:lstStyle/>
          <a:p>
            <a:endParaRPr sz="1540"/>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object 2"/>
          <p:cNvSpPr txBox="1">
            <a:spLocks noGrp="1"/>
          </p:cNvSpPr>
          <p:nvPr>
            <p:ph type="title"/>
          </p:nvPr>
        </p:nvSpPr>
        <p:spPr>
          <a:xfrm>
            <a:off x="953413" y="717640"/>
            <a:ext cx="5309601" cy="498021"/>
          </a:xfrm>
          <a:prstGeom prst="rect">
            <a:avLst/>
          </a:prstGeom>
        </p:spPr>
        <p:txBody>
          <a:bodyPr vert="horz" wrap="square" lIns="0" tIns="10859" rIns="0" bIns="0" rtlCol="0">
            <a:spAutoFit/>
          </a:bodyPr>
          <a:lstStyle/>
          <a:p>
            <a:pPr marL="12700">
              <a:lnSpc>
                <a:spcPct val="100000"/>
              </a:lnSpc>
              <a:spcBef>
                <a:spcPts val="100"/>
              </a:spcBef>
              <a:tabLst>
                <a:tab pos="2704465" algn="l"/>
              </a:tabLst>
            </a:pPr>
            <a:r>
              <a:rPr dirty="0"/>
              <a:t>Coherence	Model</a:t>
            </a:r>
          </a:p>
        </p:txBody>
      </p:sp>
      <p:sp>
        <p:nvSpPr>
          <p:cNvPr id="3" name="object 3"/>
          <p:cNvSpPr txBox="1"/>
          <p:nvPr/>
        </p:nvSpPr>
        <p:spPr>
          <a:xfrm>
            <a:off x="3350597" y="1562081"/>
            <a:ext cx="3817240" cy="325755"/>
          </a:xfrm>
          <a:prstGeom prst="rect">
            <a:avLst/>
          </a:prstGeom>
        </p:spPr>
        <p:txBody>
          <a:bodyPr vert="horz" wrap="square" lIns="0" tIns="10859" rIns="0" bIns="0" rtlCol="0">
            <a:spAutoFit/>
          </a:bodyPr>
          <a:lstStyle/>
          <a:p>
            <a:pPr marL="12700">
              <a:lnSpc>
                <a:spcPct val="100000"/>
              </a:lnSpc>
              <a:spcBef>
                <a:spcPts val="100"/>
              </a:spcBef>
            </a:pPr>
            <a:r>
              <a:rPr sz="2050" spc="-5" dirty="0">
                <a:solidFill>
                  <a:srgbClr val="FFFFFF"/>
                </a:solidFill>
                <a:latin typeface="Times New Roman" panose="02020603050405020304"/>
                <a:cs typeface="Times New Roman" panose="02020603050405020304"/>
              </a:rPr>
              <a:t>An object is </a:t>
            </a:r>
            <a:r>
              <a:rPr sz="2050" dirty="0">
                <a:solidFill>
                  <a:srgbClr val="FFFFFF"/>
                </a:solidFill>
                <a:latin typeface="Times New Roman" panose="02020603050405020304"/>
                <a:cs typeface="Times New Roman" panose="02020603050405020304"/>
              </a:rPr>
              <a:t>a </a:t>
            </a:r>
            <a:r>
              <a:rPr sz="2050" spc="-5" dirty="0">
                <a:solidFill>
                  <a:srgbClr val="FFFFFF"/>
                </a:solidFill>
                <a:latin typeface="Times New Roman" panose="02020603050405020304"/>
                <a:cs typeface="Times New Roman" panose="02020603050405020304"/>
              </a:rPr>
              <a:t>coherent set of</a:t>
            </a:r>
            <a:r>
              <a:rPr sz="2050" spc="-80" dirty="0">
                <a:solidFill>
                  <a:srgbClr val="FFFFFF"/>
                </a:solidFill>
                <a:latin typeface="Times New Roman" panose="02020603050405020304"/>
                <a:cs typeface="Times New Roman" panose="02020603050405020304"/>
              </a:rPr>
              <a:t> </a:t>
            </a:r>
            <a:r>
              <a:rPr sz="2050" spc="-5" dirty="0">
                <a:solidFill>
                  <a:srgbClr val="FFFFFF"/>
                </a:solidFill>
                <a:latin typeface="Times New Roman" panose="02020603050405020304"/>
                <a:cs typeface="Times New Roman" panose="02020603050405020304"/>
              </a:rPr>
              <a:t>pixels:</a:t>
            </a:r>
            <a:endParaRPr sz="2050">
              <a:latin typeface="Times New Roman" panose="02020603050405020304"/>
              <a:cs typeface="Times New Roman" panose="02020603050405020304"/>
            </a:endParaRPr>
          </a:p>
        </p:txBody>
      </p:sp>
      <p:sp>
        <p:nvSpPr>
          <p:cNvPr id="4" name="object 4"/>
          <p:cNvSpPr/>
          <p:nvPr/>
        </p:nvSpPr>
        <p:spPr>
          <a:xfrm>
            <a:off x="2013319" y="5081762"/>
            <a:ext cx="712841" cy="196128"/>
          </a:xfrm>
          <a:prstGeom prst="rect">
            <a:avLst/>
          </a:prstGeom>
          <a:blipFill>
            <a:blip r:embed="rId2" cstate="print"/>
            <a:stretch>
              <a:fillRect/>
            </a:stretch>
          </a:blipFill>
        </p:spPr>
        <p:txBody>
          <a:bodyPr wrap="square" lIns="0" tIns="0" rIns="0" bIns="0" rtlCol="0"/>
          <a:lstStyle/>
          <a:p>
            <a:endParaRPr sz="1540"/>
          </a:p>
        </p:txBody>
      </p:sp>
      <p:sp>
        <p:nvSpPr>
          <p:cNvPr id="7" name="object 7"/>
          <p:cNvSpPr txBox="1"/>
          <p:nvPr/>
        </p:nvSpPr>
        <p:spPr>
          <a:xfrm>
            <a:off x="2761558" y="5552426"/>
            <a:ext cx="2527089" cy="273050"/>
          </a:xfrm>
          <a:prstGeom prst="rect">
            <a:avLst/>
          </a:prstGeom>
        </p:spPr>
        <p:txBody>
          <a:bodyPr vert="horz" wrap="square" lIns="0" tIns="10316" rIns="0" bIns="0" rtlCol="0">
            <a:spAutoFit/>
          </a:bodyPr>
          <a:lstStyle/>
          <a:p>
            <a:pPr marL="12700">
              <a:lnSpc>
                <a:spcPct val="100000"/>
              </a:lnSpc>
              <a:spcBef>
                <a:spcPts val="95"/>
              </a:spcBef>
            </a:pPr>
            <a:r>
              <a:rPr sz="1710" b="1" spc="-10" dirty="0">
                <a:solidFill>
                  <a:srgbClr val="F1AE05"/>
                </a:solidFill>
                <a:latin typeface="Arial" panose="020B0604020202020204"/>
                <a:cs typeface="Arial" panose="020B0604020202020204"/>
              </a:rPr>
              <a:t>Blake </a:t>
            </a:r>
            <a:r>
              <a:rPr sz="1710" b="1" spc="-5" dirty="0">
                <a:solidFill>
                  <a:srgbClr val="F1AE05"/>
                </a:solidFill>
                <a:latin typeface="Arial" panose="020B0604020202020204"/>
                <a:cs typeface="Arial" panose="020B0604020202020204"/>
              </a:rPr>
              <a:t>et al. </a:t>
            </a:r>
            <a:r>
              <a:rPr sz="1710" b="1" spc="-10" dirty="0">
                <a:solidFill>
                  <a:srgbClr val="F1AE05"/>
                </a:solidFill>
                <a:latin typeface="Arial" panose="020B0604020202020204"/>
                <a:cs typeface="Arial" panose="020B0604020202020204"/>
              </a:rPr>
              <a:t>(2004):</a:t>
            </a:r>
            <a:r>
              <a:rPr sz="1710" b="1" spc="-25" dirty="0">
                <a:solidFill>
                  <a:srgbClr val="F1AE05"/>
                </a:solidFill>
                <a:latin typeface="Arial" panose="020B0604020202020204"/>
                <a:cs typeface="Arial" panose="020B0604020202020204"/>
              </a:rPr>
              <a:t> </a:t>
            </a:r>
            <a:r>
              <a:rPr sz="1710" spc="-10" dirty="0">
                <a:solidFill>
                  <a:srgbClr val="FFFFFF"/>
                </a:solidFill>
                <a:latin typeface="Arial" panose="020B0604020202020204"/>
                <a:cs typeface="Arial" panose="020B0604020202020204"/>
              </a:rPr>
              <a:t>Learn</a:t>
            </a:r>
            <a:endParaRPr sz="1710">
              <a:latin typeface="Arial" panose="020B0604020202020204"/>
              <a:cs typeface="Arial" panose="020B0604020202020204"/>
            </a:endParaRPr>
          </a:p>
        </p:txBody>
      </p:sp>
      <p:sp>
        <p:nvSpPr>
          <p:cNvPr id="8" name="object 8"/>
          <p:cNvSpPr txBox="1"/>
          <p:nvPr/>
        </p:nvSpPr>
        <p:spPr>
          <a:xfrm>
            <a:off x="5924020" y="5552426"/>
            <a:ext cx="575029" cy="273050"/>
          </a:xfrm>
          <a:prstGeom prst="rect">
            <a:avLst/>
          </a:prstGeom>
        </p:spPr>
        <p:txBody>
          <a:bodyPr vert="horz" wrap="square" lIns="0" tIns="10316" rIns="0" bIns="0" rtlCol="0">
            <a:spAutoFit/>
          </a:bodyPr>
          <a:lstStyle/>
          <a:p>
            <a:pPr marL="12700">
              <a:lnSpc>
                <a:spcPct val="100000"/>
              </a:lnSpc>
              <a:spcBef>
                <a:spcPts val="95"/>
              </a:spcBef>
            </a:pPr>
            <a:r>
              <a:rPr sz="1710" spc="-10" dirty="0">
                <a:solidFill>
                  <a:srgbClr val="FFFFFF"/>
                </a:solidFill>
                <a:latin typeface="Arial" panose="020B0604020202020204"/>
                <a:cs typeface="Arial" panose="020B0604020202020204"/>
              </a:rPr>
              <a:t>jointly</a:t>
            </a:r>
            <a:endParaRPr sz="1710">
              <a:latin typeface="Arial" panose="020B0604020202020204"/>
              <a:cs typeface="Arial" panose="020B0604020202020204"/>
            </a:endParaRPr>
          </a:p>
        </p:txBody>
      </p:sp>
      <p:sp>
        <p:nvSpPr>
          <p:cNvPr id="9" name="object 9"/>
          <p:cNvSpPr/>
          <p:nvPr/>
        </p:nvSpPr>
        <p:spPr>
          <a:xfrm>
            <a:off x="5411358" y="5621279"/>
            <a:ext cx="457416" cy="222844"/>
          </a:xfrm>
          <a:prstGeom prst="rect">
            <a:avLst/>
          </a:prstGeom>
          <a:blipFill>
            <a:blip r:embed="rId3" cstate="print"/>
            <a:stretch>
              <a:fillRect/>
            </a:stretch>
          </a:blipFill>
        </p:spPr>
        <p:txBody>
          <a:bodyPr wrap="square" lIns="0" tIns="0" rIns="0" bIns="0" rtlCol="0"/>
          <a:lstStyle/>
          <a:p>
            <a:endParaRPr sz="1540"/>
          </a:p>
        </p:txBody>
      </p:sp>
      <p:sp>
        <p:nvSpPr>
          <p:cNvPr id="10" name="object 10"/>
          <p:cNvSpPr/>
          <p:nvPr/>
        </p:nvSpPr>
        <p:spPr>
          <a:xfrm>
            <a:off x="1477054" y="3210390"/>
            <a:ext cx="1734536" cy="1806863"/>
          </a:xfrm>
          <a:prstGeom prst="rect">
            <a:avLst/>
          </a:prstGeom>
          <a:blipFill>
            <a:blip r:embed="rId4" cstate="print"/>
            <a:stretch>
              <a:fillRect/>
            </a:stretch>
          </a:blipFill>
        </p:spPr>
        <p:txBody>
          <a:bodyPr wrap="square" lIns="0" tIns="0" rIns="0" bIns="0" rtlCol="0"/>
          <a:lstStyle/>
          <a:p>
            <a:endParaRPr sz="1540"/>
          </a:p>
        </p:txBody>
      </p:sp>
      <p:sp>
        <p:nvSpPr>
          <p:cNvPr id="11" name="object 11"/>
          <p:cNvSpPr/>
          <p:nvPr/>
        </p:nvSpPr>
        <p:spPr>
          <a:xfrm>
            <a:off x="3788901" y="3214300"/>
            <a:ext cx="1804256" cy="1802953"/>
          </a:xfrm>
          <a:prstGeom prst="rect">
            <a:avLst/>
          </a:prstGeom>
          <a:blipFill>
            <a:blip r:embed="rId5" cstate="print"/>
            <a:stretch>
              <a:fillRect/>
            </a:stretch>
          </a:blipFill>
        </p:spPr>
        <p:txBody>
          <a:bodyPr wrap="square" lIns="0" tIns="0" rIns="0" bIns="0" rtlCol="0"/>
          <a:lstStyle/>
          <a:p>
            <a:endParaRPr sz="1540"/>
          </a:p>
        </p:txBody>
      </p:sp>
      <p:sp>
        <p:nvSpPr>
          <p:cNvPr id="12" name="object 12"/>
          <p:cNvSpPr/>
          <p:nvPr/>
        </p:nvSpPr>
        <p:spPr>
          <a:xfrm>
            <a:off x="6114431" y="3225377"/>
            <a:ext cx="1859641" cy="1791876"/>
          </a:xfrm>
          <a:prstGeom prst="rect">
            <a:avLst/>
          </a:prstGeom>
          <a:blipFill>
            <a:blip r:embed="rId6" cstate="print"/>
            <a:stretch>
              <a:fillRect/>
            </a:stretch>
          </a:blipFill>
        </p:spPr>
        <p:txBody>
          <a:bodyPr wrap="square" lIns="0" tIns="0" rIns="0" bIns="0" rtlCol="0"/>
          <a:lstStyle/>
          <a:p>
            <a:endParaRPr sz="1540"/>
          </a:p>
        </p:txBody>
      </p:sp>
      <p:sp>
        <p:nvSpPr>
          <p:cNvPr id="13" name="object 13"/>
          <p:cNvSpPr/>
          <p:nvPr/>
        </p:nvSpPr>
        <p:spPr>
          <a:xfrm>
            <a:off x="4232640" y="5103263"/>
            <a:ext cx="883558" cy="196129"/>
          </a:xfrm>
          <a:prstGeom prst="rect">
            <a:avLst/>
          </a:prstGeom>
          <a:blipFill>
            <a:blip r:embed="rId7" cstate="print"/>
            <a:stretch>
              <a:fillRect/>
            </a:stretch>
          </a:blipFill>
        </p:spPr>
        <p:txBody>
          <a:bodyPr wrap="square" lIns="0" tIns="0" rIns="0" bIns="0" rtlCol="0"/>
          <a:lstStyle/>
          <a:p>
            <a:endParaRPr sz="1540"/>
          </a:p>
        </p:txBody>
      </p:sp>
      <p:sp>
        <p:nvSpPr>
          <p:cNvPr id="14" name="object 14"/>
          <p:cNvSpPr/>
          <p:nvPr/>
        </p:nvSpPr>
        <p:spPr>
          <a:xfrm>
            <a:off x="1095873" y="1471293"/>
            <a:ext cx="2107984" cy="1524723"/>
          </a:xfrm>
          <a:prstGeom prst="rect">
            <a:avLst/>
          </a:prstGeom>
          <a:blipFill>
            <a:blip r:embed="rId8" cstate="print"/>
            <a:stretch>
              <a:fillRect/>
            </a:stretch>
          </a:blipFill>
        </p:spPr>
        <p:txBody>
          <a:bodyPr wrap="square" lIns="0" tIns="0" rIns="0" bIns="0" rtlCol="0"/>
          <a:lstStyle/>
          <a:p>
            <a:endParaRPr sz="1540"/>
          </a:p>
        </p:txBody>
      </p:sp>
      <p:sp>
        <p:nvSpPr>
          <p:cNvPr id="15" name="object 15"/>
          <p:cNvSpPr/>
          <p:nvPr/>
        </p:nvSpPr>
        <p:spPr>
          <a:xfrm>
            <a:off x="6524287" y="5134540"/>
            <a:ext cx="1213263" cy="196129"/>
          </a:xfrm>
          <a:prstGeom prst="rect">
            <a:avLst/>
          </a:prstGeom>
          <a:blipFill>
            <a:blip r:embed="rId9" cstate="print"/>
            <a:stretch>
              <a:fillRect/>
            </a:stretch>
          </a:blipFill>
        </p:spPr>
        <p:txBody>
          <a:bodyPr wrap="square" lIns="0" tIns="0" rIns="0" bIns="0" rtlCol="0"/>
          <a:lstStyle/>
          <a:p>
            <a:endParaRPr sz="1540"/>
          </a:p>
        </p:txBody>
      </p:sp>
      <p:sp>
        <p:nvSpPr>
          <p:cNvPr id="16" name="object 16"/>
          <p:cNvSpPr/>
          <p:nvPr/>
        </p:nvSpPr>
        <p:spPr>
          <a:xfrm>
            <a:off x="3366675" y="2042739"/>
            <a:ext cx="1787966" cy="265197"/>
          </a:xfrm>
          <a:prstGeom prst="rect">
            <a:avLst/>
          </a:prstGeom>
          <a:blipFill>
            <a:blip r:embed="rId10" cstate="print"/>
            <a:stretch>
              <a:fillRect/>
            </a:stretch>
          </a:blipFill>
        </p:spPr>
        <p:txBody>
          <a:bodyPr wrap="square" lIns="0" tIns="0" rIns="0" bIns="0" rtlCol="0"/>
          <a:lstStyle/>
          <a:p>
            <a:endParaRPr sz="1540"/>
          </a:p>
        </p:txBody>
      </p:sp>
      <p:sp>
        <p:nvSpPr>
          <p:cNvPr id="17" name="object 17"/>
          <p:cNvSpPr/>
          <p:nvPr/>
        </p:nvSpPr>
        <p:spPr>
          <a:xfrm>
            <a:off x="3657284" y="2352245"/>
            <a:ext cx="4725341" cy="684171"/>
          </a:xfrm>
          <a:prstGeom prst="rect">
            <a:avLst/>
          </a:prstGeom>
          <a:blipFill>
            <a:blip r:embed="rId11" cstate="print"/>
            <a:stretch>
              <a:fillRect/>
            </a:stretch>
          </a:blipFill>
        </p:spPr>
        <p:txBody>
          <a:bodyPr wrap="square" lIns="0" tIns="0" rIns="0" bIns="0" rtlCol="0"/>
          <a:lstStyle/>
          <a:p>
            <a:endParaRPr sz="154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object 2"/>
          <p:cNvSpPr txBox="1">
            <a:spLocks noGrp="1"/>
          </p:cNvSpPr>
          <p:nvPr>
            <p:ph type="title"/>
          </p:nvPr>
        </p:nvSpPr>
        <p:spPr>
          <a:xfrm>
            <a:off x="953413" y="591232"/>
            <a:ext cx="5206216" cy="984885"/>
          </a:xfrm>
          <a:prstGeom prst="rect">
            <a:avLst/>
          </a:prstGeom>
        </p:spPr>
        <p:txBody>
          <a:bodyPr vert="horz" wrap="square" lIns="0" tIns="10859" rIns="0" bIns="0" rtlCol="0">
            <a:spAutoFit/>
          </a:bodyPr>
          <a:lstStyle/>
          <a:p>
            <a:pPr marL="12700" marR="5080">
              <a:lnSpc>
                <a:spcPct val="100000"/>
              </a:lnSpc>
              <a:spcBef>
                <a:spcPts val="100"/>
              </a:spcBef>
            </a:pPr>
            <a:r>
              <a:rPr dirty="0"/>
              <a:t>Moderately</a:t>
            </a:r>
            <a:r>
              <a:rPr spc="-80" dirty="0"/>
              <a:t> </a:t>
            </a:r>
            <a:r>
              <a:rPr dirty="0"/>
              <a:t>straightforward  examples</a:t>
            </a:r>
          </a:p>
        </p:txBody>
      </p:sp>
      <p:sp>
        <p:nvSpPr>
          <p:cNvPr id="3" name="object 3"/>
          <p:cNvSpPr/>
          <p:nvPr/>
        </p:nvSpPr>
        <p:spPr>
          <a:xfrm>
            <a:off x="1407986" y="1898737"/>
            <a:ext cx="1954774" cy="1466080"/>
          </a:xfrm>
          <a:prstGeom prst="rect">
            <a:avLst/>
          </a:prstGeom>
          <a:blipFill>
            <a:blip r:embed="rId2" cstate="print"/>
            <a:stretch>
              <a:fillRect/>
            </a:stretch>
          </a:blipFill>
        </p:spPr>
        <p:txBody>
          <a:bodyPr wrap="square" lIns="0" tIns="0" rIns="0" bIns="0" rtlCol="0"/>
          <a:lstStyle/>
          <a:p>
            <a:endParaRPr sz="1540"/>
          </a:p>
        </p:txBody>
      </p:sp>
      <p:sp>
        <p:nvSpPr>
          <p:cNvPr id="4" name="object 4"/>
          <p:cNvSpPr/>
          <p:nvPr/>
        </p:nvSpPr>
        <p:spPr>
          <a:xfrm>
            <a:off x="1514852" y="2018630"/>
            <a:ext cx="1282006" cy="1247255"/>
          </a:xfrm>
          <a:custGeom>
            <a:avLst/>
            <a:gdLst/>
            <a:ahLst/>
            <a:cxnLst/>
            <a:rect l="l" t="t" r="r" b="b"/>
            <a:pathLst>
              <a:path w="1499235" h="1458595">
                <a:moveTo>
                  <a:pt x="0" y="0"/>
                </a:moveTo>
                <a:lnTo>
                  <a:pt x="0" y="1458468"/>
                </a:lnTo>
                <a:lnTo>
                  <a:pt x="1498854" y="1458468"/>
                </a:lnTo>
                <a:lnTo>
                  <a:pt x="1498854" y="0"/>
                </a:lnTo>
                <a:lnTo>
                  <a:pt x="0" y="0"/>
                </a:lnTo>
                <a:close/>
              </a:path>
            </a:pathLst>
          </a:custGeom>
          <a:ln w="50799">
            <a:solidFill>
              <a:srgbClr val="FF0000"/>
            </a:solidFill>
          </a:ln>
        </p:spPr>
        <p:txBody>
          <a:bodyPr wrap="square" lIns="0" tIns="0" rIns="0" bIns="0" rtlCol="0"/>
          <a:lstStyle/>
          <a:p>
            <a:endParaRPr sz="1540"/>
          </a:p>
        </p:txBody>
      </p:sp>
      <p:sp>
        <p:nvSpPr>
          <p:cNvPr id="5" name="object 5"/>
          <p:cNvSpPr txBox="1"/>
          <p:nvPr/>
        </p:nvSpPr>
        <p:spPr>
          <a:xfrm>
            <a:off x="1501380" y="5429929"/>
            <a:ext cx="5980524" cy="431165"/>
          </a:xfrm>
          <a:prstGeom prst="rect">
            <a:avLst/>
          </a:prstGeom>
        </p:spPr>
        <p:txBody>
          <a:bodyPr vert="horz" wrap="square" lIns="0" tIns="10316" rIns="0" bIns="0" rtlCol="0">
            <a:spAutoFit/>
          </a:bodyPr>
          <a:lstStyle/>
          <a:p>
            <a:pPr marL="12700">
              <a:lnSpc>
                <a:spcPct val="100000"/>
              </a:lnSpc>
              <a:spcBef>
                <a:spcPts val="95"/>
              </a:spcBef>
            </a:pPr>
            <a:r>
              <a:rPr sz="2735" b="1" spc="-5" dirty="0">
                <a:solidFill>
                  <a:srgbClr val="FFFFFF"/>
                </a:solidFill>
                <a:latin typeface="Arial" panose="020B0604020202020204"/>
                <a:cs typeface="Arial" panose="020B0604020202020204"/>
              </a:rPr>
              <a:t>… GrabCut </a:t>
            </a:r>
            <a:r>
              <a:rPr sz="2735" b="1" spc="-10" dirty="0">
                <a:solidFill>
                  <a:srgbClr val="FFFFFF"/>
                </a:solidFill>
                <a:latin typeface="Arial" panose="020B0604020202020204"/>
                <a:cs typeface="Arial" panose="020B0604020202020204"/>
              </a:rPr>
              <a:t>completes automatically</a:t>
            </a:r>
            <a:endParaRPr sz="2735">
              <a:latin typeface="Arial" panose="020B0604020202020204"/>
              <a:cs typeface="Arial" panose="020B0604020202020204"/>
            </a:endParaRPr>
          </a:p>
        </p:txBody>
      </p:sp>
      <p:sp>
        <p:nvSpPr>
          <p:cNvPr id="6" name="object 6"/>
          <p:cNvSpPr/>
          <p:nvPr/>
        </p:nvSpPr>
        <p:spPr>
          <a:xfrm>
            <a:off x="4505000" y="3620241"/>
            <a:ext cx="598160" cy="304944"/>
          </a:xfrm>
          <a:prstGeom prst="rect">
            <a:avLst/>
          </a:prstGeom>
          <a:blipFill>
            <a:blip r:embed="rId3" cstate="print"/>
            <a:stretch>
              <a:fillRect/>
            </a:stretch>
          </a:blipFill>
        </p:spPr>
        <p:txBody>
          <a:bodyPr wrap="square" lIns="0" tIns="0" rIns="0" bIns="0" rtlCol="0"/>
          <a:lstStyle/>
          <a:p>
            <a:endParaRPr sz="1540"/>
          </a:p>
        </p:txBody>
      </p:sp>
      <p:sp>
        <p:nvSpPr>
          <p:cNvPr id="7" name="object 7"/>
          <p:cNvSpPr/>
          <p:nvPr/>
        </p:nvSpPr>
        <p:spPr>
          <a:xfrm>
            <a:off x="3781733" y="3913457"/>
            <a:ext cx="1794482" cy="418321"/>
          </a:xfrm>
          <a:prstGeom prst="rect">
            <a:avLst/>
          </a:prstGeom>
          <a:blipFill>
            <a:blip r:embed="rId4" cstate="print"/>
            <a:stretch>
              <a:fillRect/>
            </a:stretch>
          </a:blipFill>
        </p:spPr>
        <p:txBody>
          <a:bodyPr wrap="square" lIns="0" tIns="0" rIns="0" bIns="0" rtlCol="0"/>
          <a:lstStyle/>
          <a:p>
            <a:endParaRPr sz="1540"/>
          </a:p>
        </p:txBody>
      </p:sp>
      <p:sp>
        <p:nvSpPr>
          <p:cNvPr id="8" name="object 8"/>
          <p:cNvSpPr/>
          <p:nvPr/>
        </p:nvSpPr>
        <p:spPr>
          <a:xfrm>
            <a:off x="3781733" y="4323960"/>
            <a:ext cx="1931316" cy="832733"/>
          </a:xfrm>
          <a:prstGeom prst="rect">
            <a:avLst/>
          </a:prstGeom>
          <a:blipFill>
            <a:blip r:embed="rId5" cstate="print"/>
            <a:stretch>
              <a:fillRect/>
            </a:stretch>
          </a:blipFill>
        </p:spPr>
        <p:txBody>
          <a:bodyPr wrap="square" lIns="0" tIns="0" rIns="0" bIns="0" rtlCol="0"/>
          <a:lstStyle/>
          <a:p>
            <a:endParaRPr sz="1540"/>
          </a:p>
        </p:txBody>
      </p:sp>
      <p:sp>
        <p:nvSpPr>
          <p:cNvPr id="9" name="object 9"/>
          <p:cNvSpPr/>
          <p:nvPr/>
        </p:nvSpPr>
        <p:spPr>
          <a:xfrm>
            <a:off x="6720412" y="3510774"/>
            <a:ext cx="484782" cy="390955"/>
          </a:xfrm>
          <a:prstGeom prst="rect">
            <a:avLst/>
          </a:prstGeom>
          <a:blipFill>
            <a:blip r:embed="rId6" cstate="print"/>
            <a:stretch>
              <a:fillRect/>
            </a:stretch>
          </a:blipFill>
        </p:spPr>
        <p:txBody>
          <a:bodyPr wrap="square" lIns="0" tIns="0" rIns="0" bIns="0" rtlCol="0"/>
          <a:lstStyle/>
          <a:p>
            <a:endParaRPr sz="1540"/>
          </a:p>
        </p:txBody>
      </p:sp>
      <p:sp>
        <p:nvSpPr>
          <p:cNvPr id="10" name="object 10"/>
          <p:cNvSpPr/>
          <p:nvPr/>
        </p:nvSpPr>
        <p:spPr>
          <a:xfrm>
            <a:off x="6683921" y="3891303"/>
            <a:ext cx="526487" cy="182446"/>
          </a:xfrm>
          <a:prstGeom prst="rect">
            <a:avLst/>
          </a:prstGeom>
          <a:blipFill>
            <a:blip r:embed="rId7" cstate="print"/>
            <a:stretch>
              <a:fillRect/>
            </a:stretch>
          </a:blipFill>
        </p:spPr>
        <p:txBody>
          <a:bodyPr wrap="square" lIns="0" tIns="0" rIns="0" bIns="0" rtlCol="0"/>
          <a:lstStyle/>
          <a:p>
            <a:endParaRPr sz="1540"/>
          </a:p>
        </p:txBody>
      </p:sp>
      <p:sp>
        <p:nvSpPr>
          <p:cNvPr id="11" name="object 11"/>
          <p:cNvSpPr/>
          <p:nvPr/>
        </p:nvSpPr>
        <p:spPr>
          <a:xfrm>
            <a:off x="6673497" y="4063324"/>
            <a:ext cx="510846" cy="1303183"/>
          </a:xfrm>
          <a:prstGeom prst="rect">
            <a:avLst/>
          </a:prstGeom>
          <a:blipFill>
            <a:blip r:embed="rId8" cstate="print"/>
            <a:stretch>
              <a:fillRect/>
            </a:stretch>
          </a:blipFill>
        </p:spPr>
        <p:txBody>
          <a:bodyPr wrap="square" lIns="0" tIns="0" rIns="0" bIns="0" rtlCol="0"/>
          <a:lstStyle/>
          <a:p>
            <a:endParaRPr sz="1540"/>
          </a:p>
        </p:txBody>
      </p:sp>
      <p:sp>
        <p:nvSpPr>
          <p:cNvPr id="12" name="object 12"/>
          <p:cNvSpPr/>
          <p:nvPr/>
        </p:nvSpPr>
        <p:spPr>
          <a:xfrm>
            <a:off x="3809100" y="1909814"/>
            <a:ext cx="1973670" cy="1479763"/>
          </a:xfrm>
          <a:prstGeom prst="rect">
            <a:avLst/>
          </a:prstGeom>
          <a:blipFill>
            <a:blip r:embed="rId9" cstate="print"/>
            <a:stretch>
              <a:fillRect/>
            </a:stretch>
          </a:blipFill>
        </p:spPr>
        <p:txBody>
          <a:bodyPr wrap="square" lIns="0" tIns="0" rIns="0" bIns="0" rtlCol="0"/>
          <a:lstStyle/>
          <a:p>
            <a:endParaRPr sz="1540"/>
          </a:p>
        </p:txBody>
      </p:sp>
      <p:sp>
        <p:nvSpPr>
          <p:cNvPr id="13" name="object 13"/>
          <p:cNvSpPr/>
          <p:nvPr/>
        </p:nvSpPr>
        <p:spPr>
          <a:xfrm>
            <a:off x="6328804" y="1713033"/>
            <a:ext cx="1240629" cy="1655041"/>
          </a:xfrm>
          <a:prstGeom prst="rect">
            <a:avLst/>
          </a:prstGeom>
          <a:blipFill>
            <a:blip r:embed="rId10" cstate="print"/>
            <a:stretch>
              <a:fillRect/>
            </a:stretch>
          </a:blipFill>
        </p:spPr>
        <p:txBody>
          <a:bodyPr wrap="square" lIns="0" tIns="0" rIns="0" bIns="0" rtlCol="0"/>
          <a:lstStyle/>
          <a:p>
            <a:endParaRPr sz="1540"/>
          </a:p>
        </p:txBody>
      </p:sp>
      <p:sp>
        <p:nvSpPr>
          <p:cNvPr id="14" name="object 14"/>
          <p:cNvSpPr/>
          <p:nvPr/>
        </p:nvSpPr>
        <p:spPr>
          <a:xfrm>
            <a:off x="6719764" y="2012765"/>
            <a:ext cx="390955" cy="1041460"/>
          </a:xfrm>
          <a:custGeom>
            <a:avLst/>
            <a:gdLst/>
            <a:ahLst/>
            <a:cxnLst/>
            <a:rect l="l" t="t" r="r" b="b"/>
            <a:pathLst>
              <a:path w="457200" h="1217929">
                <a:moveTo>
                  <a:pt x="0" y="0"/>
                </a:moveTo>
                <a:lnTo>
                  <a:pt x="0" y="1217676"/>
                </a:lnTo>
                <a:lnTo>
                  <a:pt x="457200" y="1217676"/>
                </a:lnTo>
                <a:lnTo>
                  <a:pt x="457200" y="0"/>
                </a:lnTo>
                <a:lnTo>
                  <a:pt x="0" y="0"/>
                </a:lnTo>
                <a:close/>
              </a:path>
            </a:pathLst>
          </a:custGeom>
          <a:ln w="50800">
            <a:solidFill>
              <a:srgbClr val="FF0000"/>
            </a:solidFill>
          </a:ln>
        </p:spPr>
        <p:txBody>
          <a:bodyPr wrap="square" lIns="0" tIns="0" rIns="0" bIns="0" rtlCol="0"/>
          <a:lstStyle/>
          <a:p>
            <a:endParaRPr sz="1540"/>
          </a:p>
        </p:txBody>
      </p:sp>
      <p:sp>
        <p:nvSpPr>
          <p:cNvPr id="17" name="object 17"/>
          <p:cNvSpPr/>
          <p:nvPr/>
        </p:nvSpPr>
        <p:spPr>
          <a:xfrm>
            <a:off x="3801286" y="1804907"/>
            <a:ext cx="1992784" cy="1697396"/>
          </a:xfrm>
          <a:custGeom>
            <a:avLst/>
            <a:gdLst/>
            <a:ahLst/>
            <a:cxnLst/>
            <a:rect l="l" t="t" r="r" b="b"/>
            <a:pathLst>
              <a:path w="2330450" h="1985010">
                <a:moveTo>
                  <a:pt x="41148" y="432054"/>
                </a:moveTo>
                <a:lnTo>
                  <a:pt x="75674" y="393262"/>
                </a:lnTo>
                <a:lnTo>
                  <a:pt x="115428" y="365308"/>
                </a:lnTo>
                <a:lnTo>
                  <a:pt x="159543" y="345948"/>
                </a:lnTo>
                <a:lnTo>
                  <a:pt x="207151" y="332937"/>
                </a:lnTo>
                <a:lnTo>
                  <a:pt x="257383" y="324033"/>
                </a:lnTo>
                <a:lnTo>
                  <a:pt x="309372" y="316992"/>
                </a:lnTo>
                <a:lnTo>
                  <a:pt x="337601" y="306633"/>
                </a:lnTo>
                <a:lnTo>
                  <a:pt x="392632" y="285916"/>
                </a:lnTo>
                <a:lnTo>
                  <a:pt x="451306" y="273617"/>
                </a:lnTo>
                <a:lnTo>
                  <a:pt x="485679" y="268319"/>
                </a:lnTo>
                <a:lnTo>
                  <a:pt x="519338" y="260877"/>
                </a:lnTo>
                <a:lnTo>
                  <a:pt x="546353" y="249936"/>
                </a:lnTo>
                <a:lnTo>
                  <a:pt x="562213" y="238363"/>
                </a:lnTo>
                <a:lnTo>
                  <a:pt x="577214" y="225933"/>
                </a:lnTo>
                <a:lnTo>
                  <a:pt x="592216" y="213502"/>
                </a:lnTo>
                <a:lnTo>
                  <a:pt x="651984" y="176099"/>
                </a:lnTo>
                <a:lnTo>
                  <a:pt x="697473" y="152258"/>
                </a:lnTo>
                <a:lnTo>
                  <a:pt x="744343" y="130302"/>
                </a:lnTo>
                <a:lnTo>
                  <a:pt x="792395" y="110123"/>
                </a:lnTo>
                <a:lnTo>
                  <a:pt x="841431" y="91616"/>
                </a:lnTo>
                <a:lnTo>
                  <a:pt x="891254" y="74676"/>
                </a:lnTo>
                <a:lnTo>
                  <a:pt x="941663" y="59196"/>
                </a:lnTo>
                <a:lnTo>
                  <a:pt x="992462" y="45070"/>
                </a:lnTo>
                <a:lnTo>
                  <a:pt x="1043451" y="32194"/>
                </a:lnTo>
                <a:lnTo>
                  <a:pt x="1094433" y="20461"/>
                </a:lnTo>
                <a:lnTo>
                  <a:pt x="1145207" y="9764"/>
                </a:lnTo>
                <a:lnTo>
                  <a:pt x="1195577" y="0"/>
                </a:lnTo>
                <a:lnTo>
                  <a:pt x="1244589" y="2572"/>
                </a:lnTo>
                <a:lnTo>
                  <a:pt x="1292321" y="4669"/>
                </a:lnTo>
                <a:lnTo>
                  <a:pt x="1339321" y="7461"/>
                </a:lnTo>
                <a:lnTo>
                  <a:pt x="1386138" y="12118"/>
                </a:lnTo>
                <a:lnTo>
                  <a:pt x="1433322" y="19812"/>
                </a:lnTo>
                <a:lnTo>
                  <a:pt x="1480685" y="31849"/>
                </a:lnTo>
                <a:lnTo>
                  <a:pt x="1526476" y="47529"/>
                </a:lnTo>
                <a:lnTo>
                  <a:pt x="1571982" y="63638"/>
                </a:lnTo>
                <a:lnTo>
                  <a:pt x="1618488" y="76962"/>
                </a:lnTo>
                <a:lnTo>
                  <a:pt x="1655600" y="108666"/>
                </a:lnTo>
                <a:lnTo>
                  <a:pt x="1687293" y="144921"/>
                </a:lnTo>
                <a:lnTo>
                  <a:pt x="1715262" y="184308"/>
                </a:lnTo>
                <a:lnTo>
                  <a:pt x="1741198" y="225410"/>
                </a:lnTo>
                <a:lnTo>
                  <a:pt x="1766795" y="266809"/>
                </a:lnTo>
                <a:lnTo>
                  <a:pt x="1793748" y="307086"/>
                </a:lnTo>
                <a:lnTo>
                  <a:pt x="1823547" y="344757"/>
                </a:lnTo>
                <a:lnTo>
                  <a:pt x="1853845" y="376999"/>
                </a:lnTo>
                <a:lnTo>
                  <a:pt x="1885146" y="407812"/>
                </a:lnTo>
                <a:lnTo>
                  <a:pt x="1917953" y="441198"/>
                </a:lnTo>
                <a:lnTo>
                  <a:pt x="1947207" y="470856"/>
                </a:lnTo>
                <a:lnTo>
                  <a:pt x="1978247" y="499586"/>
                </a:lnTo>
                <a:lnTo>
                  <a:pt x="2010001" y="527887"/>
                </a:lnTo>
                <a:lnTo>
                  <a:pt x="2041398" y="556260"/>
                </a:lnTo>
                <a:lnTo>
                  <a:pt x="2051677" y="565963"/>
                </a:lnTo>
                <a:lnTo>
                  <a:pt x="2061960" y="575595"/>
                </a:lnTo>
                <a:lnTo>
                  <a:pt x="2072246" y="585085"/>
                </a:lnTo>
                <a:lnTo>
                  <a:pt x="2082533" y="594360"/>
                </a:lnTo>
                <a:lnTo>
                  <a:pt x="2091922" y="603063"/>
                </a:lnTo>
                <a:lnTo>
                  <a:pt x="2102165" y="612552"/>
                </a:lnTo>
                <a:lnTo>
                  <a:pt x="2110406" y="620184"/>
                </a:lnTo>
                <a:lnTo>
                  <a:pt x="2113788" y="623316"/>
                </a:lnTo>
                <a:lnTo>
                  <a:pt x="2127563" y="654260"/>
                </a:lnTo>
                <a:lnTo>
                  <a:pt x="2145125" y="682847"/>
                </a:lnTo>
                <a:lnTo>
                  <a:pt x="2165115" y="710434"/>
                </a:lnTo>
                <a:lnTo>
                  <a:pt x="2186178" y="738378"/>
                </a:lnTo>
                <a:lnTo>
                  <a:pt x="2198388" y="755463"/>
                </a:lnTo>
                <a:lnTo>
                  <a:pt x="2211890" y="774477"/>
                </a:lnTo>
                <a:lnTo>
                  <a:pt x="2222823" y="789920"/>
                </a:lnTo>
                <a:lnTo>
                  <a:pt x="2227325" y="796290"/>
                </a:lnTo>
                <a:lnTo>
                  <a:pt x="2242582" y="838378"/>
                </a:lnTo>
                <a:lnTo>
                  <a:pt x="2262557" y="878109"/>
                </a:lnTo>
                <a:lnTo>
                  <a:pt x="2282820" y="917698"/>
                </a:lnTo>
                <a:lnTo>
                  <a:pt x="2298941" y="959358"/>
                </a:lnTo>
                <a:lnTo>
                  <a:pt x="2318567" y="1018698"/>
                </a:lnTo>
                <a:lnTo>
                  <a:pt x="2330183" y="1054608"/>
                </a:lnTo>
                <a:lnTo>
                  <a:pt x="2327920" y="1104892"/>
                </a:lnTo>
                <a:lnTo>
                  <a:pt x="2325076" y="1154754"/>
                </a:lnTo>
                <a:lnTo>
                  <a:pt x="2321296" y="1204150"/>
                </a:lnTo>
                <a:lnTo>
                  <a:pt x="2316222" y="1253038"/>
                </a:lnTo>
                <a:lnTo>
                  <a:pt x="2309496" y="1301376"/>
                </a:lnTo>
                <a:lnTo>
                  <a:pt x="2300762" y="1349121"/>
                </a:lnTo>
                <a:lnTo>
                  <a:pt x="2289662" y="1396230"/>
                </a:lnTo>
                <a:lnTo>
                  <a:pt x="2275839" y="1442663"/>
                </a:lnTo>
                <a:lnTo>
                  <a:pt x="2258936" y="1488376"/>
                </a:lnTo>
                <a:lnTo>
                  <a:pt x="2238597" y="1533327"/>
                </a:lnTo>
                <a:lnTo>
                  <a:pt x="2214463" y="1577474"/>
                </a:lnTo>
                <a:lnTo>
                  <a:pt x="2186178" y="1620774"/>
                </a:lnTo>
                <a:lnTo>
                  <a:pt x="2171925" y="1671834"/>
                </a:lnTo>
                <a:lnTo>
                  <a:pt x="2149150" y="1717078"/>
                </a:lnTo>
                <a:lnTo>
                  <a:pt x="2119024" y="1757824"/>
                </a:lnTo>
                <a:lnTo>
                  <a:pt x="2082716" y="1795387"/>
                </a:lnTo>
                <a:lnTo>
                  <a:pt x="2041398" y="1831086"/>
                </a:lnTo>
                <a:lnTo>
                  <a:pt x="2005687" y="1862858"/>
                </a:lnTo>
                <a:lnTo>
                  <a:pt x="1990898" y="1879159"/>
                </a:lnTo>
                <a:lnTo>
                  <a:pt x="1984668" y="1886279"/>
                </a:lnTo>
                <a:lnTo>
                  <a:pt x="1974634" y="1890509"/>
                </a:lnTo>
                <a:lnTo>
                  <a:pt x="1948434" y="1898142"/>
                </a:lnTo>
                <a:lnTo>
                  <a:pt x="1910535" y="1918661"/>
                </a:lnTo>
                <a:lnTo>
                  <a:pt x="1859395" y="1939033"/>
                </a:lnTo>
                <a:lnTo>
                  <a:pt x="1802440" y="1957834"/>
                </a:lnTo>
                <a:lnTo>
                  <a:pt x="1747095" y="1973634"/>
                </a:lnTo>
                <a:lnTo>
                  <a:pt x="1700784" y="1985010"/>
                </a:lnTo>
                <a:lnTo>
                  <a:pt x="1647197" y="1982563"/>
                </a:lnTo>
                <a:lnTo>
                  <a:pt x="1594238" y="1979432"/>
                </a:lnTo>
                <a:lnTo>
                  <a:pt x="1541753" y="1975751"/>
                </a:lnTo>
                <a:lnTo>
                  <a:pt x="1489594" y="1971659"/>
                </a:lnTo>
                <a:lnTo>
                  <a:pt x="1437608" y="1967293"/>
                </a:lnTo>
                <a:lnTo>
                  <a:pt x="1385645" y="1962790"/>
                </a:lnTo>
                <a:lnTo>
                  <a:pt x="1333554" y="1958286"/>
                </a:lnTo>
                <a:lnTo>
                  <a:pt x="1281184" y="1953920"/>
                </a:lnTo>
                <a:lnTo>
                  <a:pt x="1228384" y="1949828"/>
                </a:lnTo>
                <a:lnTo>
                  <a:pt x="1175003" y="1946148"/>
                </a:lnTo>
                <a:lnTo>
                  <a:pt x="1121448" y="1936832"/>
                </a:lnTo>
                <a:lnTo>
                  <a:pt x="1069492" y="1924532"/>
                </a:lnTo>
                <a:lnTo>
                  <a:pt x="1018589" y="1910178"/>
                </a:lnTo>
                <a:lnTo>
                  <a:pt x="968193" y="1894705"/>
                </a:lnTo>
                <a:lnTo>
                  <a:pt x="917756" y="1879045"/>
                </a:lnTo>
                <a:lnTo>
                  <a:pt x="866733" y="1864131"/>
                </a:lnTo>
                <a:lnTo>
                  <a:pt x="814577" y="1850898"/>
                </a:lnTo>
                <a:lnTo>
                  <a:pt x="788527" y="1837717"/>
                </a:lnTo>
                <a:lnTo>
                  <a:pt x="762190" y="1827752"/>
                </a:lnTo>
                <a:lnTo>
                  <a:pt x="736139" y="1817358"/>
                </a:lnTo>
                <a:lnTo>
                  <a:pt x="710946" y="1802892"/>
                </a:lnTo>
                <a:lnTo>
                  <a:pt x="675048" y="1771685"/>
                </a:lnTo>
                <a:lnTo>
                  <a:pt x="640365" y="1738407"/>
                </a:lnTo>
                <a:lnTo>
                  <a:pt x="604968" y="1706129"/>
                </a:lnTo>
                <a:lnTo>
                  <a:pt x="566927" y="1677924"/>
                </a:lnTo>
                <a:lnTo>
                  <a:pt x="539603" y="1646336"/>
                </a:lnTo>
                <a:lnTo>
                  <a:pt x="508349" y="1617821"/>
                </a:lnTo>
                <a:lnTo>
                  <a:pt x="475523" y="1590591"/>
                </a:lnTo>
                <a:lnTo>
                  <a:pt x="443484" y="1562862"/>
                </a:lnTo>
                <a:lnTo>
                  <a:pt x="420385" y="1539871"/>
                </a:lnTo>
                <a:lnTo>
                  <a:pt x="398716" y="1517237"/>
                </a:lnTo>
                <a:lnTo>
                  <a:pt x="376189" y="1495889"/>
                </a:lnTo>
                <a:lnTo>
                  <a:pt x="350519" y="1476756"/>
                </a:lnTo>
                <a:lnTo>
                  <a:pt x="319602" y="1433646"/>
                </a:lnTo>
                <a:lnTo>
                  <a:pt x="288600" y="1390452"/>
                </a:lnTo>
                <a:lnTo>
                  <a:pt x="257555" y="1347216"/>
                </a:lnTo>
                <a:lnTo>
                  <a:pt x="226511" y="1303979"/>
                </a:lnTo>
                <a:lnTo>
                  <a:pt x="195509" y="1260785"/>
                </a:lnTo>
                <a:lnTo>
                  <a:pt x="164591" y="1217676"/>
                </a:lnTo>
                <a:lnTo>
                  <a:pt x="157948" y="1203817"/>
                </a:lnTo>
                <a:lnTo>
                  <a:pt x="154304" y="1189101"/>
                </a:lnTo>
                <a:lnTo>
                  <a:pt x="150661" y="1174384"/>
                </a:lnTo>
                <a:lnTo>
                  <a:pt x="144017" y="1160526"/>
                </a:lnTo>
                <a:lnTo>
                  <a:pt x="120251" y="1120485"/>
                </a:lnTo>
                <a:lnTo>
                  <a:pt x="102474" y="1077947"/>
                </a:lnTo>
                <a:lnTo>
                  <a:pt x="88677" y="1033843"/>
                </a:lnTo>
                <a:lnTo>
                  <a:pt x="76849" y="989104"/>
                </a:lnTo>
                <a:lnTo>
                  <a:pt x="64978" y="944661"/>
                </a:lnTo>
                <a:lnTo>
                  <a:pt x="51053" y="901446"/>
                </a:lnTo>
                <a:lnTo>
                  <a:pt x="33162" y="850367"/>
                </a:lnTo>
                <a:lnTo>
                  <a:pt x="18928" y="802434"/>
                </a:lnTo>
                <a:lnTo>
                  <a:pt x="8534" y="755123"/>
                </a:lnTo>
                <a:lnTo>
                  <a:pt x="2164" y="705910"/>
                </a:lnTo>
                <a:lnTo>
                  <a:pt x="0" y="652272"/>
                </a:lnTo>
                <a:lnTo>
                  <a:pt x="41148" y="432054"/>
                </a:lnTo>
                <a:close/>
              </a:path>
            </a:pathLst>
          </a:custGeom>
          <a:ln w="60325">
            <a:solidFill>
              <a:srgbClr val="FF0000"/>
            </a:solidFill>
          </a:ln>
        </p:spPr>
        <p:txBody>
          <a:bodyPr wrap="square" lIns="0" tIns="0" rIns="0" bIns="0" rtlCol="0"/>
          <a:lstStyle/>
          <a:p>
            <a:endParaRPr sz="1540"/>
          </a:p>
        </p:txBody>
      </p:sp>
      <p:sp>
        <p:nvSpPr>
          <p:cNvPr id="18" name="object 18"/>
          <p:cNvSpPr/>
          <p:nvPr/>
        </p:nvSpPr>
        <p:spPr>
          <a:xfrm>
            <a:off x="2679241" y="3592874"/>
            <a:ext cx="347949" cy="308854"/>
          </a:xfrm>
          <a:prstGeom prst="rect">
            <a:avLst/>
          </a:prstGeom>
          <a:blipFill>
            <a:blip r:embed="rId11" cstate="print"/>
            <a:stretch>
              <a:fillRect/>
            </a:stretch>
          </a:blipFill>
        </p:spPr>
        <p:txBody>
          <a:bodyPr wrap="square" lIns="0" tIns="0" rIns="0" bIns="0" rtlCol="0"/>
          <a:lstStyle/>
          <a:p>
            <a:endParaRPr sz="1540"/>
          </a:p>
        </p:txBody>
      </p:sp>
      <p:sp>
        <p:nvSpPr>
          <p:cNvPr id="19" name="object 19"/>
          <p:cNvSpPr/>
          <p:nvPr/>
        </p:nvSpPr>
        <p:spPr>
          <a:xfrm>
            <a:off x="1568929" y="3893910"/>
            <a:ext cx="1579458" cy="903106"/>
          </a:xfrm>
          <a:prstGeom prst="rect">
            <a:avLst/>
          </a:prstGeom>
          <a:blipFill>
            <a:blip r:embed="rId12" cstate="print"/>
            <a:stretch>
              <a:fillRect/>
            </a:stretch>
          </a:blipFill>
        </p:spPr>
        <p:txBody>
          <a:bodyPr wrap="square" lIns="0" tIns="0" rIns="0" bIns="0" rtlCol="0"/>
          <a:lstStyle/>
          <a:p>
            <a:endParaRPr sz="1540"/>
          </a:p>
        </p:txBody>
      </p:sp>
      <p:sp>
        <p:nvSpPr>
          <p:cNvPr id="20" name="object 20"/>
          <p:cNvSpPr/>
          <p:nvPr/>
        </p:nvSpPr>
        <p:spPr>
          <a:xfrm>
            <a:off x="2589321" y="4789196"/>
            <a:ext cx="566884" cy="320582"/>
          </a:xfrm>
          <a:prstGeom prst="rect">
            <a:avLst/>
          </a:prstGeom>
          <a:blipFill>
            <a:blip r:embed="rId13" cstate="print"/>
            <a:stretch>
              <a:fillRect/>
            </a:stretch>
          </a:blipFill>
        </p:spPr>
        <p:txBody>
          <a:bodyPr wrap="square" lIns="0" tIns="0" rIns="0" bIns="0" rtlCol="0"/>
          <a:lstStyle/>
          <a:p>
            <a:endParaRPr sz="154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object 2"/>
          <p:cNvSpPr txBox="1">
            <a:spLocks noGrp="1"/>
          </p:cNvSpPr>
          <p:nvPr>
            <p:ph type="title"/>
          </p:nvPr>
        </p:nvSpPr>
        <p:spPr>
          <a:xfrm>
            <a:off x="953413" y="717640"/>
            <a:ext cx="3507734" cy="497840"/>
          </a:xfrm>
          <a:prstGeom prst="rect">
            <a:avLst/>
          </a:prstGeom>
        </p:spPr>
        <p:txBody>
          <a:bodyPr vert="horz" wrap="square" lIns="0" tIns="10859" rIns="0" bIns="0" rtlCol="0">
            <a:spAutoFit/>
          </a:bodyPr>
          <a:lstStyle/>
          <a:p>
            <a:pPr marL="12700">
              <a:lnSpc>
                <a:spcPct val="100000"/>
              </a:lnSpc>
              <a:spcBef>
                <a:spcPts val="100"/>
              </a:spcBef>
            </a:pPr>
            <a:r>
              <a:rPr dirty="0"/>
              <a:t>Difficult</a:t>
            </a:r>
            <a:r>
              <a:rPr spc="-80" dirty="0"/>
              <a:t> </a:t>
            </a:r>
            <a:r>
              <a:rPr dirty="0"/>
              <a:t>Examples</a:t>
            </a:r>
          </a:p>
        </p:txBody>
      </p:sp>
      <p:sp>
        <p:nvSpPr>
          <p:cNvPr id="3" name="object 3"/>
          <p:cNvSpPr txBox="1"/>
          <p:nvPr/>
        </p:nvSpPr>
        <p:spPr>
          <a:xfrm>
            <a:off x="1764623" y="1930630"/>
            <a:ext cx="1481827" cy="641350"/>
          </a:xfrm>
          <a:prstGeom prst="rect">
            <a:avLst/>
          </a:prstGeom>
        </p:spPr>
        <p:txBody>
          <a:bodyPr vert="horz" wrap="square" lIns="0" tIns="10859" rIns="0" bIns="0" rtlCol="0">
            <a:spAutoFit/>
          </a:bodyPr>
          <a:lstStyle/>
          <a:p>
            <a:pPr marL="12700" marR="5080">
              <a:lnSpc>
                <a:spcPct val="120000"/>
              </a:lnSpc>
              <a:spcBef>
                <a:spcPts val="100"/>
              </a:spcBef>
            </a:pPr>
            <a:r>
              <a:rPr sz="1710" b="1" spc="-5" dirty="0">
                <a:solidFill>
                  <a:srgbClr val="F1AE05"/>
                </a:solidFill>
                <a:latin typeface="Arial" panose="020B0604020202020204"/>
                <a:cs typeface="Arial" panose="020B0604020202020204"/>
              </a:rPr>
              <a:t>Camouflage</a:t>
            </a:r>
            <a:r>
              <a:rPr sz="1710" b="1" spc="-60" dirty="0">
                <a:solidFill>
                  <a:srgbClr val="F1AE05"/>
                </a:solidFill>
                <a:latin typeface="Arial" panose="020B0604020202020204"/>
                <a:cs typeface="Arial" panose="020B0604020202020204"/>
              </a:rPr>
              <a:t> </a:t>
            </a:r>
            <a:r>
              <a:rPr sz="1710" b="1" spc="-5" dirty="0">
                <a:solidFill>
                  <a:srgbClr val="F1AE05"/>
                </a:solidFill>
                <a:latin typeface="Arial" panose="020B0604020202020204"/>
                <a:cs typeface="Arial" panose="020B0604020202020204"/>
              </a:rPr>
              <a:t>&amp;  Low</a:t>
            </a:r>
            <a:r>
              <a:rPr sz="1710" b="1" spc="-30" dirty="0">
                <a:solidFill>
                  <a:srgbClr val="F1AE05"/>
                </a:solidFill>
                <a:latin typeface="Arial" panose="020B0604020202020204"/>
                <a:cs typeface="Arial" panose="020B0604020202020204"/>
              </a:rPr>
              <a:t> </a:t>
            </a:r>
            <a:r>
              <a:rPr sz="1710" b="1" spc="-5" dirty="0">
                <a:solidFill>
                  <a:srgbClr val="F1AE05"/>
                </a:solidFill>
                <a:latin typeface="Arial" panose="020B0604020202020204"/>
                <a:cs typeface="Arial" panose="020B0604020202020204"/>
              </a:rPr>
              <a:t>Contrast</a:t>
            </a:r>
            <a:endParaRPr sz="1710">
              <a:latin typeface="Arial" panose="020B0604020202020204"/>
              <a:cs typeface="Arial" panose="020B0604020202020204"/>
            </a:endParaRPr>
          </a:p>
        </p:txBody>
      </p:sp>
      <p:sp>
        <p:nvSpPr>
          <p:cNvPr id="4" name="object 4"/>
          <p:cNvSpPr/>
          <p:nvPr/>
        </p:nvSpPr>
        <p:spPr>
          <a:xfrm>
            <a:off x="1705111" y="4002725"/>
            <a:ext cx="1430894" cy="1219127"/>
          </a:xfrm>
          <a:prstGeom prst="rect">
            <a:avLst/>
          </a:prstGeom>
          <a:blipFill>
            <a:blip r:embed="rId2" cstate="print"/>
            <a:stretch>
              <a:fillRect/>
            </a:stretch>
          </a:blipFill>
        </p:spPr>
        <p:txBody>
          <a:bodyPr wrap="square" lIns="0" tIns="0" rIns="0" bIns="0" rtlCol="0"/>
          <a:lstStyle/>
          <a:p>
            <a:endParaRPr sz="1540"/>
          </a:p>
        </p:txBody>
      </p:sp>
      <p:sp>
        <p:nvSpPr>
          <p:cNvPr id="5" name="object 5"/>
          <p:cNvSpPr/>
          <p:nvPr/>
        </p:nvSpPr>
        <p:spPr>
          <a:xfrm>
            <a:off x="1705111" y="2634383"/>
            <a:ext cx="1551438" cy="1140285"/>
          </a:xfrm>
          <a:prstGeom prst="rect">
            <a:avLst/>
          </a:prstGeom>
          <a:blipFill>
            <a:blip r:embed="rId3" cstate="print"/>
            <a:stretch>
              <a:fillRect/>
            </a:stretch>
          </a:blipFill>
        </p:spPr>
        <p:txBody>
          <a:bodyPr wrap="square" lIns="0" tIns="0" rIns="0" bIns="0" rtlCol="0"/>
          <a:lstStyle/>
          <a:p>
            <a:endParaRPr sz="1540"/>
          </a:p>
        </p:txBody>
      </p:sp>
      <p:sp>
        <p:nvSpPr>
          <p:cNvPr id="6" name="object 6"/>
          <p:cNvSpPr/>
          <p:nvPr/>
        </p:nvSpPr>
        <p:spPr>
          <a:xfrm>
            <a:off x="1998333" y="2880033"/>
            <a:ext cx="1050691" cy="780824"/>
          </a:xfrm>
          <a:custGeom>
            <a:avLst/>
            <a:gdLst/>
            <a:ahLst/>
            <a:cxnLst/>
            <a:rect l="l" t="t" r="r" b="b"/>
            <a:pathLst>
              <a:path w="1228725" h="913129">
                <a:moveTo>
                  <a:pt x="0" y="0"/>
                </a:moveTo>
                <a:lnTo>
                  <a:pt x="0" y="912876"/>
                </a:lnTo>
                <a:lnTo>
                  <a:pt x="1228343" y="912876"/>
                </a:lnTo>
                <a:lnTo>
                  <a:pt x="1228343" y="0"/>
                </a:lnTo>
                <a:lnTo>
                  <a:pt x="0" y="0"/>
                </a:lnTo>
                <a:close/>
              </a:path>
            </a:pathLst>
          </a:custGeom>
          <a:ln w="57150">
            <a:solidFill>
              <a:srgbClr val="FF0000"/>
            </a:solidFill>
          </a:ln>
        </p:spPr>
        <p:txBody>
          <a:bodyPr wrap="square" lIns="0" tIns="0" rIns="0" bIns="0" rtlCol="0"/>
          <a:lstStyle/>
          <a:p>
            <a:endParaRPr sz="1540"/>
          </a:p>
        </p:txBody>
      </p:sp>
      <p:sp>
        <p:nvSpPr>
          <p:cNvPr id="7" name="object 7"/>
          <p:cNvSpPr/>
          <p:nvPr/>
        </p:nvSpPr>
        <p:spPr>
          <a:xfrm>
            <a:off x="3924432" y="4008590"/>
            <a:ext cx="1611385" cy="1205443"/>
          </a:xfrm>
          <a:prstGeom prst="rect">
            <a:avLst/>
          </a:prstGeom>
          <a:blipFill>
            <a:blip r:embed="rId4" cstate="print"/>
            <a:stretch>
              <a:fillRect/>
            </a:stretch>
          </a:blipFill>
        </p:spPr>
        <p:txBody>
          <a:bodyPr wrap="square" lIns="0" tIns="0" rIns="0" bIns="0" rtlCol="0"/>
          <a:lstStyle/>
          <a:p>
            <a:endParaRPr sz="1540"/>
          </a:p>
        </p:txBody>
      </p:sp>
      <p:sp>
        <p:nvSpPr>
          <p:cNvPr id="8" name="object 8"/>
          <p:cNvSpPr/>
          <p:nvPr/>
        </p:nvSpPr>
        <p:spPr>
          <a:xfrm>
            <a:off x="3710058" y="2635035"/>
            <a:ext cx="1953470" cy="1159180"/>
          </a:xfrm>
          <a:prstGeom prst="rect">
            <a:avLst/>
          </a:prstGeom>
          <a:blipFill>
            <a:blip r:embed="rId5" cstate="print"/>
            <a:stretch>
              <a:fillRect/>
            </a:stretch>
          </a:blipFill>
        </p:spPr>
        <p:txBody>
          <a:bodyPr wrap="square" lIns="0" tIns="0" rIns="0" bIns="0" rtlCol="0"/>
          <a:lstStyle/>
          <a:p>
            <a:endParaRPr sz="1540"/>
          </a:p>
        </p:txBody>
      </p:sp>
      <p:sp>
        <p:nvSpPr>
          <p:cNvPr id="9" name="object 9"/>
          <p:cNvSpPr/>
          <p:nvPr/>
        </p:nvSpPr>
        <p:spPr>
          <a:xfrm>
            <a:off x="3947894" y="2634384"/>
            <a:ext cx="1566534" cy="1155489"/>
          </a:xfrm>
          <a:custGeom>
            <a:avLst/>
            <a:gdLst/>
            <a:ahLst/>
            <a:cxnLst/>
            <a:rect l="l" t="t" r="r" b="b"/>
            <a:pathLst>
              <a:path w="1831975" h="1351279">
                <a:moveTo>
                  <a:pt x="0" y="0"/>
                </a:moveTo>
                <a:lnTo>
                  <a:pt x="0" y="1351026"/>
                </a:lnTo>
                <a:lnTo>
                  <a:pt x="1831848" y="1351026"/>
                </a:lnTo>
                <a:lnTo>
                  <a:pt x="1831848" y="0"/>
                </a:lnTo>
                <a:lnTo>
                  <a:pt x="0" y="0"/>
                </a:lnTo>
                <a:close/>
              </a:path>
            </a:pathLst>
          </a:custGeom>
          <a:ln w="57150">
            <a:solidFill>
              <a:srgbClr val="FF0000"/>
            </a:solidFill>
          </a:ln>
        </p:spPr>
        <p:txBody>
          <a:bodyPr wrap="square" lIns="0" tIns="0" rIns="0" bIns="0" rtlCol="0"/>
          <a:lstStyle/>
          <a:p>
            <a:endParaRPr sz="1540"/>
          </a:p>
        </p:txBody>
      </p:sp>
      <p:sp>
        <p:nvSpPr>
          <p:cNvPr id="10" name="object 10"/>
          <p:cNvSpPr/>
          <p:nvPr/>
        </p:nvSpPr>
        <p:spPr>
          <a:xfrm>
            <a:off x="6128766" y="2623958"/>
            <a:ext cx="1754084" cy="1151361"/>
          </a:xfrm>
          <a:prstGeom prst="rect">
            <a:avLst/>
          </a:prstGeom>
          <a:blipFill>
            <a:blip r:embed="rId6" cstate="print"/>
            <a:stretch>
              <a:fillRect/>
            </a:stretch>
          </a:blipFill>
        </p:spPr>
        <p:txBody>
          <a:bodyPr wrap="square" lIns="0" tIns="0" rIns="0" bIns="0" rtlCol="0"/>
          <a:lstStyle/>
          <a:p>
            <a:endParaRPr sz="1540"/>
          </a:p>
        </p:txBody>
      </p:sp>
      <p:sp>
        <p:nvSpPr>
          <p:cNvPr id="11" name="object 11"/>
          <p:cNvSpPr/>
          <p:nvPr/>
        </p:nvSpPr>
        <p:spPr>
          <a:xfrm>
            <a:off x="6165912" y="2798584"/>
            <a:ext cx="1312414" cy="863359"/>
          </a:xfrm>
          <a:custGeom>
            <a:avLst/>
            <a:gdLst/>
            <a:ahLst/>
            <a:cxnLst/>
            <a:rect l="l" t="t" r="r" b="b"/>
            <a:pathLst>
              <a:path w="1534795" h="1009650">
                <a:moveTo>
                  <a:pt x="0" y="0"/>
                </a:moveTo>
                <a:lnTo>
                  <a:pt x="0" y="1009650"/>
                </a:lnTo>
                <a:lnTo>
                  <a:pt x="1534668" y="1009650"/>
                </a:lnTo>
                <a:lnTo>
                  <a:pt x="1534668" y="0"/>
                </a:lnTo>
                <a:lnTo>
                  <a:pt x="0" y="0"/>
                </a:lnTo>
                <a:close/>
              </a:path>
            </a:pathLst>
          </a:custGeom>
          <a:ln w="57150">
            <a:solidFill>
              <a:srgbClr val="FF0000"/>
            </a:solidFill>
          </a:ln>
        </p:spPr>
        <p:txBody>
          <a:bodyPr wrap="square" lIns="0" tIns="0" rIns="0" bIns="0" rtlCol="0"/>
          <a:lstStyle/>
          <a:p>
            <a:endParaRPr sz="1540"/>
          </a:p>
        </p:txBody>
      </p:sp>
      <p:sp>
        <p:nvSpPr>
          <p:cNvPr id="12" name="object 12"/>
          <p:cNvSpPr txBox="1"/>
          <p:nvPr/>
        </p:nvSpPr>
        <p:spPr>
          <a:xfrm>
            <a:off x="6349221" y="2164152"/>
            <a:ext cx="1325446" cy="273050"/>
          </a:xfrm>
          <a:prstGeom prst="rect">
            <a:avLst/>
          </a:prstGeom>
        </p:spPr>
        <p:txBody>
          <a:bodyPr vert="horz" wrap="square" lIns="0" tIns="10316" rIns="0" bIns="0" rtlCol="0">
            <a:spAutoFit/>
          </a:bodyPr>
          <a:lstStyle/>
          <a:p>
            <a:pPr marL="12700">
              <a:lnSpc>
                <a:spcPct val="100000"/>
              </a:lnSpc>
              <a:spcBef>
                <a:spcPts val="95"/>
              </a:spcBef>
            </a:pPr>
            <a:r>
              <a:rPr sz="1710" b="1" spc="-5" dirty="0">
                <a:solidFill>
                  <a:srgbClr val="F1AE05"/>
                </a:solidFill>
                <a:latin typeface="Arial" panose="020B0604020202020204"/>
                <a:cs typeface="Arial" panose="020B0604020202020204"/>
              </a:rPr>
              <a:t>No</a:t>
            </a:r>
            <a:r>
              <a:rPr sz="1710" b="1" spc="-50" dirty="0">
                <a:solidFill>
                  <a:srgbClr val="F1AE05"/>
                </a:solidFill>
                <a:latin typeface="Arial" panose="020B0604020202020204"/>
                <a:cs typeface="Arial" panose="020B0604020202020204"/>
              </a:rPr>
              <a:t> </a:t>
            </a:r>
            <a:r>
              <a:rPr sz="1710" b="1" spc="-5" dirty="0">
                <a:solidFill>
                  <a:srgbClr val="F1AE05"/>
                </a:solidFill>
                <a:latin typeface="Arial" panose="020B0604020202020204"/>
                <a:cs typeface="Arial" panose="020B0604020202020204"/>
              </a:rPr>
              <a:t>telepathy</a:t>
            </a:r>
            <a:endParaRPr sz="1710">
              <a:latin typeface="Arial" panose="020B0604020202020204"/>
              <a:cs typeface="Arial" panose="020B0604020202020204"/>
            </a:endParaRPr>
          </a:p>
        </p:txBody>
      </p:sp>
      <p:sp>
        <p:nvSpPr>
          <p:cNvPr id="13" name="object 13"/>
          <p:cNvSpPr txBox="1"/>
          <p:nvPr/>
        </p:nvSpPr>
        <p:spPr>
          <a:xfrm>
            <a:off x="4021091" y="2141998"/>
            <a:ext cx="1470425" cy="273050"/>
          </a:xfrm>
          <a:prstGeom prst="rect">
            <a:avLst/>
          </a:prstGeom>
        </p:spPr>
        <p:txBody>
          <a:bodyPr vert="horz" wrap="square" lIns="0" tIns="10316" rIns="0" bIns="0" rtlCol="0">
            <a:spAutoFit/>
          </a:bodyPr>
          <a:lstStyle/>
          <a:p>
            <a:pPr marL="12700">
              <a:lnSpc>
                <a:spcPct val="100000"/>
              </a:lnSpc>
              <a:spcBef>
                <a:spcPts val="95"/>
              </a:spcBef>
            </a:pPr>
            <a:r>
              <a:rPr sz="1710" b="1" spc="-5" dirty="0">
                <a:solidFill>
                  <a:srgbClr val="F1AE05"/>
                </a:solidFill>
                <a:latin typeface="Arial" panose="020B0604020202020204"/>
                <a:cs typeface="Arial" panose="020B0604020202020204"/>
              </a:rPr>
              <a:t>Fine</a:t>
            </a:r>
            <a:r>
              <a:rPr sz="1710" b="1" spc="-40" dirty="0">
                <a:solidFill>
                  <a:srgbClr val="F1AE05"/>
                </a:solidFill>
                <a:latin typeface="Arial" panose="020B0604020202020204"/>
                <a:cs typeface="Arial" panose="020B0604020202020204"/>
              </a:rPr>
              <a:t> </a:t>
            </a:r>
            <a:r>
              <a:rPr sz="1710" b="1" spc="-5" dirty="0">
                <a:solidFill>
                  <a:srgbClr val="F1AE05"/>
                </a:solidFill>
                <a:latin typeface="Arial" panose="020B0604020202020204"/>
                <a:cs typeface="Arial" panose="020B0604020202020204"/>
              </a:rPr>
              <a:t>structure</a:t>
            </a:r>
            <a:endParaRPr sz="1710">
              <a:latin typeface="Arial" panose="020B0604020202020204"/>
              <a:cs typeface="Arial" panose="020B0604020202020204"/>
            </a:endParaRPr>
          </a:p>
        </p:txBody>
      </p:sp>
      <p:sp>
        <p:nvSpPr>
          <p:cNvPr id="14" name="object 14"/>
          <p:cNvSpPr txBox="1"/>
          <p:nvPr/>
        </p:nvSpPr>
        <p:spPr>
          <a:xfrm>
            <a:off x="772250" y="2875038"/>
            <a:ext cx="787883" cy="483870"/>
          </a:xfrm>
          <a:prstGeom prst="rect">
            <a:avLst/>
          </a:prstGeom>
        </p:spPr>
        <p:txBody>
          <a:bodyPr vert="horz" wrap="square" lIns="0" tIns="10859" rIns="0" bIns="0" rtlCol="0">
            <a:spAutoFit/>
          </a:bodyPr>
          <a:lstStyle/>
          <a:p>
            <a:pPr marL="12700" marR="5080">
              <a:lnSpc>
                <a:spcPct val="100000"/>
              </a:lnSpc>
              <a:spcBef>
                <a:spcPts val="100"/>
              </a:spcBef>
            </a:pPr>
            <a:r>
              <a:rPr sz="1540" b="1" spc="-120" dirty="0">
                <a:solidFill>
                  <a:srgbClr val="FFFFFF"/>
                </a:solidFill>
                <a:latin typeface="Arial" panose="020B0604020202020204"/>
                <a:cs typeface="Arial" panose="020B0604020202020204"/>
              </a:rPr>
              <a:t>Initial  </a:t>
            </a:r>
            <a:r>
              <a:rPr sz="1540" b="1" spc="-175" dirty="0">
                <a:solidFill>
                  <a:srgbClr val="FFFFFF"/>
                </a:solidFill>
                <a:latin typeface="Arial" panose="020B0604020202020204"/>
                <a:cs typeface="Arial" panose="020B0604020202020204"/>
              </a:rPr>
              <a:t>Rectangle</a:t>
            </a:r>
            <a:endParaRPr sz="1540">
              <a:latin typeface="Arial" panose="020B0604020202020204"/>
              <a:cs typeface="Arial" panose="020B0604020202020204"/>
            </a:endParaRPr>
          </a:p>
        </p:txBody>
      </p:sp>
      <p:sp>
        <p:nvSpPr>
          <p:cNvPr id="15" name="object 15"/>
          <p:cNvSpPr txBox="1"/>
          <p:nvPr/>
        </p:nvSpPr>
        <p:spPr>
          <a:xfrm>
            <a:off x="823074" y="4227097"/>
            <a:ext cx="511499" cy="483870"/>
          </a:xfrm>
          <a:prstGeom prst="rect">
            <a:avLst/>
          </a:prstGeom>
        </p:spPr>
        <p:txBody>
          <a:bodyPr vert="horz" wrap="square" lIns="0" tIns="10859" rIns="0" bIns="0" rtlCol="0">
            <a:spAutoFit/>
          </a:bodyPr>
          <a:lstStyle/>
          <a:p>
            <a:pPr marL="12700" marR="5080">
              <a:lnSpc>
                <a:spcPct val="100000"/>
              </a:lnSpc>
              <a:spcBef>
                <a:spcPts val="100"/>
              </a:spcBef>
            </a:pPr>
            <a:r>
              <a:rPr sz="1540" b="1" spc="-125" dirty="0">
                <a:solidFill>
                  <a:srgbClr val="FFFFFF"/>
                </a:solidFill>
                <a:latin typeface="Arial" panose="020B0604020202020204"/>
                <a:cs typeface="Arial" panose="020B0604020202020204"/>
              </a:rPr>
              <a:t>Initial  </a:t>
            </a:r>
            <a:r>
              <a:rPr sz="1540" b="1" spc="-170" dirty="0">
                <a:solidFill>
                  <a:srgbClr val="FFFFFF"/>
                </a:solidFill>
                <a:latin typeface="Arial" panose="020B0604020202020204"/>
                <a:cs typeface="Arial" panose="020B0604020202020204"/>
              </a:rPr>
              <a:t>Result</a:t>
            </a:r>
            <a:endParaRPr sz="1540">
              <a:latin typeface="Arial" panose="020B0604020202020204"/>
              <a:cs typeface="Arial" panose="020B0604020202020204"/>
            </a:endParaRPr>
          </a:p>
        </p:txBody>
      </p:sp>
      <p:sp>
        <p:nvSpPr>
          <p:cNvPr id="18" name="object 18"/>
          <p:cNvSpPr/>
          <p:nvPr/>
        </p:nvSpPr>
        <p:spPr>
          <a:xfrm>
            <a:off x="6231717" y="4099813"/>
            <a:ext cx="1386586" cy="364891"/>
          </a:xfrm>
          <a:prstGeom prst="rect">
            <a:avLst/>
          </a:prstGeom>
          <a:blipFill>
            <a:blip r:embed="rId7" cstate="print"/>
            <a:stretch>
              <a:fillRect/>
            </a:stretch>
          </a:blipFill>
        </p:spPr>
        <p:txBody>
          <a:bodyPr wrap="square" lIns="0" tIns="0" rIns="0" bIns="0" rtlCol="0"/>
          <a:lstStyle/>
          <a:p>
            <a:endParaRPr sz="1540"/>
          </a:p>
        </p:txBody>
      </p:sp>
      <p:sp>
        <p:nvSpPr>
          <p:cNvPr id="19" name="object 19"/>
          <p:cNvSpPr/>
          <p:nvPr/>
        </p:nvSpPr>
        <p:spPr>
          <a:xfrm>
            <a:off x="6213473" y="4455581"/>
            <a:ext cx="1546227" cy="647681"/>
          </a:xfrm>
          <a:prstGeom prst="rect">
            <a:avLst/>
          </a:prstGeom>
          <a:blipFill>
            <a:blip r:embed="rId8" cstate="print"/>
            <a:stretch>
              <a:fillRect/>
            </a:stretch>
          </a:blipFill>
        </p:spPr>
        <p:txBody>
          <a:bodyPr wrap="square" lIns="0" tIns="0" rIns="0" bIns="0" rtlCol="0"/>
          <a:lstStyle/>
          <a:p>
            <a:endParaRPr sz="1540"/>
          </a:p>
        </p:txBody>
      </p:sp>
      <p:sp>
        <p:nvSpPr>
          <p:cNvPr id="20" name="object 20"/>
          <p:cNvSpPr/>
          <p:nvPr/>
        </p:nvSpPr>
        <p:spPr>
          <a:xfrm>
            <a:off x="6130720" y="2620700"/>
            <a:ext cx="1754084" cy="1151361"/>
          </a:xfrm>
          <a:prstGeom prst="rect">
            <a:avLst/>
          </a:prstGeom>
          <a:blipFill>
            <a:blip r:embed="rId6" cstate="print"/>
            <a:stretch>
              <a:fillRect/>
            </a:stretch>
          </a:blipFill>
        </p:spPr>
        <p:txBody>
          <a:bodyPr wrap="square" lIns="0" tIns="0" rIns="0" bIns="0" rtlCol="0"/>
          <a:lstStyle/>
          <a:p>
            <a:endParaRPr sz="1540"/>
          </a:p>
        </p:txBody>
      </p:sp>
      <p:sp>
        <p:nvSpPr>
          <p:cNvPr id="21" name="object 21"/>
          <p:cNvSpPr/>
          <p:nvPr/>
        </p:nvSpPr>
        <p:spPr>
          <a:xfrm>
            <a:off x="6134635" y="2754276"/>
            <a:ext cx="1303183" cy="965441"/>
          </a:xfrm>
          <a:custGeom>
            <a:avLst/>
            <a:gdLst/>
            <a:ahLst/>
            <a:cxnLst/>
            <a:rect l="l" t="t" r="r" b="b"/>
            <a:pathLst>
              <a:path w="1524000" h="1129029">
                <a:moveTo>
                  <a:pt x="309359" y="499871"/>
                </a:moveTo>
                <a:lnTo>
                  <a:pt x="259542" y="506949"/>
                </a:lnTo>
                <a:lnTo>
                  <a:pt x="210345" y="519184"/>
                </a:lnTo>
                <a:lnTo>
                  <a:pt x="161290" y="534052"/>
                </a:lnTo>
                <a:lnTo>
                  <a:pt x="111903" y="549030"/>
                </a:lnTo>
                <a:lnTo>
                  <a:pt x="61709" y="561593"/>
                </a:lnTo>
                <a:lnTo>
                  <a:pt x="40815" y="560153"/>
                </a:lnTo>
                <a:lnTo>
                  <a:pt x="24853" y="558069"/>
                </a:lnTo>
                <a:lnTo>
                  <a:pt x="11892" y="551842"/>
                </a:lnTo>
                <a:lnTo>
                  <a:pt x="0" y="537971"/>
                </a:lnTo>
                <a:lnTo>
                  <a:pt x="640" y="486558"/>
                </a:lnTo>
                <a:lnTo>
                  <a:pt x="2599" y="445056"/>
                </a:lnTo>
                <a:lnTo>
                  <a:pt x="11402" y="411126"/>
                </a:lnTo>
                <a:lnTo>
                  <a:pt x="32570" y="382426"/>
                </a:lnTo>
                <a:lnTo>
                  <a:pt x="71627" y="356615"/>
                </a:lnTo>
                <a:lnTo>
                  <a:pt x="85088" y="339256"/>
                </a:lnTo>
                <a:lnTo>
                  <a:pt x="101625" y="322897"/>
                </a:lnTo>
                <a:lnTo>
                  <a:pt x="119734" y="307967"/>
                </a:lnTo>
                <a:lnTo>
                  <a:pt x="137909" y="294893"/>
                </a:lnTo>
                <a:lnTo>
                  <a:pt x="148060" y="283225"/>
                </a:lnTo>
                <a:lnTo>
                  <a:pt x="160780" y="274129"/>
                </a:lnTo>
                <a:lnTo>
                  <a:pt x="175212" y="267033"/>
                </a:lnTo>
                <a:lnTo>
                  <a:pt x="190500" y="261365"/>
                </a:lnTo>
                <a:lnTo>
                  <a:pt x="213340" y="244482"/>
                </a:lnTo>
                <a:lnTo>
                  <a:pt x="266461" y="228147"/>
                </a:lnTo>
                <a:lnTo>
                  <a:pt x="346470" y="216200"/>
                </a:lnTo>
                <a:lnTo>
                  <a:pt x="397946" y="209537"/>
                </a:lnTo>
                <a:lnTo>
                  <a:pt x="449384" y="203130"/>
                </a:lnTo>
                <a:lnTo>
                  <a:pt x="500860" y="196833"/>
                </a:lnTo>
                <a:lnTo>
                  <a:pt x="552450" y="190499"/>
                </a:lnTo>
                <a:lnTo>
                  <a:pt x="611874" y="193155"/>
                </a:lnTo>
                <a:lnTo>
                  <a:pt x="661511" y="196881"/>
                </a:lnTo>
                <a:lnTo>
                  <a:pt x="709005" y="202180"/>
                </a:lnTo>
                <a:lnTo>
                  <a:pt x="762000" y="209549"/>
                </a:lnTo>
                <a:lnTo>
                  <a:pt x="792722" y="216919"/>
                </a:lnTo>
                <a:lnTo>
                  <a:pt x="824950" y="221646"/>
                </a:lnTo>
                <a:lnTo>
                  <a:pt x="857897" y="225087"/>
                </a:lnTo>
                <a:lnTo>
                  <a:pt x="890777" y="228599"/>
                </a:lnTo>
                <a:lnTo>
                  <a:pt x="946921" y="223382"/>
                </a:lnTo>
                <a:lnTo>
                  <a:pt x="986617" y="213021"/>
                </a:lnTo>
                <a:lnTo>
                  <a:pt x="1016788" y="197453"/>
                </a:lnTo>
                <a:lnTo>
                  <a:pt x="1044357" y="176614"/>
                </a:lnTo>
                <a:lnTo>
                  <a:pt x="1076246" y="150442"/>
                </a:lnTo>
                <a:lnTo>
                  <a:pt x="1119377" y="118871"/>
                </a:lnTo>
                <a:lnTo>
                  <a:pt x="1149942" y="78485"/>
                </a:lnTo>
                <a:lnTo>
                  <a:pt x="1185659" y="42671"/>
                </a:lnTo>
                <a:lnTo>
                  <a:pt x="1264812" y="12191"/>
                </a:lnTo>
                <a:lnTo>
                  <a:pt x="1316711" y="5810"/>
                </a:lnTo>
                <a:lnTo>
                  <a:pt x="1357109" y="0"/>
                </a:lnTo>
                <a:lnTo>
                  <a:pt x="1378302" y="8251"/>
                </a:lnTo>
                <a:lnTo>
                  <a:pt x="1392924" y="24860"/>
                </a:lnTo>
                <a:lnTo>
                  <a:pt x="1406406" y="44469"/>
                </a:lnTo>
                <a:lnTo>
                  <a:pt x="1424177" y="61721"/>
                </a:lnTo>
                <a:lnTo>
                  <a:pt x="1428754" y="68699"/>
                </a:lnTo>
                <a:lnTo>
                  <a:pt x="1433407" y="75818"/>
                </a:lnTo>
                <a:lnTo>
                  <a:pt x="1438208" y="82938"/>
                </a:lnTo>
                <a:lnTo>
                  <a:pt x="1443227" y="89915"/>
                </a:lnTo>
                <a:lnTo>
                  <a:pt x="1446276" y="95249"/>
                </a:lnTo>
                <a:lnTo>
                  <a:pt x="1452359" y="104393"/>
                </a:lnTo>
                <a:lnTo>
                  <a:pt x="1457126" y="150113"/>
                </a:lnTo>
                <a:lnTo>
                  <a:pt x="1461378" y="195833"/>
                </a:lnTo>
                <a:lnTo>
                  <a:pt x="1465151" y="241553"/>
                </a:lnTo>
                <a:lnTo>
                  <a:pt x="1468483" y="287273"/>
                </a:lnTo>
                <a:lnTo>
                  <a:pt x="1471409" y="332993"/>
                </a:lnTo>
                <a:lnTo>
                  <a:pt x="1468489" y="383187"/>
                </a:lnTo>
                <a:lnTo>
                  <a:pt x="1465890" y="433649"/>
                </a:lnTo>
                <a:lnTo>
                  <a:pt x="1464288" y="484218"/>
                </a:lnTo>
                <a:lnTo>
                  <a:pt x="1464365" y="534733"/>
                </a:lnTo>
                <a:lnTo>
                  <a:pt x="1466798" y="585034"/>
                </a:lnTo>
                <a:lnTo>
                  <a:pt x="1472268" y="634960"/>
                </a:lnTo>
                <a:lnTo>
                  <a:pt x="1481452" y="684350"/>
                </a:lnTo>
                <a:lnTo>
                  <a:pt x="1495031" y="733043"/>
                </a:lnTo>
                <a:lnTo>
                  <a:pt x="1502433" y="783707"/>
                </a:lnTo>
                <a:lnTo>
                  <a:pt x="1509068" y="834225"/>
                </a:lnTo>
                <a:lnTo>
                  <a:pt x="1514900" y="884633"/>
                </a:lnTo>
                <a:lnTo>
                  <a:pt x="1519889" y="934967"/>
                </a:lnTo>
                <a:lnTo>
                  <a:pt x="1524000" y="985265"/>
                </a:lnTo>
                <a:lnTo>
                  <a:pt x="1523134" y="1047932"/>
                </a:lnTo>
                <a:lnTo>
                  <a:pt x="1521464" y="1085179"/>
                </a:lnTo>
                <a:lnTo>
                  <a:pt x="1512149" y="1105418"/>
                </a:lnTo>
                <a:lnTo>
                  <a:pt x="1488350" y="1117061"/>
                </a:lnTo>
                <a:lnTo>
                  <a:pt x="1443227" y="1128521"/>
                </a:lnTo>
                <a:lnTo>
                  <a:pt x="1401613" y="1124759"/>
                </a:lnTo>
                <a:lnTo>
                  <a:pt x="1396645" y="1124711"/>
                </a:lnTo>
                <a:lnTo>
                  <a:pt x="1360240" y="1105685"/>
                </a:lnTo>
                <a:lnTo>
                  <a:pt x="1357109" y="1104899"/>
                </a:lnTo>
                <a:lnTo>
                  <a:pt x="1343964" y="1086314"/>
                </a:lnTo>
                <a:lnTo>
                  <a:pt x="1330820" y="1068800"/>
                </a:lnTo>
                <a:lnTo>
                  <a:pt x="1317675" y="1051429"/>
                </a:lnTo>
                <a:lnTo>
                  <a:pt x="1304531" y="1033271"/>
                </a:lnTo>
                <a:lnTo>
                  <a:pt x="1289636" y="1000505"/>
                </a:lnTo>
                <a:lnTo>
                  <a:pt x="1279671" y="964882"/>
                </a:lnTo>
                <a:lnTo>
                  <a:pt x="1266705" y="931259"/>
                </a:lnTo>
                <a:lnTo>
                  <a:pt x="1242809" y="904493"/>
                </a:lnTo>
                <a:lnTo>
                  <a:pt x="1229664" y="867656"/>
                </a:lnTo>
                <a:lnTo>
                  <a:pt x="1214235" y="830960"/>
                </a:lnTo>
                <a:lnTo>
                  <a:pt x="1196523" y="795408"/>
                </a:lnTo>
                <a:lnTo>
                  <a:pt x="1176527" y="761999"/>
                </a:lnTo>
                <a:lnTo>
                  <a:pt x="1164174" y="717553"/>
                </a:lnTo>
                <a:lnTo>
                  <a:pt x="1143466" y="665892"/>
                </a:lnTo>
                <a:lnTo>
                  <a:pt x="1116620" y="618089"/>
                </a:lnTo>
                <a:lnTo>
                  <a:pt x="1085850" y="585215"/>
                </a:lnTo>
                <a:lnTo>
                  <a:pt x="1069012" y="567201"/>
                </a:lnTo>
                <a:lnTo>
                  <a:pt x="1055174" y="558260"/>
                </a:lnTo>
                <a:lnTo>
                  <a:pt x="1037624" y="555748"/>
                </a:lnTo>
                <a:lnTo>
                  <a:pt x="1009650" y="557021"/>
                </a:lnTo>
                <a:lnTo>
                  <a:pt x="966185" y="564546"/>
                </a:lnTo>
                <a:lnTo>
                  <a:pt x="912294" y="578357"/>
                </a:lnTo>
                <a:lnTo>
                  <a:pt x="854694" y="592169"/>
                </a:lnTo>
                <a:lnTo>
                  <a:pt x="800100" y="599693"/>
                </a:lnTo>
                <a:lnTo>
                  <a:pt x="749635" y="598110"/>
                </a:lnTo>
                <a:lnTo>
                  <a:pt x="697604" y="596169"/>
                </a:lnTo>
                <a:lnTo>
                  <a:pt x="645573" y="591228"/>
                </a:lnTo>
                <a:lnTo>
                  <a:pt x="595109" y="580643"/>
                </a:lnTo>
                <a:lnTo>
                  <a:pt x="544524" y="563867"/>
                </a:lnTo>
                <a:lnTo>
                  <a:pt x="495803" y="545372"/>
                </a:lnTo>
                <a:lnTo>
                  <a:pt x="447152" y="527645"/>
                </a:lnTo>
                <a:lnTo>
                  <a:pt x="396782" y="513173"/>
                </a:lnTo>
                <a:lnTo>
                  <a:pt x="342900" y="504443"/>
                </a:lnTo>
                <a:lnTo>
                  <a:pt x="328545" y="501800"/>
                </a:lnTo>
                <a:lnTo>
                  <a:pt x="322410" y="500443"/>
                </a:lnTo>
                <a:lnTo>
                  <a:pt x="318134" y="499943"/>
                </a:lnTo>
                <a:lnTo>
                  <a:pt x="309359" y="499871"/>
                </a:lnTo>
                <a:close/>
              </a:path>
            </a:pathLst>
          </a:custGeom>
          <a:ln w="34925">
            <a:solidFill>
              <a:srgbClr val="FF0000"/>
            </a:solidFill>
          </a:ln>
        </p:spPr>
        <p:txBody>
          <a:bodyPr wrap="square" lIns="0" tIns="0" rIns="0" bIns="0" rtlCol="0"/>
          <a:lstStyle/>
          <a:p>
            <a:endParaRPr sz="1540"/>
          </a:p>
        </p:txBody>
      </p:sp>
      <p:sp>
        <p:nvSpPr>
          <p:cNvPr id="22" name="object 22"/>
          <p:cNvSpPr/>
          <p:nvPr/>
        </p:nvSpPr>
        <p:spPr>
          <a:xfrm>
            <a:off x="6105955" y="4019015"/>
            <a:ext cx="1754410" cy="1151688"/>
          </a:xfrm>
          <a:custGeom>
            <a:avLst/>
            <a:gdLst/>
            <a:ahLst/>
            <a:cxnLst/>
            <a:rect l="l" t="t" r="r" b="b"/>
            <a:pathLst>
              <a:path w="2051684" h="1346835">
                <a:moveTo>
                  <a:pt x="0" y="0"/>
                </a:moveTo>
                <a:lnTo>
                  <a:pt x="0" y="1346453"/>
                </a:lnTo>
                <a:lnTo>
                  <a:pt x="2051303" y="1346453"/>
                </a:lnTo>
                <a:lnTo>
                  <a:pt x="2051303" y="0"/>
                </a:lnTo>
                <a:lnTo>
                  <a:pt x="0" y="0"/>
                </a:lnTo>
                <a:close/>
              </a:path>
            </a:pathLst>
          </a:custGeom>
          <a:solidFill>
            <a:srgbClr val="FFFFFF"/>
          </a:solidFill>
        </p:spPr>
        <p:txBody>
          <a:bodyPr wrap="square" lIns="0" tIns="0" rIns="0" bIns="0" rtlCol="0"/>
          <a:lstStyle/>
          <a:p>
            <a:endParaRPr sz="1540"/>
          </a:p>
        </p:txBody>
      </p:sp>
      <p:sp>
        <p:nvSpPr>
          <p:cNvPr id="23" name="object 23"/>
          <p:cNvSpPr/>
          <p:nvPr/>
        </p:nvSpPr>
        <p:spPr>
          <a:xfrm>
            <a:off x="6240839" y="4099813"/>
            <a:ext cx="1395708" cy="355769"/>
          </a:xfrm>
          <a:prstGeom prst="rect">
            <a:avLst/>
          </a:prstGeom>
          <a:blipFill>
            <a:blip r:embed="rId9" cstate="print"/>
            <a:stretch>
              <a:fillRect/>
            </a:stretch>
          </a:blipFill>
        </p:spPr>
        <p:txBody>
          <a:bodyPr wrap="square" lIns="0" tIns="0" rIns="0" bIns="0" rtlCol="0"/>
          <a:lstStyle/>
          <a:p>
            <a:endParaRPr sz="1540"/>
          </a:p>
        </p:txBody>
      </p:sp>
      <p:sp>
        <p:nvSpPr>
          <p:cNvPr id="24" name="object 24"/>
          <p:cNvSpPr/>
          <p:nvPr/>
        </p:nvSpPr>
        <p:spPr>
          <a:xfrm>
            <a:off x="6208911" y="4446459"/>
            <a:ext cx="1505175" cy="661365"/>
          </a:xfrm>
          <a:prstGeom prst="rect">
            <a:avLst/>
          </a:prstGeom>
          <a:blipFill>
            <a:blip r:embed="rId10" cstate="print"/>
            <a:stretch>
              <a:fillRect/>
            </a:stretch>
          </a:blipFill>
        </p:spPr>
        <p:txBody>
          <a:bodyPr wrap="square" lIns="0" tIns="0" rIns="0" bIns="0" rtlCol="0"/>
          <a:lstStyle/>
          <a:p>
            <a:endParaRPr sz="154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p:cNvSpPr>
          <p:nvPr>
            <p:ph type="title"/>
          </p:nvPr>
        </p:nvSpPr>
        <p:spPr/>
        <p:txBody>
          <a:bodyPr vert="horz" wrap="square" lIns="91440" tIns="45720" rIns="91440" bIns="45720" anchor="ctr" anchorCtr="0"/>
          <a:lstStyle/>
          <a:p>
            <a:pPr eaLnBrk="1" hangingPunct="1"/>
            <a:r>
              <a:rPr lang="zh-CN" altLang="en-US" sz="4000" dirty="0"/>
              <a:t>阈值分割法</a:t>
            </a:r>
          </a:p>
        </p:txBody>
      </p:sp>
      <p:sp>
        <p:nvSpPr>
          <p:cNvPr id="13315" name="Rectangle 3"/>
          <p:cNvSpPr>
            <a:spLocks noGrp="1"/>
          </p:cNvSpPr>
          <p:nvPr>
            <p:ph idx="1"/>
          </p:nvPr>
        </p:nvSpPr>
        <p:spPr>
          <a:xfrm>
            <a:off x="685800" y="1092835"/>
            <a:ext cx="7391400" cy="4267200"/>
          </a:xfrm>
        </p:spPr>
        <p:txBody>
          <a:bodyPr vert="horz" wrap="square" lIns="91440" tIns="45720" rIns="91440" bIns="45720" anchor="t" anchorCtr="0"/>
          <a:lstStyle/>
          <a:p>
            <a:pPr lvl="0" algn="just" eaLnBrk="1" hangingPunct="1"/>
            <a:r>
              <a:rPr lang="zh-CN" altLang="en-US" dirty="0"/>
              <a:t>阈值分割法的基本思想：</a:t>
            </a:r>
          </a:p>
          <a:p>
            <a:pPr lvl="1" algn="just" eaLnBrk="1" hangingPunct="1"/>
            <a:r>
              <a:rPr lang="zh-CN" altLang="en-US" dirty="0"/>
              <a:t>确定一个合适的阈值</a:t>
            </a:r>
            <a:r>
              <a:rPr lang="en-US" altLang="zh-CN" dirty="0"/>
              <a:t>T</a:t>
            </a:r>
            <a:r>
              <a:rPr lang="zh-CN" altLang="en-US" dirty="0"/>
              <a:t>（阈值选定的好坏是此方法成败的关键）。</a:t>
            </a:r>
          </a:p>
          <a:p>
            <a:pPr lvl="1" algn="just" eaLnBrk="1" hangingPunct="1"/>
            <a:r>
              <a:rPr lang="zh-CN" altLang="en-US" dirty="0"/>
              <a:t>将大于等于阈值的像素作为物体或背景，生成一个二值图像。</a:t>
            </a:r>
            <a:endParaRPr lang="zh-CN" altLang="en-US" dirty="0">
              <a:solidFill>
                <a:srgbClr val="A1010C"/>
              </a:solidFill>
              <a:latin typeface="宋体" panose="02010600030101010101" pitchFamily="2" charset="-122"/>
            </a:endParaRPr>
          </a:p>
          <a:p>
            <a:pPr lvl="3" algn="just" eaLnBrk="1" hangingPunct="1">
              <a:buFont typeface="Wingdings" panose="05000000000000000000" pitchFamily="2" charset="2"/>
              <a:buNone/>
            </a:pPr>
            <a:r>
              <a:rPr lang="en-US" altLang="zh-CN" sz="2800" dirty="0">
                <a:solidFill>
                  <a:srgbClr val="FF0000"/>
                </a:solidFill>
              </a:rPr>
              <a:t>If  f(x,y) </a:t>
            </a:r>
            <a:r>
              <a:rPr lang="en-US" altLang="zh-CN" sz="2800" dirty="0">
                <a:solidFill>
                  <a:srgbClr val="FF0000"/>
                </a:solidFill>
                <a:sym typeface="Symbol" panose="05050102010706020507" pitchFamily="18" charset="2"/>
              </a:rPr>
              <a:t></a:t>
            </a:r>
            <a:r>
              <a:rPr lang="en-US" altLang="zh-CN" sz="2800" dirty="0">
                <a:solidFill>
                  <a:srgbClr val="FF0000"/>
                </a:solidFill>
              </a:rPr>
              <a:t> T set 255</a:t>
            </a:r>
          </a:p>
          <a:p>
            <a:pPr lvl="3" algn="just" eaLnBrk="1" hangingPunct="1">
              <a:buFont typeface="Wingdings" panose="05000000000000000000" pitchFamily="2" charset="2"/>
              <a:buNone/>
            </a:pPr>
            <a:r>
              <a:rPr lang="en-US" altLang="zh-CN" sz="2800" dirty="0">
                <a:solidFill>
                  <a:srgbClr val="FF0000"/>
                </a:solidFill>
              </a:rPr>
              <a:t>Else  set  0</a:t>
            </a:r>
            <a:endParaRPr lang="en-US" altLang="zh-CN" dirty="0">
              <a:solidFill>
                <a:srgbClr val="A1010C"/>
              </a:solidFill>
              <a:latin typeface="宋体" panose="02010600030101010101" pitchFamily="2" charset="-122"/>
            </a:endParaRPr>
          </a:p>
          <a:p>
            <a:pPr lvl="1" algn="just" eaLnBrk="1" hangingPunct="1"/>
            <a:r>
              <a:rPr lang="zh-CN" altLang="en-US" dirty="0"/>
              <a:t>在四邻域中有背景的像素，即是边界像素。</a:t>
            </a:r>
            <a:endParaRPr lang="zh-CN" altLang="en-US" dirty="0">
              <a:solidFill>
                <a:srgbClr val="A1010C"/>
              </a:solidFill>
            </a:endParaRPr>
          </a:p>
        </p:txBody>
      </p:sp>
      <p:sp>
        <p:nvSpPr>
          <p:cNvPr id="13316" name="Rectangle 5"/>
          <p:cNvSpPr/>
          <p:nvPr/>
        </p:nvSpPr>
        <p:spPr>
          <a:xfrm>
            <a:off x="7181215" y="4937125"/>
            <a:ext cx="533400" cy="533400"/>
          </a:xfrm>
          <a:prstGeom prst="rect">
            <a:avLst/>
          </a:prstGeom>
          <a:solidFill>
            <a:srgbClr val="000099"/>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hlink"/>
              </a:buClr>
              <a:buFont typeface="Wingdings" panose="05000000000000000000" pitchFamily="2" charset="2"/>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85000"/>
              <a:buFont typeface="Wingdings" panose="05000000000000000000" pitchFamily="2" charset="2"/>
              <a:buChar char="Ø"/>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95000"/>
              <a:buFont typeface="Wingdings 2" pitchFamily="18" charset="2"/>
              <a:buChar char="¡"/>
              <a:defRPr sz="2400">
                <a:solidFill>
                  <a:schemeClr val="tx1"/>
                </a:solidFill>
                <a:latin typeface="+mn-lt"/>
                <a:ea typeface="+mn-ea"/>
              </a:defRPr>
            </a:lvl3pPr>
            <a:lvl4pPr marL="1600200" indent="-228600" algn="l" rtl="0" eaLnBrk="0" fontAlgn="base" hangingPunct="0">
              <a:spcBef>
                <a:spcPct val="20000"/>
              </a:spcBef>
              <a:spcAft>
                <a:spcPct val="0"/>
              </a:spcAft>
              <a:buClr>
                <a:schemeClr val="tx2"/>
              </a:buClr>
              <a:buSzPct val="90000"/>
              <a:buFont typeface="Wingdings" panose="05000000000000000000" pitchFamily="2" charset="2"/>
              <a:buChar char="Ø"/>
              <a:defRPr sz="2000">
                <a:solidFill>
                  <a:schemeClr val="tx1"/>
                </a:solidFill>
                <a:latin typeface="+mn-lt"/>
                <a:ea typeface="+mn-ea"/>
              </a:defRPr>
            </a:lvl4pPr>
            <a:lvl5pPr marL="2057400" indent="-228600" algn="l" rtl="0" eaLnBrk="0" fontAlgn="base" hangingPunct="0">
              <a:spcBef>
                <a:spcPct val="20000"/>
              </a:spcBef>
              <a:spcAft>
                <a:spcPct val="0"/>
              </a:spcAft>
              <a:buClr>
                <a:schemeClr val="hlink"/>
              </a:buClr>
              <a:buFont typeface="Wingdings 2" pitchFamily="18" charset="2"/>
              <a:buChar char="¡"/>
              <a:defRPr sz="2000">
                <a:solidFill>
                  <a:schemeClr val="tx1"/>
                </a:solidFill>
                <a:latin typeface="+mn-lt"/>
                <a:ea typeface="+mn-ea"/>
              </a:defRPr>
            </a:lvl5pPr>
          </a:lstStyle>
          <a:p>
            <a:pPr marL="0" lvl="0" indent="0" algn="ctr" eaLnBrk="1" hangingPunct="1">
              <a:spcBef>
                <a:spcPct val="0"/>
              </a:spcBef>
              <a:buClrTx/>
              <a:buFontTx/>
              <a:buNone/>
            </a:pPr>
            <a:r>
              <a:rPr lang="en-US" altLang="zh-CN" sz="2400" b="1" dirty="0">
                <a:latin typeface="Times New Roman" panose="02020603050405020304" pitchFamily="18" charset="0"/>
              </a:rPr>
              <a:t>0</a:t>
            </a:r>
            <a:endParaRPr lang="en-US" altLang="zh-CN" sz="2400" b="1" dirty="0">
              <a:solidFill>
                <a:srgbClr val="FFFF00"/>
              </a:solidFill>
              <a:latin typeface="Times New Roman" panose="02020603050405020304" pitchFamily="18" charset="0"/>
            </a:endParaRPr>
          </a:p>
        </p:txBody>
      </p:sp>
      <p:sp>
        <p:nvSpPr>
          <p:cNvPr id="13317" name="Rectangle 6"/>
          <p:cNvSpPr/>
          <p:nvPr/>
        </p:nvSpPr>
        <p:spPr>
          <a:xfrm>
            <a:off x="7181215" y="6003925"/>
            <a:ext cx="533400" cy="533400"/>
          </a:xfrm>
          <a:prstGeom prst="rect">
            <a:avLst/>
          </a:prstGeom>
          <a:solidFill>
            <a:schemeClr val="bg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hlink"/>
              </a:buClr>
              <a:buFont typeface="Wingdings" panose="05000000000000000000" pitchFamily="2" charset="2"/>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85000"/>
              <a:buFont typeface="Wingdings" panose="05000000000000000000" pitchFamily="2" charset="2"/>
              <a:buChar char="Ø"/>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95000"/>
              <a:buFont typeface="Wingdings 2" pitchFamily="18" charset="2"/>
              <a:buChar char="¡"/>
              <a:defRPr sz="2400">
                <a:solidFill>
                  <a:schemeClr val="tx1"/>
                </a:solidFill>
                <a:latin typeface="+mn-lt"/>
                <a:ea typeface="+mn-ea"/>
              </a:defRPr>
            </a:lvl3pPr>
            <a:lvl4pPr marL="1600200" indent="-228600" algn="l" rtl="0" eaLnBrk="0" fontAlgn="base" hangingPunct="0">
              <a:spcBef>
                <a:spcPct val="20000"/>
              </a:spcBef>
              <a:spcAft>
                <a:spcPct val="0"/>
              </a:spcAft>
              <a:buClr>
                <a:schemeClr val="tx2"/>
              </a:buClr>
              <a:buSzPct val="90000"/>
              <a:buFont typeface="Wingdings" panose="05000000000000000000" pitchFamily="2" charset="2"/>
              <a:buChar char="Ø"/>
              <a:defRPr sz="2000">
                <a:solidFill>
                  <a:schemeClr val="tx1"/>
                </a:solidFill>
                <a:latin typeface="+mn-lt"/>
                <a:ea typeface="+mn-ea"/>
              </a:defRPr>
            </a:lvl4pPr>
            <a:lvl5pPr marL="2057400" indent="-228600" algn="l" rtl="0" eaLnBrk="0" fontAlgn="base" hangingPunct="0">
              <a:spcBef>
                <a:spcPct val="20000"/>
              </a:spcBef>
              <a:spcAft>
                <a:spcPct val="0"/>
              </a:spcAft>
              <a:buClr>
                <a:schemeClr val="hlink"/>
              </a:buClr>
              <a:buFont typeface="Wingdings 2" pitchFamily="18" charset="2"/>
              <a:buChar char="¡"/>
              <a:defRPr sz="2000">
                <a:solidFill>
                  <a:schemeClr val="tx1"/>
                </a:solidFill>
                <a:latin typeface="+mn-lt"/>
                <a:ea typeface="+mn-ea"/>
              </a:defRPr>
            </a:lvl5pPr>
          </a:lstStyle>
          <a:p>
            <a:pPr marL="0" lvl="0" indent="0" algn="ctr" eaLnBrk="1" hangingPunct="1">
              <a:spcBef>
                <a:spcPct val="0"/>
              </a:spcBef>
              <a:buClrTx/>
              <a:buFontTx/>
              <a:buNone/>
            </a:pPr>
            <a:r>
              <a:rPr lang="en-US" altLang="zh-CN" sz="2400" b="1" dirty="0">
                <a:latin typeface="Times New Roman" panose="02020603050405020304" pitchFamily="18" charset="0"/>
              </a:rPr>
              <a:t>255</a:t>
            </a:r>
            <a:endParaRPr lang="en-US" altLang="zh-CN" sz="2400" b="1" dirty="0">
              <a:solidFill>
                <a:srgbClr val="FFFF00"/>
              </a:solidFill>
              <a:latin typeface="Times New Roman" panose="02020603050405020304" pitchFamily="18" charset="0"/>
            </a:endParaRPr>
          </a:p>
        </p:txBody>
      </p:sp>
      <p:sp>
        <p:nvSpPr>
          <p:cNvPr id="13318" name="Rectangle 7"/>
          <p:cNvSpPr/>
          <p:nvPr/>
        </p:nvSpPr>
        <p:spPr>
          <a:xfrm>
            <a:off x="7181215" y="5470525"/>
            <a:ext cx="533400" cy="533400"/>
          </a:xfrm>
          <a:prstGeom prst="rect">
            <a:avLst/>
          </a:prstGeom>
          <a:solidFill>
            <a:schemeClr val="bg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hlink"/>
              </a:buClr>
              <a:buFont typeface="Wingdings" panose="05000000000000000000" pitchFamily="2" charset="2"/>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85000"/>
              <a:buFont typeface="Wingdings" panose="05000000000000000000" pitchFamily="2" charset="2"/>
              <a:buChar char="Ø"/>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95000"/>
              <a:buFont typeface="Wingdings 2" pitchFamily="18" charset="2"/>
              <a:buChar char="¡"/>
              <a:defRPr sz="2400">
                <a:solidFill>
                  <a:schemeClr val="tx1"/>
                </a:solidFill>
                <a:latin typeface="+mn-lt"/>
                <a:ea typeface="+mn-ea"/>
              </a:defRPr>
            </a:lvl3pPr>
            <a:lvl4pPr marL="1600200" indent="-228600" algn="l" rtl="0" eaLnBrk="0" fontAlgn="base" hangingPunct="0">
              <a:spcBef>
                <a:spcPct val="20000"/>
              </a:spcBef>
              <a:spcAft>
                <a:spcPct val="0"/>
              </a:spcAft>
              <a:buClr>
                <a:schemeClr val="tx2"/>
              </a:buClr>
              <a:buSzPct val="90000"/>
              <a:buFont typeface="Wingdings" panose="05000000000000000000" pitchFamily="2" charset="2"/>
              <a:buChar char="Ø"/>
              <a:defRPr sz="2000">
                <a:solidFill>
                  <a:schemeClr val="tx1"/>
                </a:solidFill>
                <a:latin typeface="+mn-lt"/>
                <a:ea typeface="+mn-ea"/>
              </a:defRPr>
            </a:lvl4pPr>
            <a:lvl5pPr marL="2057400" indent="-228600" algn="l" rtl="0" eaLnBrk="0" fontAlgn="base" hangingPunct="0">
              <a:spcBef>
                <a:spcPct val="20000"/>
              </a:spcBef>
              <a:spcAft>
                <a:spcPct val="0"/>
              </a:spcAft>
              <a:buClr>
                <a:schemeClr val="hlink"/>
              </a:buClr>
              <a:buFont typeface="Wingdings 2" pitchFamily="18" charset="2"/>
              <a:buChar char="¡"/>
              <a:defRPr sz="2000">
                <a:solidFill>
                  <a:schemeClr val="tx1"/>
                </a:solidFill>
                <a:latin typeface="+mn-lt"/>
                <a:ea typeface="+mn-ea"/>
              </a:defRPr>
            </a:lvl5pPr>
          </a:lstStyle>
          <a:p>
            <a:pPr marL="0" lvl="0" indent="0" algn="ctr" eaLnBrk="1" hangingPunct="1">
              <a:spcBef>
                <a:spcPct val="0"/>
              </a:spcBef>
              <a:buClrTx/>
              <a:buFontTx/>
              <a:buNone/>
            </a:pPr>
            <a:r>
              <a:rPr lang="en-US" altLang="zh-CN" sz="2400" b="1" dirty="0">
                <a:latin typeface="Times New Roman" panose="02020603050405020304" pitchFamily="18" charset="0"/>
              </a:rPr>
              <a:t>255</a:t>
            </a:r>
          </a:p>
        </p:txBody>
      </p:sp>
      <p:sp>
        <p:nvSpPr>
          <p:cNvPr id="13319" name="Rectangle 8"/>
          <p:cNvSpPr/>
          <p:nvPr/>
        </p:nvSpPr>
        <p:spPr>
          <a:xfrm>
            <a:off x="6647815" y="4937125"/>
            <a:ext cx="533400" cy="533400"/>
          </a:xfrm>
          <a:prstGeom prst="rect">
            <a:avLst/>
          </a:prstGeom>
          <a:solidFill>
            <a:srgbClr val="000099"/>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hlink"/>
              </a:buClr>
              <a:buFont typeface="Wingdings" panose="05000000000000000000" pitchFamily="2" charset="2"/>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85000"/>
              <a:buFont typeface="Wingdings" panose="05000000000000000000" pitchFamily="2" charset="2"/>
              <a:buChar char="Ø"/>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95000"/>
              <a:buFont typeface="Wingdings 2" pitchFamily="18" charset="2"/>
              <a:buChar char="¡"/>
              <a:defRPr sz="2400">
                <a:solidFill>
                  <a:schemeClr val="tx1"/>
                </a:solidFill>
                <a:latin typeface="+mn-lt"/>
                <a:ea typeface="+mn-ea"/>
              </a:defRPr>
            </a:lvl3pPr>
            <a:lvl4pPr marL="1600200" indent="-228600" algn="l" rtl="0" eaLnBrk="0" fontAlgn="base" hangingPunct="0">
              <a:spcBef>
                <a:spcPct val="20000"/>
              </a:spcBef>
              <a:spcAft>
                <a:spcPct val="0"/>
              </a:spcAft>
              <a:buClr>
                <a:schemeClr val="tx2"/>
              </a:buClr>
              <a:buSzPct val="90000"/>
              <a:buFont typeface="Wingdings" panose="05000000000000000000" pitchFamily="2" charset="2"/>
              <a:buChar char="Ø"/>
              <a:defRPr sz="2000">
                <a:solidFill>
                  <a:schemeClr val="tx1"/>
                </a:solidFill>
                <a:latin typeface="+mn-lt"/>
                <a:ea typeface="+mn-ea"/>
              </a:defRPr>
            </a:lvl4pPr>
            <a:lvl5pPr marL="2057400" indent="-228600" algn="l" rtl="0" eaLnBrk="0" fontAlgn="base" hangingPunct="0">
              <a:spcBef>
                <a:spcPct val="20000"/>
              </a:spcBef>
              <a:spcAft>
                <a:spcPct val="0"/>
              </a:spcAft>
              <a:buClr>
                <a:schemeClr val="hlink"/>
              </a:buClr>
              <a:buFont typeface="Wingdings 2" pitchFamily="18" charset="2"/>
              <a:buChar char="¡"/>
              <a:defRPr sz="2000">
                <a:solidFill>
                  <a:schemeClr val="tx1"/>
                </a:solidFill>
                <a:latin typeface="+mn-lt"/>
                <a:ea typeface="+mn-ea"/>
              </a:defRPr>
            </a:lvl5pPr>
          </a:lstStyle>
          <a:p>
            <a:pPr marL="0" lvl="0" indent="0" algn="ctr" eaLnBrk="1" hangingPunct="1">
              <a:spcBef>
                <a:spcPct val="0"/>
              </a:spcBef>
              <a:buClrTx/>
              <a:buFontTx/>
              <a:buNone/>
            </a:pPr>
            <a:r>
              <a:rPr lang="en-US" altLang="zh-CN" sz="2400" b="1" dirty="0">
                <a:latin typeface="Times New Roman" panose="02020603050405020304" pitchFamily="18" charset="0"/>
              </a:rPr>
              <a:t>0</a:t>
            </a:r>
            <a:endParaRPr lang="en-US" altLang="zh-CN" sz="2400" b="1" dirty="0">
              <a:solidFill>
                <a:srgbClr val="FFFF00"/>
              </a:solidFill>
              <a:latin typeface="Times New Roman" panose="02020603050405020304" pitchFamily="18" charset="0"/>
            </a:endParaRPr>
          </a:p>
        </p:txBody>
      </p:sp>
      <p:sp>
        <p:nvSpPr>
          <p:cNvPr id="13320" name="Rectangle 9"/>
          <p:cNvSpPr/>
          <p:nvPr/>
        </p:nvSpPr>
        <p:spPr>
          <a:xfrm>
            <a:off x="6647815" y="6003925"/>
            <a:ext cx="533400" cy="533400"/>
          </a:xfrm>
          <a:prstGeom prst="rect">
            <a:avLst/>
          </a:prstGeom>
          <a:solidFill>
            <a:schemeClr val="bg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hlink"/>
              </a:buClr>
              <a:buFont typeface="Wingdings" panose="05000000000000000000" pitchFamily="2" charset="2"/>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85000"/>
              <a:buFont typeface="Wingdings" panose="05000000000000000000" pitchFamily="2" charset="2"/>
              <a:buChar char="Ø"/>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95000"/>
              <a:buFont typeface="Wingdings 2" pitchFamily="18" charset="2"/>
              <a:buChar char="¡"/>
              <a:defRPr sz="2400">
                <a:solidFill>
                  <a:schemeClr val="tx1"/>
                </a:solidFill>
                <a:latin typeface="+mn-lt"/>
                <a:ea typeface="+mn-ea"/>
              </a:defRPr>
            </a:lvl3pPr>
            <a:lvl4pPr marL="1600200" indent="-228600" algn="l" rtl="0" eaLnBrk="0" fontAlgn="base" hangingPunct="0">
              <a:spcBef>
                <a:spcPct val="20000"/>
              </a:spcBef>
              <a:spcAft>
                <a:spcPct val="0"/>
              </a:spcAft>
              <a:buClr>
                <a:schemeClr val="tx2"/>
              </a:buClr>
              <a:buSzPct val="90000"/>
              <a:buFont typeface="Wingdings" panose="05000000000000000000" pitchFamily="2" charset="2"/>
              <a:buChar char="Ø"/>
              <a:defRPr sz="2000">
                <a:solidFill>
                  <a:schemeClr val="tx1"/>
                </a:solidFill>
                <a:latin typeface="+mn-lt"/>
                <a:ea typeface="+mn-ea"/>
              </a:defRPr>
            </a:lvl4pPr>
            <a:lvl5pPr marL="2057400" indent="-228600" algn="l" rtl="0" eaLnBrk="0" fontAlgn="base" hangingPunct="0">
              <a:spcBef>
                <a:spcPct val="20000"/>
              </a:spcBef>
              <a:spcAft>
                <a:spcPct val="0"/>
              </a:spcAft>
              <a:buClr>
                <a:schemeClr val="hlink"/>
              </a:buClr>
              <a:buFont typeface="Wingdings 2" pitchFamily="18" charset="2"/>
              <a:buChar char="¡"/>
              <a:defRPr sz="2000">
                <a:solidFill>
                  <a:schemeClr val="tx1"/>
                </a:solidFill>
                <a:latin typeface="+mn-lt"/>
                <a:ea typeface="+mn-ea"/>
              </a:defRPr>
            </a:lvl5pPr>
          </a:lstStyle>
          <a:p>
            <a:pPr marL="0" lvl="0" indent="0" algn="ctr" eaLnBrk="1" hangingPunct="1">
              <a:spcBef>
                <a:spcPct val="0"/>
              </a:spcBef>
              <a:buClrTx/>
              <a:buFontTx/>
              <a:buNone/>
            </a:pPr>
            <a:r>
              <a:rPr lang="en-US" altLang="zh-CN" sz="2400" b="1" dirty="0">
                <a:latin typeface="Times New Roman" panose="02020603050405020304" pitchFamily="18" charset="0"/>
              </a:rPr>
              <a:t>255</a:t>
            </a:r>
          </a:p>
        </p:txBody>
      </p:sp>
      <p:sp>
        <p:nvSpPr>
          <p:cNvPr id="13321" name="Rectangle 10"/>
          <p:cNvSpPr/>
          <p:nvPr/>
        </p:nvSpPr>
        <p:spPr>
          <a:xfrm>
            <a:off x="6647815" y="5470525"/>
            <a:ext cx="533400" cy="533400"/>
          </a:xfrm>
          <a:prstGeom prst="rect">
            <a:avLst/>
          </a:prstGeom>
          <a:solidFill>
            <a:srgbClr val="000099"/>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hlink"/>
              </a:buClr>
              <a:buFont typeface="Wingdings" panose="05000000000000000000" pitchFamily="2" charset="2"/>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85000"/>
              <a:buFont typeface="Wingdings" panose="05000000000000000000" pitchFamily="2" charset="2"/>
              <a:buChar char="Ø"/>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95000"/>
              <a:buFont typeface="Wingdings 2" pitchFamily="18" charset="2"/>
              <a:buChar char="¡"/>
              <a:defRPr sz="2400">
                <a:solidFill>
                  <a:schemeClr val="tx1"/>
                </a:solidFill>
                <a:latin typeface="+mn-lt"/>
                <a:ea typeface="+mn-ea"/>
              </a:defRPr>
            </a:lvl3pPr>
            <a:lvl4pPr marL="1600200" indent="-228600" algn="l" rtl="0" eaLnBrk="0" fontAlgn="base" hangingPunct="0">
              <a:spcBef>
                <a:spcPct val="20000"/>
              </a:spcBef>
              <a:spcAft>
                <a:spcPct val="0"/>
              </a:spcAft>
              <a:buClr>
                <a:schemeClr val="tx2"/>
              </a:buClr>
              <a:buSzPct val="90000"/>
              <a:buFont typeface="Wingdings" panose="05000000000000000000" pitchFamily="2" charset="2"/>
              <a:buChar char="Ø"/>
              <a:defRPr sz="2000">
                <a:solidFill>
                  <a:schemeClr val="tx1"/>
                </a:solidFill>
                <a:latin typeface="+mn-lt"/>
                <a:ea typeface="+mn-ea"/>
              </a:defRPr>
            </a:lvl4pPr>
            <a:lvl5pPr marL="2057400" indent="-228600" algn="l" rtl="0" eaLnBrk="0" fontAlgn="base" hangingPunct="0">
              <a:spcBef>
                <a:spcPct val="20000"/>
              </a:spcBef>
              <a:spcAft>
                <a:spcPct val="0"/>
              </a:spcAft>
              <a:buClr>
                <a:schemeClr val="hlink"/>
              </a:buClr>
              <a:buFont typeface="Wingdings 2" pitchFamily="18" charset="2"/>
              <a:buChar char="¡"/>
              <a:defRPr sz="2000">
                <a:solidFill>
                  <a:schemeClr val="tx1"/>
                </a:solidFill>
                <a:latin typeface="+mn-lt"/>
                <a:ea typeface="+mn-ea"/>
              </a:defRPr>
            </a:lvl5pPr>
          </a:lstStyle>
          <a:p>
            <a:pPr marL="0" lvl="0" indent="0" algn="ctr" eaLnBrk="1" hangingPunct="1">
              <a:spcBef>
                <a:spcPct val="0"/>
              </a:spcBef>
              <a:buClrTx/>
              <a:buFontTx/>
              <a:buNone/>
            </a:pPr>
            <a:r>
              <a:rPr lang="en-US" altLang="zh-CN" sz="2400" b="1" dirty="0">
                <a:latin typeface="Times New Roman" panose="02020603050405020304" pitchFamily="18" charset="0"/>
              </a:rPr>
              <a:t>0</a:t>
            </a:r>
            <a:endParaRPr lang="en-US" altLang="zh-CN" sz="2400" b="1" dirty="0">
              <a:solidFill>
                <a:srgbClr val="FFFF00"/>
              </a:solidFill>
              <a:latin typeface="Times New Roman" panose="02020603050405020304" pitchFamily="18" charset="0"/>
            </a:endParaRPr>
          </a:p>
        </p:txBody>
      </p:sp>
      <p:sp>
        <p:nvSpPr>
          <p:cNvPr id="13322" name="Rectangle 11"/>
          <p:cNvSpPr/>
          <p:nvPr/>
        </p:nvSpPr>
        <p:spPr>
          <a:xfrm>
            <a:off x="7714615" y="4937125"/>
            <a:ext cx="533400" cy="533400"/>
          </a:xfrm>
          <a:prstGeom prst="rect">
            <a:avLst/>
          </a:prstGeom>
          <a:solidFill>
            <a:schemeClr val="bg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hlink"/>
              </a:buClr>
              <a:buFont typeface="Wingdings" panose="05000000000000000000" pitchFamily="2" charset="2"/>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85000"/>
              <a:buFont typeface="Wingdings" panose="05000000000000000000" pitchFamily="2" charset="2"/>
              <a:buChar char="Ø"/>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95000"/>
              <a:buFont typeface="Wingdings 2" pitchFamily="18" charset="2"/>
              <a:buChar char="¡"/>
              <a:defRPr sz="2400">
                <a:solidFill>
                  <a:schemeClr val="tx1"/>
                </a:solidFill>
                <a:latin typeface="+mn-lt"/>
                <a:ea typeface="+mn-ea"/>
              </a:defRPr>
            </a:lvl3pPr>
            <a:lvl4pPr marL="1600200" indent="-228600" algn="l" rtl="0" eaLnBrk="0" fontAlgn="base" hangingPunct="0">
              <a:spcBef>
                <a:spcPct val="20000"/>
              </a:spcBef>
              <a:spcAft>
                <a:spcPct val="0"/>
              </a:spcAft>
              <a:buClr>
                <a:schemeClr val="tx2"/>
              </a:buClr>
              <a:buSzPct val="90000"/>
              <a:buFont typeface="Wingdings" panose="05000000000000000000" pitchFamily="2" charset="2"/>
              <a:buChar char="Ø"/>
              <a:defRPr sz="2000">
                <a:solidFill>
                  <a:schemeClr val="tx1"/>
                </a:solidFill>
                <a:latin typeface="+mn-lt"/>
                <a:ea typeface="+mn-ea"/>
              </a:defRPr>
            </a:lvl4pPr>
            <a:lvl5pPr marL="2057400" indent="-228600" algn="l" rtl="0" eaLnBrk="0" fontAlgn="base" hangingPunct="0">
              <a:spcBef>
                <a:spcPct val="20000"/>
              </a:spcBef>
              <a:spcAft>
                <a:spcPct val="0"/>
              </a:spcAft>
              <a:buClr>
                <a:schemeClr val="hlink"/>
              </a:buClr>
              <a:buFont typeface="Wingdings 2" pitchFamily="18" charset="2"/>
              <a:buChar char="¡"/>
              <a:defRPr sz="2000">
                <a:solidFill>
                  <a:schemeClr val="tx1"/>
                </a:solidFill>
                <a:latin typeface="+mn-lt"/>
                <a:ea typeface="+mn-ea"/>
              </a:defRPr>
            </a:lvl5pPr>
          </a:lstStyle>
          <a:p>
            <a:pPr marL="0" lvl="0" indent="0" algn="ctr" eaLnBrk="1" hangingPunct="1">
              <a:spcBef>
                <a:spcPct val="0"/>
              </a:spcBef>
              <a:buClrTx/>
              <a:buFontTx/>
              <a:buNone/>
            </a:pPr>
            <a:r>
              <a:rPr lang="en-US" altLang="zh-CN" sz="2400" b="1" dirty="0">
                <a:latin typeface="Times New Roman" panose="02020603050405020304" pitchFamily="18" charset="0"/>
              </a:rPr>
              <a:t>255</a:t>
            </a:r>
          </a:p>
        </p:txBody>
      </p:sp>
      <p:sp>
        <p:nvSpPr>
          <p:cNvPr id="13323" name="Rectangle 12"/>
          <p:cNvSpPr/>
          <p:nvPr/>
        </p:nvSpPr>
        <p:spPr>
          <a:xfrm>
            <a:off x="7714615" y="6003925"/>
            <a:ext cx="533400" cy="533400"/>
          </a:xfrm>
          <a:prstGeom prst="rect">
            <a:avLst/>
          </a:prstGeom>
          <a:solidFill>
            <a:schemeClr val="bg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hlink"/>
              </a:buClr>
              <a:buFont typeface="Wingdings" panose="05000000000000000000" pitchFamily="2" charset="2"/>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85000"/>
              <a:buFont typeface="Wingdings" panose="05000000000000000000" pitchFamily="2" charset="2"/>
              <a:buChar char="Ø"/>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95000"/>
              <a:buFont typeface="Wingdings 2" pitchFamily="18" charset="2"/>
              <a:buChar char="¡"/>
              <a:defRPr sz="2400">
                <a:solidFill>
                  <a:schemeClr val="tx1"/>
                </a:solidFill>
                <a:latin typeface="+mn-lt"/>
                <a:ea typeface="+mn-ea"/>
              </a:defRPr>
            </a:lvl3pPr>
            <a:lvl4pPr marL="1600200" indent="-228600" algn="l" rtl="0" eaLnBrk="0" fontAlgn="base" hangingPunct="0">
              <a:spcBef>
                <a:spcPct val="20000"/>
              </a:spcBef>
              <a:spcAft>
                <a:spcPct val="0"/>
              </a:spcAft>
              <a:buClr>
                <a:schemeClr val="tx2"/>
              </a:buClr>
              <a:buSzPct val="90000"/>
              <a:buFont typeface="Wingdings" panose="05000000000000000000" pitchFamily="2" charset="2"/>
              <a:buChar char="Ø"/>
              <a:defRPr sz="2000">
                <a:solidFill>
                  <a:schemeClr val="tx1"/>
                </a:solidFill>
                <a:latin typeface="+mn-lt"/>
                <a:ea typeface="+mn-ea"/>
              </a:defRPr>
            </a:lvl4pPr>
            <a:lvl5pPr marL="2057400" indent="-228600" algn="l" rtl="0" eaLnBrk="0" fontAlgn="base" hangingPunct="0">
              <a:spcBef>
                <a:spcPct val="20000"/>
              </a:spcBef>
              <a:spcAft>
                <a:spcPct val="0"/>
              </a:spcAft>
              <a:buClr>
                <a:schemeClr val="hlink"/>
              </a:buClr>
              <a:buFont typeface="Wingdings 2" pitchFamily="18" charset="2"/>
              <a:buChar char="¡"/>
              <a:defRPr sz="2000">
                <a:solidFill>
                  <a:schemeClr val="tx1"/>
                </a:solidFill>
                <a:latin typeface="+mn-lt"/>
                <a:ea typeface="+mn-ea"/>
              </a:defRPr>
            </a:lvl5pPr>
          </a:lstStyle>
          <a:p>
            <a:pPr marL="0" lvl="0" indent="0" algn="ctr" eaLnBrk="1" hangingPunct="1">
              <a:spcBef>
                <a:spcPct val="0"/>
              </a:spcBef>
              <a:buClrTx/>
              <a:buFontTx/>
              <a:buNone/>
            </a:pPr>
            <a:r>
              <a:rPr lang="en-US" altLang="zh-CN" sz="2400" b="1" dirty="0">
                <a:latin typeface="Times New Roman" panose="02020603050405020304" pitchFamily="18" charset="0"/>
              </a:rPr>
              <a:t>255</a:t>
            </a:r>
          </a:p>
        </p:txBody>
      </p:sp>
      <p:sp>
        <p:nvSpPr>
          <p:cNvPr id="13324" name="Rectangle 13"/>
          <p:cNvSpPr/>
          <p:nvPr/>
        </p:nvSpPr>
        <p:spPr>
          <a:xfrm>
            <a:off x="7714615" y="5470525"/>
            <a:ext cx="533400" cy="533400"/>
          </a:xfrm>
          <a:prstGeom prst="rect">
            <a:avLst/>
          </a:prstGeom>
          <a:solidFill>
            <a:schemeClr val="bg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hlink"/>
              </a:buClr>
              <a:buFont typeface="Wingdings" panose="05000000000000000000" pitchFamily="2" charset="2"/>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85000"/>
              <a:buFont typeface="Wingdings" panose="05000000000000000000" pitchFamily="2" charset="2"/>
              <a:buChar char="Ø"/>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95000"/>
              <a:buFont typeface="Wingdings 2" pitchFamily="18" charset="2"/>
              <a:buChar char="¡"/>
              <a:defRPr sz="2400">
                <a:solidFill>
                  <a:schemeClr val="tx1"/>
                </a:solidFill>
                <a:latin typeface="+mn-lt"/>
                <a:ea typeface="+mn-ea"/>
              </a:defRPr>
            </a:lvl3pPr>
            <a:lvl4pPr marL="1600200" indent="-228600" algn="l" rtl="0" eaLnBrk="0" fontAlgn="base" hangingPunct="0">
              <a:spcBef>
                <a:spcPct val="20000"/>
              </a:spcBef>
              <a:spcAft>
                <a:spcPct val="0"/>
              </a:spcAft>
              <a:buClr>
                <a:schemeClr val="tx2"/>
              </a:buClr>
              <a:buSzPct val="90000"/>
              <a:buFont typeface="Wingdings" panose="05000000000000000000" pitchFamily="2" charset="2"/>
              <a:buChar char="Ø"/>
              <a:defRPr sz="2000">
                <a:solidFill>
                  <a:schemeClr val="tx1"/>
                </a:solidFill>
                <a:latin typeface="+mn-lt"/>
                <a:ea typeface="+mn-ea"/>
              </a:defRPr>
            </a:lvl4pPr>
            <a:lvl5pPr marL="2057400" indent="-228600" algn="l" rtl="0" eaLnBrk="0" fontAlgn="base" hangingPunct="0">
              <a:spcBef>
                <a:spcPct val="20000"/>
              </a:spcBef>
              <a:spcAft>
                <a:spcPct val="0"/>
              </a:spcAft>
              <a:buClr>
                <a:schemeClr val="hlink"/>
              </a:buClr>
              <a:buFont typeface="Wingdings 2" pitchFamily="18" charset="2"/>
              <a:buChar char="¡"/>
              <a:defRPr sz="2000">
                <a:solidFill>
                  <a:schemeClr val="tx1"/>
                </a:solidFill>
                <a:latin typeface="+mn-lt"/>
                <a:ea typeface="+mn-ea"/>
              </a:defRPr>
            </a:lvl5pPr>
          </a:lstStyle>
          <a:p>
            <a:pPr marL="0" lvl="0" indent="0" algn="ctr" eaLnBrk="1" hangingPunct="1">
              <a:spcBef>
                <a:spcPct val="0"/>
              </a:spcBef>
              <a:buClrTx/>
              <a:buFontTx/>
              <a:buNone/>
            </a:pPr>
            <a:r>
              <a:rPr lang="en-US" altLang="zh-CN" sz="2400" b="1" dirty="0">
                <a:latin typeface="Times New Roman" panose="02020603050405020304" pitchFamily="18" charset="0"/>
              </a:rPr>
              <a:t>255</a:t>
            </a: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592"/>
        <p:cNvGrpSpPr/>
        <p:nvPr/>
      </p:nvGrpSpPr>
      <p:grpSpPr>
        <a:xfrm>
          <a:off x="0" y="0"/>
          <a:ext cx="0" cy="0"/>
          <a:chOff x="0" y="0"/>
          <a:chExt cx="0" cy="0"/>
        </a:xfrm>
      </p:grpSpPr>
      <p:cxnSp>
        <p:nvCxnSpPr>
          <p:cNvPr id="593" name="Google Shape;593;p82"/>
          <p:cNvCxnSpPr/>
          <p:nvPr/>
        </p:nvCxnSpPr>
        <p:spPr>
          <a:xfrm>
            <a:off x="685799" y="838199"/>
            <a:ext cx="7772400" cy="1500"/>
          </a:xfrm>
          <a:prstGeom prst="straightConnector1">
            <a:avLst/>
          </a:prstGeom>
          <a:noFill/>
          <a:ln w="38100" cap="flat" cmpd="sng">
            <a:solidFill>
              <a:srgbClr val="000000"/>
            </a:solidFill>
            <a:prstDash val="solid"/>
            <a:round/>
            <a:headEnd type="none" w="sm" len="sm"/>
            <a:tailEnd type="none" w="sm" len="sm"/>
          </a:ln>
        </p:spPr>
      </p:cxnSp>
      <p:sp>
        <p:nvSpPr>
          <p:cNvPr id="594" name="Google Shape;594;p82"/>
          <p:cNvSpPr txBox="1">
            <a:spLocks noGrp="1"/>
          </p:cNvSpPr>
          <p:nvPr>
            <p:ph type="title"/>
          </p:nvPr>
        </p:nvSpPr>
        <p:spPr>
          <a:xfrm>
            <a:off x="685800" y="76200"/>
            <a:ext cx="7772400" cy="838200"/>
          </a:xfrm>
          <a:prstGeom prst="rect">
            <a:avLst/>
          </a:prstGeom>
          <a:noFill/>
          <a:ln>
            <a:noFill/>
          </a:ln>
        </p:spPr>
        <p:txBody>
          <a:bodyPr spcFirstLastPara="1" wrap="square" lIns="50800" tIns="50800" rIns="50800" bIns="50800" anchor="ctr" anchorCtr="0">
            <a:noAutofit/>
          </a:bodyPr>
          <a:lstStyle/>
          <a:p>
            <a:pPr marL="0" lvl="0" indent="39370" algn="l" rtl="0">
              <a:lnSpc>
                <a:spcPct val="100000"/>
              </a:lnSpc>
              <a:spcBef>
                <a:spcPts val="0"/>
              </a:spcBef>
              <a:spcAft>
                <a:spcPts val="0"/>
              </a:spcAft>
              <a:buClr>
                <a:srgbClr val="000000"/>
              </a:buClr>
              <a:buSzPts val="3400"/>
              <a:buFont typeface="Arial" panose="020B0604020202020204"/>
              <a:buNone/>
            </a:pPr>
            <a:r>
              <a:rPr lang="en-US" altLang="zh-CN" sz="3400" b="0" i="0" u="none" strike="noStrike" cap="none" dirty="0">
                <a:solidFill>
                  <a:srgbClr val="000000"/>
                </a:solidFill>
                <a:latin typeface="Arial" panose="020B0604020202020204"/>
                <a:ea typeface="Arial" panose="020B0604020202020204"/>
                <a:cs typeface="Arial" panose="020B0604020202020204"/>
                <a:sym typeface="Arial" panose="020B0604020202020204"/>
              </a:rPr>
              <a:t>Ex</a:t>
            </a:r>
            <a:r>
              <a:rPr lang="en-US" altLang="zh-CN" dirty="0"/>
              <a:t>7</a:t>
            </a:r>
            <a:r>
              <a:rPr lang="en-US" sz="3400" b="0" i="0" u="none" strike="noStrike" cap="none" dirty="0">
                <a:solidFill>
                  <a:srgbClr val="000000"/>
                </a:solidFill>
                <a:latin typeface="Arial" panose="020B0604020202020204"/>
                <a:ea typeface="Arial" panose="020B0604020202020204"/>
                <a:cs typeface="Arial" panose="020B0604020202020204"/>
                <a:sym typeface="Arial" panose="020B0604020202020204"/>
              </a:rPr>
              <a:t>: </a:t>
            </a:r>
            <a:r>
              <a:rPr lang="zh-CN" altLang="en-US" sz="3400" dirty="0">
                <a:solidFill>
                  <a:srgbClr val="000000"/>
                </a:solidFill>
                <a:latin typeface="Arial" panose="020B0604020202020204"/>
                <a:ea typeface="Arial" panose="020B0604020202020204"/>
                <a:cs typeface="Arial" panose="020B0604020202020204"/>
                <a:sym typeface="Arial" panose="020B0604020202020204"/>
              </a:rPr>
              <a:t>图像分割</a:t>
            </a:r>
            <a:endParaRPr dirty="0"/>
          </a:p>
        </p:txBody>
      </p:sp>
      <p:sp>
        <p:nvSpPr>
          <p:cNvPr id="2" name="TextBox 1"/>
          <p:cNvSpPr txBox="1"/>
          <p:nvPr/>
        </p:nvSpPr>
        <p:spPr>
          <a:xfrm>
            <a:off x="685799" y="1048434"/>
            <a:ext cx="4337050" cy="953135"/>
          </a:xfrm>
          <a:prstGeom prst="rect">
            <a:avLst/>
          </a:prstGeom>
          <a:noFill/>
        </p:spPr>
        <p:txBody>
          <a:bodyPr wrap="none" rtlCol="0">
            <a:spAutoFit/>
          </a:bodyPr>
          <a:lstStyle/>
          <a:p>
            <a:pPr algn="l"/>
            <a:r>
              <a:rPr lang="en-US" altLang="zh-CN" sz="2800" dirty="0"/>
              <a:t>1. Ch17:</a:t>
            </a:r>
            <a:r>
              <a:rPr lang="zh-CN" altLang="en-US" sz="2800" dirty="0"/>
              <a:t>分水岭分割</a:t>
            </a:r>
            <a:endParaRPr lang="en-US" altLang="zh-CN" sz="2800" dirty="0"/>
          </a:p>
          <a:p>
            <a:pPr algn="l"/>
            <a:r>
              <a:rPr lang="en-US" altLang="zh-CN" sz="2800" dirty="0"/>
              <a:t>2.</a:t>
            </a:r>
            <a:r>
              <a:rPr lang="zh-CN" altLang="en-US" sz="2800" dirty="0"/>
              <a:t> </a:t>
            </a:r>
            <a:r>
              <a:rPr lang="en-US" altLang="zh-CN" sz="2800" dirty="0">
                <a:sym typeface="+mn-ea"/>
              </a:rPr>
              <a:t>Ch17:GrabCut</a:t>
            </a:r>
            <a:r>
              <a:rPr lang="zh-CN" altLang="en-US" sz="2800" dirty="0">
                <a:sym typeface="+mn-ea"/>
              </a:rPr>
              <a:t>交互式分割</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p:cNvSpPr>
          <p:nvPr>
            <p:ph type="title"/>
          </p:nvPr>
        </p:nvSpPr>
        <p:spPr/>
        <p:txBody>
          <a:bodyPr vert="horz" wrap="square" lIns="91440" tIns="45720" rIns="91440" bIns="45720" anchor="ctr" anchorCtr="0"/>
          <a:lstStyle/>
          <a:p>
            <a:pPr eaLnBrk="1" hangingPunct="1"/>
            <a:r>
              <a:rPr lang="zh-CN" altLang="en-US" sz="4000" dirty="0"/>
              <a:t>阈值分割法</a:t>
            </a:r>
          </a:p>
        </p:txBody>
      </p:sp>
      <p:sp>
        <p:nvSpPr>
          <p:cNvPr id="14339" name="Rectangle 3"/>
          <p:cNvSpPr>
            <a:spLocks noGrp="1"/>
          </p:cNvSpPr>
          <p:nvPr>
            <p:ph idx="1"/>
          </p:nvPr>
        </p:nvSpPr>
        <p:spPr>
          <a:xfrm>
            <a:off x="629285" y="1083310"/>
            <a:ext cx="7772400" cy="3200400"/>
          </a:xfrm>
        </p:spPr>
        <p:txBody>
          <a:bodyPr vert="horz" wrap="square" lIns="91440" tIns="45720" rIns="91440" bIns="45720" anchor="t" anchorCtr="0"/>
          <a:lstStyle/>
          <a:p>
            <a:pPr lvl="0" algn="just" eaLnBrk="1" hangingPunct="1"/>
            <a:r>
              <a:rPr lang="zh-CN" altLang="en-US" dirty="0"/>
              <a:t>阈值分割法的特点：</a:t>
            </a:r>
          </a:p>
          <a:p>
            <a:pPr lvl="1" algn="just" eaLnBrk="1" hangingPunct="1"/>
            <a:r>
              <a:rPr lang="zh-CN" altLang="en-US" dirty="0"/>
              <a:t>适用于物体与背景有较强对比的情况，重要的是背景或物体的灰度比较单一。（可通过先求背景，然后求反得到物体）</a:t>
            </a:r>
            <a:endParaRPr lang="en-US" altLang="zh-CN" dirty="0"/>
          </a:p>
        </p:txBody>
      </p:sp>
      <p:sp>
        <p:nvSpPr>
          <p:cNvPr id="14340" name="Rectangle 5"/>
          <p:cNvSpPr/>
          <p:nvPr/>
        </p:nvSpPr>
        <p:spPr>
          <a:xfrm>
            <a:off x="2339658" y="3508375"/>
            <a:ext cx="1098550" cy="457200"/>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lr>
                <a:schemeClr val="hlink"/>
              </a:buClr>
              <a:buFont typeface="Wingdings" panose="05000000000000000000" pitchFamily="2" charset="2"/>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85000"/>
              <a:buFont typeface="Wingdings" panose="05000000000000000000" pitchFamily="2" charset="2"/>
              <a:buChar char="Ø"/>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95000"/>
              <a:buFont typeface="Wingdings 2" pitchFamily="18" charset="2"/>
              <a:buChar char="¡"/>
              <a:defRPr sz="2400">
                <a:solidFill>
                  <a:schemeClr val="tx1"/>
                </a:solidFill>
                <a:latin typeface="+mn-lt"/>
                <a:ea typeface="+mn-ea"/>
              </a:defRPr>
            </a:lvl3pPr>
            <a:lvl4pPr marL="1600200" indent="-228600" algn="l" rtl="0" eaLnBrk="0" fontAlgn="base" hangingPunct="0">
              <a:spcBef>
                <a:spcPct val="20000"/>
              </a:spcBef>
              <a:spcAft>
                <a:spcPct val="0"/>
              </a:spcAft>
              <a:buClr>
                <a:schemeClr val="tx2"/>
              </a:buClr>
              <a:buSzPct val="90000"/>
              <a:buFont typeface="Wingdings" panose="05000000000000000000" pitchFamily="2" charset="2"/>
              <a:buChar char="Ø"/>
              <a:defRPr sz="2000">
                <a:solidFill>
                  <a:schemeClr val="tx1"/>
                </a:solidFill>
                <a:latin typeface="+mn-lt"/>
                <a:ea typeface="+mn-ea"/>
              </a:defRPr>
            </a:lvl4pPr>
            <a:lvl5pPr marL="2057400" indent="-228600" algn="l" rtl="0" eaLnBrk="0" fontAlgn="base" hangingPunct="0">
              <a:spcBef>
                <a:spcPct val="20000"/>
              </a:spcBef>
              <a:spcAft>
                <a:spcPct val="0"/>
              </a:spcAft>
              <a:buClr>
                <a:schemeClr val="hlink"/>
              </a:buClr>
              <a:buFont typeface="Wingdings 2" pitchFamily="18" charset="2"/>
              <a:buChar char="¡"/>
              <a:defRPr sz="2000">
                <a:solidFill>
                  <a:schemeClr val="tx1"/>
                </a:solidFill>
                <a:latin typeface="+mn-lt"/>
                <a:ea typeface="+mn-ea"/>
              </a:defRPr>
            </a:lvl5pPr>
          </a:lstStyle>
          <a:p>
            <a:pPr marL="0" lvl="0" indent="0" algn="ctr" eaLnBrk="1" hangingPunct="1">
              <a:spcBef>
                <a:spcPct val="0"/>
              </a:spcBef>
              <a:buClrTx/>
              <a:buFontTx/>
              <a:buNone/>
            </a:pPr>
            <a:r>
              <a:rPr lang="zh-CN" altLang="en-US" sz="2400" dirty="0">
                <a:solidFill>
                  <a:srgbClr val="FF0000"/>
                </a:solidFill>
                <a:latin typeface="Times New Roman" panose="02020603050405020304" pitchFamily="18" charset="0"/>
                <a:ea typeface="方正大黑简体" pitchFamily="65" charset="-122"/>
              </a:rPr>
              <a:t>灰度值</a:t>
            </a:r>
            <a:endParaRPr lang="zh-CN" altLang="en-US" sz="2400" b="1" dirty="0">
              <a:latin typeface="Times New Roman" panose="02020603050405020304" pitchFamily="18" charset="0"/>
            </a:endParaRPr>
          </a:p>
        </p:txBody>
      </p:sp>
      <p:sp>
        <p:nvSpPr>
          <p:cNvPr id="14341" name="Rectangle 6"/>
          <p:cNvSpPr/>
          <p:nvPr/>
        </p:nvSpPr>
        <p:spPr>
          <a:xfrm>
            <a:off x="814070" y="3965575"/>
            <a:ext cx="1138238" cy="457200"/>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lr>
                <a:schemeClr val="hlink"/>
              </a:buClr>
              <a:buFont typeface="Wingdings" panose="05000000000000000000" pitchFamily="2" charset="2"/>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85000"/>
              <a:buFont typeface="Wingdings" panose="05000000000000000000" pitchFamily="2" charset="2"/>
              <a:buChar char="Ø"/>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95000"/>
              <a:buFont typeface="Wingdings 2" pitchFamily="18" charset="2"/>
              <a:buChar char="¡"/>
              <a:defRPr sz="2400">
                <a:solidFill>
                  <a:schemeClr val="tx1"/>
                </a:solidFill>
                <a:latin typeface="+mn-lt"/>
                <a:ea typeface="+mn-ea"/>
              </a:defRPr>
            </a:lvl3pPr>
            <a:lvl4pPr marL="1600200" indent="-228600" algn="l" rtl="0" eaLnBrk="0" fontAlgn="base" hangingPunct="0">
              <a:spcBef>
                <a:spcPct val="20000"/>
              </a:spcBef>
              <a:spcAft>
                <a:spcPct val="0"/>
              </a:spcAft>
              <a:buClr>
                <a:schemeClr val="tx2"/>
              </a:buClr>
              <a:buSzPct val="90000"/>
              <a:buFont typeface="Wingdings" panose="05000000000000000000" pitchFamily="2" charset="2"/>
              <a:buChar char="Ø"/>
              <a:defRPr sz="2000">
                <a:solidFill>
                  <a:schemeClr val="tx1"/>
                </a:solidFill>
                <a:latin typeface="+mn-lt"/>
                <a:ea typeface="+mn-ea"/>
              </a:defRPr>
            </a:lvl4pPr>
            <a:lvl5pPr marL="2057400" indent="-228600" algn="l" rtl="0" eaLnBrk="0" fontAlgn="base" hangingPunct="0">
              <a:spcBef>
                <a:spcPct val="20000"/>
              </a:spcBef>
              <a:spcAft>
                <a:spcPct val="0"/>
              </a:spcAft>
              <a:buClr>
                <a:schemeClr val="hlink"/>
              </a:buClr>
              <a:buFont typeface="Wingdings 2" pitchFamily="18" charset="2"/>
              <a:buChar char="¡"/>
              <a:defRPr sz="2000">
                <a:solidFill>
                  <a:schemeClr val="tx1"/>
                </a:solidFill>
                <a:latin typeface="+mn-lt"/>
                <a:ea typeface="+mn-ea"/>
              </a:defRPr>
            </a:lvl5pPr>
          </a:lstStyle>
          <a:p>
            <a:pPr marL="0" lvl="0" indent="0" algn="ctr" eaLnBrk="1" hangingPunct="1">
              <a:spcBef>
                <a:spcPct val="0"/>
              </a:spcBef>
              <a:buClrTx/>
              <a:buFontTx/>
              <a:buNone/>
            </a:pPr>
            <a:r>
              <a:rPr lang="en-US" altLang="zh-CN" sz="2400" dirty="0">
                <a:solidFill>
                  <a:schemeClr val="accent2"/>
                </a:solidFill>
                <a:latin typeface="方正大黑简体" pitchFamily="65" charset="-122"/>
                <a:ea typeface="方正大黑简体" pitchFamily="65" charset="-122"/>
              </a:rPr>
              <a:t>f(x</a:t>
            </a:r>
            <a:r>
              <a:rPr lang="en-US" altLang="zh-CN" sz="2400" baseline="-25000" dirty="0">
                <a:solidFill>
                  <a:schemeClr val="accent2"/>
                </a:solidFill>
                <a:latin typeface="方正大黑简体" pitchFamily="65" charset="-122"/>
                <a:ea typeface="方正大黑简体" pitchFamily="65" charset="-122"/>
              </a:rPr>
              <a:t>0</a:t>
            </a:r>
            <a:r>
              <a:rPr lang="en-US" altLang="zh-CN" sz="2400" dirty="0">
                <a:solidFill>
                  <a:schemeClr val="accent2"/>
                </a:solidFill>
                <a:latin typeface="方正大黑简体" pitchFamily="65" charset="-122"/>
                <a:ea typeface="方正大黑简体" pitchFamily="65" charset="-122"/>
              </a:rPr>
              <a:t>,y</a:t>
            </a:r>
            <a:r>
              <a:rPr lang="en-US" altLang="zh-CN" sz="2400" baseline="-25000" dirty="0">
                <a:solidFill>
                  <a:schemeClr val="accent2"/>
                </a:solidFill>
                <a:latin typeface="方正大黑简体" pitchFamily="65" charset="-122"/>
                <a:ea typeface="方正大黑简体" pitchFamily="65" charset="-122"/>
              </a:rPr>
              <a:t>0</a:t>
            </a:r>
            <a:r>
              <a:rPr lang="en-US" altLang="zh-CN" sz="2400" dirty="0">
                <a:solidFill>
                  <a:schemeClr val="accent2"/>
                </a:solidFill>
                <a:latin typeface="方正大黑简体" pitchFamily="65" charset="-122"/>
                <a:ea typeface="方正大黑简体" pitchFamily="65" charset="-122"/>
              </a:rPr>
              <a:t>)</a:t>
            </a:r>
            <a:endParaRPr lang="en-US" altLang="zh-CN" sz="2400" b="1" dirty="0">
              <a:latin typeface="Times New Roman" panose="02020603050405020304" pitchFamily="18" charset="0"/>
            </a:endParaRPr>
          </a:p>
        </p:txBody>
      </p:sp>
      <p:sp>
        <p:nvSpPr>
          <p:cNvPr id="14342" name="Rectangle 7"/>
          <p:cNvSpPr/>
          <p:nvPr/>
        </p:nvSpPr>
        <p:spPr>
          <a:xfrm>
            <a:off x="1504633" y="4498975"/>
            <a:ext cx="369887" cy="457200"/>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lr>
                <a:schemeClr val="hlink"/>
              </a:buClr>
              <a:buFont typeface="Wingdings" panose="05000000000000000000" pitchFamily="2" charset="2"/>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85000"/>
              <a:buFont typeface="Wingdings" panose="05000000000000000000" pitchFamily="2" charset="2"/>
              <a:buChar char="Ø"/>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95000"/>
              <a:buFont typeface="Wingdings 2" pitchFamily="18" charset="2"/>
              <a:buChar char="¡"/>
              <a:defRPr sz="2400">
                <a:solidFill>
                  <a:schemeClr val="tx1"/>
                </a:solidFill>
                <a:latin typeface="+mn-lt"/>
                <a:ea typeface="+mn-ea"/>
              </a:defRPr>
            </a:lvl3pPr>
            <a:lvl4pPr marL="1600200" indent="-228600" algn="l" rtl="0" eaLnBrk="0" fontAlgn="base" hangingPunct="0">
              <a:spcBef>
                <a:spcPct val="20000"/>
              </a:spcBef>
              <a:spcAft>
                <a:spcPct val="0"/>
              </a:spcAft>
              <a:buClr>
                <a:schemeClr val="tx2"/>
              </a:buClr>
              <a:buSzPct val="90000"/>
              <a:buFont typeface="Wingdings" panose="05000000000000000000" pitchFamily="2" charset="2"/>
              <a:buChar char="Ø"/>
              <a:defRPr sz="2000">
                <a:solidFill>
                  <a:schemeClr val="tx1"/>
                </a:solidFill>
                <a:latin typeface="+mn-lt"/>
                <a:ea typeface="+mn-ea"/>
              </a:defRPr>
            </a:lvl4pPr>
            <a:lvl5pPr marL="2057400" indent="-228600" algn="l" rtl="0" eaLnBrk="0" fontAlgn="base" hangingPunct="0">
              <a:spcBef>
                <a:spcPct val="20000"/>
              </a:spcBef>
              <a:spcAft>
                <a:spcPct val="0"/>
              </a:spcAft>
              <a:buClr>
                <a:schemeClr val="hlink"/>
              </a:buClr>
              <a:buFont typeface="Wingdings 2" pitchFamily="18" charset="2"/>
              <a:buChar char="¡"/>
              <a:defRPr sz="2000">
                <a:solidFill>
                  <a:schemeClr val="tx1"/>
                </a:solidFill>
                <a:latin typeface="+mn-lt"/>
                <a:ea typeface="+mn-ea"/>
              </a:defRPr>
            </a:lvl5pPr>
          </a:lstStyle>
          <a:p>
            <a:pPr marL="0" lvl="0" indent="0" algn="ctr" eaLnBrk="1" hangingPunct="1">
              <a:spcBef>
                <a:spcPct val="0"/>
              </a:spcBef>
              <a:buClrTx/>
              <a:buFontTx/>
              <a:buNone/>
            </a:pPr>
            <a:r>
              <a:rPr lang="en-US" altLang="zh-CN" sz="2400" dirty="0">
                <a:solidFill>
                  <a:schemeClr val="accent2"/>
                </a:solidFill>
                <a:latin typeface="方正大黑简体" pitchFamily="65" charset="-122"/>
                <a:ea typeface="方正大黑简体" pitchFamily="65" charset="-122"/>
              </a:rPr>
              <a:t>T</a:t>
            </a:r>
            <a:endParaRPr lang="en-US" altLang="zh-CN" sz="2400" b="1" dirty="0">
              <a:latin typeface="Times New Roman" panose="02020603050405020304" pitchFamily="18" charset="0"/>
            </a:endParaRPr>
          </a:p>
        </p:txBody>
      </p:sp>
      <p:sp>
        <p:nvSpPr>
          <p:cNvPr id="14343" name="Line 9"/>
          <p:cNvSpPr/>
          <p:nvPr/>
        </p:nvSpPr>
        <p:spPr>
          <a:xfrm>
            <a:off x="1953895" y="5108575"/>
            <a:ext cx="5334000" cy="0"/>
          </a:xfrm>
          <a:prstGeom prst="line">
            <a:avLst/>
          </a:prstGeom>
          <a:ln w="28575" cap="flat" cmpd="sng">
            <a:solidFill>
              <a:schemeClr val="tx1"/>
            </a:solidFill>
            <a:prstDash val="solid"/>
            <a:headEnd type="none" w="med" len="med"/>
            <a:tailEnd type="triangle" w="med" len="med"/>
          </a:ln>
        </p:spPr>
      </p:sp>
      <p:sp>
        <p:nvSpPr>
          <p:cNvPr id="14344" name="Line 10"/>
          <p:cNvSpPr/>
          <p:nvPr/>
        </p:nvSpPr>
        <p:spPr>
          <a:xfrm flipV="1">
            <a:off x="2182495" y="3508375"/>
            <a:ext cx="0" cy="1676400"/>
          </a:xfrm>
          <a:prstGeom prst="line">
            <a:avLst/>
          </a:prstGeom>
          <a:ln w="28575" cap="flat" cmpd="sng">
            <a:solidFill>
              <a:schemeClr val="tx1"/>
            </a:solidFill>
            <a:prstDash val="solid"/>
            <a:headEnd type="none" w="med" len="med"/>
            <a:tailEnd type="triangle" w="med" len="med"/>
          </a:ln>
        </p:spPr>
      </p:sp>
      <p:sp>
        <p:nvSpPr>
          <p:cNvPr id="14345" name="Line 11"/>
          <p:cNvSpPr/>
          <p:nvPr/>
        </p:nvSpPr>
        <p:spPr>
          <a:xfrm>
            <a:off x="2182495" y="4956175"/>
            <a:ext cx="1219200" cy="0"/>
          </a:xfrm>
          <a:prstGeom prst="line">
            <a:avLst/>
          </a:prstGeom>
          <a:ln w="9525" cap="flat" cmpd="sng">
            <a:solidFill>
              <a:schemeClr val="tx1"/>
            </a:solidFill>
            <a:prstDash val="solid"/>
            <a:headEnd type="none" w="med" len="med"/>
            <a:tailEnd type="none" w="med" len="med"/>
          </a:ln>
        </p:spPr>
      </p:sp>
      <p:sp>
        <p:nvSpPr>
          <p:cNvPr id="14346" name="Line 12"/>
          <p:cNvSpPr/>
          <p:nvPr/>
        </p:nvSpPr>
        <p:spPr>
          <a:xfrm flipV="1">
            <a:off x="3401695" y="4270375"/>
            <a:ext cx="228600" cy="685800"/>
          </a:xfrm>
          <a:prstGeom prst="line">
            <a:avLst/>
          </a:prstGeom>
          <a:ln w="9525" cap="flat" cmpd="sng">
            <a:solidFill>
              <a:schemeClr val="tx1"/>
            </a:solidFill>
            <a:prstDash val="solid"/>
            <a:headEnd type="none" w="med" len="med"/>
            <a:tailEnd type="none" w="med" len="med"/>
          </a:ln>
        </p:spPr>
      </p:sp>
      <p:sp>
        <p:nvSpPr>
          <p:cNvPr id="14347" name="Line 13"/>
          <p:cNvSpPr/>
          <p:nvPr/>
        </p:nvSpPr>
        <p:spPr>
          <a:xfrm>
            <a:off x="3630295" y="4270375"/>
            <a:ext cx="1981200" cy="0"/>
          </a:xfrm>
          <a:prstGeom prst="line">
            <a:avLst/>
          </a:prstGeom>
          <a:ln w="9525" cap="flat" cmpd="sng">
            <a:solidFill>
              <a:schemeClr val="tx1"/>
            </a:solidFill>
            <a:prstDash val="solid"/>
            <a:headEnd type="none" w="med" len="med"/>
            <a:tailEnd type="none" w="med" len="med"/>
          </a:ln>
        </p:spPr>
      </p:sp>
      <p:sp>
        <p:nvSpPr>
          <p:cNvPr id="14348" name="Line 14"/>
          <p:cNvSpPr/>
          <p:nvPr/>
        </p:nvSpPr>
        <p:spPr>
          <a:xfrm>
            <a:off x="5611495" y="4270375"/>
            <a:ext cx="152400" cy="685800"/>
          </a:xfrm>
          <a:prstGeom prst="line">
            <a:avLst/>
          </a:prstGeom>
          <a:ln w="9525" cap="flat" cmpd="sng">
            <a:solidFill>
              <a:schemeClr val="tx1"/>
            </a:solidFill>
            <a:prstDash val="solid"/>
            <a:headEnd type="none" w="med" len="med"/>
            <a:tailEnd type="none" w="med" len="med"/>
          </a:ln>
        </p:spPr>
      </p:sp>
      <p:sp>
        <p:nvSpPr>
          <p:cNvPr id="14349" name="Line 15"/>
          <p:cNvSpPr/>
          <p:nvPr/>
        </p:nvSpPr>
        <p:spPr>
          <a:xfrm>
            <a:off x="5763895" y="4956175"/>
            <a:ext cx="1447800" cy="0"/>
          </a:xfrm>
          <a:prstGeom prst="line">
            <a:avLst/>
          </a:prstGeom>
          <a:ln w="9525" cap="flat" cmpd="sng">
            <a:solidFill>
              <a:schemeClr val="tx1"/>
            </a:solidFill>
            <a:prstDash val="solid"/>
            <a:headEnd type="none" w="med" len="med"/>
            <a:tailEnd type="none" w="med" len="med"/>
          </a:ln>
        </p:spPr>
      </p:sp>
      <p:sp>
        <p:nvSpPr>
          <p:cNvPr id="14350" name="Line 16"/>
          <p:cNvSpPr/>
          <p:nvPr/>
        </p:nvSpPr>
        <p:spPr>
          <a:xfrm>
            <a:off x="2106295" y="4803775"/>
            <a:ext cx="5105400" cy="0"/>
          </a:xfrm>
          <a:prstGeom prst="line">
            <a:avLst/>
          </a:prstGeom>
          <a:ln w="9525" cap="flat" cmpd="sng">
            <a:solidFill>
              <a:schemeClr val="tx1"/>
            </a:solidFill>
            <a:prstDash val="dash"/>
            <a:headEnd type="none" w="med" len="med"/>
            <a:tailEnd type="none" w="med" len="med"/>
          </a:ln>
        </p:spPr>
      </p:sp>
      <p:sp>
        <p:nvSpPr>
          <p:cNvPr id="14351" name="Line 17"/>
          <p:cNvSpPr/>
          <p:nvPr/>
        </p:nvSpPr>
        <p:spPr>
          <a:xfrm>
            <a:off x="2106295" y="4270375"/>
            <a:ext cx="1524000" cy="0"/>
          </a:xfrm>
          <a:prstGeom prst="line">
            <a:avLst/>
          </a:prstGeom>
          <a:ln w="9525" cap="flat" cmpd="sng">
            <a:solidFill>
              <a:schemeClr val="tx1"/>
            </a:solidFill>
            <a:prstDash val="dash"/>
            <a:headEnd type="none" w="med" len="med"/>
            <a:tailEnd type="none" w="med" len="med"/>
          </a:ln>
        </p:spPr>
      </p:sp>
      <p:pic>
        <p:nvPicPr>
          <p:cNvPr id="5" name="object 5"/>
          <p:cNvPicPr/>
          <p:nvPr/>
        </p:nvPicPr>
        <p:blipFill>
          <a:blip r:embed="rId2" cstate="print"/>
          <a:stretch>
            <a:fillRect/>
          </a:stretch>
        </p:blipFill>
        <p:spPr>
          <a:xfrm>
            <a:off x="1952625" y="5184775"/>
            <a:ext cx="5131435" cy="1213485"/>
          </a:xfrm>
          <a:prstGeom prst="rect">
            <a:avLst/>
          </a:prstGeom>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77420" y="187358"/>
            <a:ext cx="7389159" cy="639692"/>
          </a:xfrm>
          <a:prstGeom prst="rect">
            <a:avLst/>
          </a:prstGeom>
        </p:spPr>
        <p:txBody>
          <a:bodyPr vert="horz" wrap="square" lIns="0" tIns="11205" rIns="0" bIns="0" rtlCol="0">
            <a:spAutoFit/>
          </a:bodyPr>
          <a:lstStyle/>
          <a:p>
            <a:pPr marL="12700">
              <a:lnSpc>
                <a:spcPct val="100000"/>
              </a:lnSpc>
              <a:spcBef>
                <a:spcPts val="100"/>
              </a:spcBef>
            </a:pPr>
            <a:r>
              <a:rPr sz="4000" spc="-15" dirty="0"/>
              <a:t>Region </a:t>
            </a:r>
            <a:r>
              <a:rPr sz="4000" dirty="0"/>
              <a:t>Based</a:t>
            </a:r>
            <a:r>
              <a:rPr sz="4000" spc="-415" dirty="0"/>
              <a:t> </a:t>
            </a:r>
            <a:r>
              <a:rPr sz="4000" spc="-15" dirty="0"/>
              <a:t>Segmentation-Basics</a:t>
            </a:r>
          </a:p>
        </p:txBody>
      </p:sp>
      <p:pic>
        <p:nvPicPr>
          <p:cNvPr id="4" name="object 4"/>
          <p:cNvPicPr/>
          <p:nvPr/>
        </p:nvPicPr>
        <p:blipFill>
          <a:blip r:embed="rId2" cstate="print"/>
          <a:stretch>
            <a:fillRect/>
          </a:stretch>
        </p:blipFill>
        <p:spPr>
          <a:xfrm>
            <a:off x="537882" y="1658471"/>
            <a:ext cx="5154705" cy="4022912"/>
          </a:xfrm>
          <a:prstGeom prst="rect">
            <a:avLst/>
          </a:prstGeom>
        </p:spPr>
      </p:pic>
      <p:sp>
        <p:nvSpPr>
          <p:cNvPr id="5" name="object 5"/>
          <p:cNvSpPr txBox="1"/>
          <p:nvPr/>
        </p:nvSpPr>
        <p:spPr>
          <a:xfrm>
            <a:off x="5768340" y="1692910"/>
            <a:ext cx="2912745" cy="4163695"/>
          </a:xfrm>
          <a:prstGeom prst="rect">
            <a:avLst/>
          </a:prstGeom>
        </p:spPr>
        <p:txBody>
          <a:bodyPr vert="horz" wrap="square" lIns="0" tIns="11205" rIns="0" bIns="0" rtlCol="0">
            <a:spAutoFit/>
          </a:bodyPr>
          <a:lstStyle/>
          <a:p>
            <a:pPr marL="12700">
              <a:lnSpc>
                <a:spcPct val="100000"/>
              </a:lnSpc>
              <a:spcBef>
                <a:spcPts val="100"/>
              </a:spcBef>
            </a:pPr>
            <a:r>
              <a:rPr b="1" spc="5" dirty="0">
                <a:uFill>
                  <a:solidFill>
                    <a:srgbClr val="000000"/>
                  </a:solidFill>
                </a:uFill>
                <a:latin typeface="Calibri" panose="020F0502020204030204"/>
                <a:cs typeface="Calibri" panose="020F0502020204030204"/>
              </a:rPr>
              <a:t>Region:</a:t>
            </a:r>
            <a:endParaRPr>
              <a:latin typeface="Calibri" panose="020F0502020204030204"/>
              <a:cs typeface="Calibri" panose="020F0502020204030204"/>
            </a:endParaRPr>
          </a:p>
          <a:p>
            <a:pPr marL="12700" marR="33655">
              <a:lnSpc>
                <a:spcPts val="2200"/>
              </a:lnSpc>
              <a:spcBef>
                <a:spcPts val="160"/>
              </a:spcBef>
            </a:pPr>
            <a:r>
              <a:rPr dirty="0">
                <a:latin typeface="Calibri" panose="020F0502020204030204"/>
                <a:cs typeface="Calibri" panose="020F0502020204030204"/>
              </a:rPr>
              <a:t>A </a:t>
            </a:r>
            <a:r>
              <a:rPr spc="5" dirty="0">
                <a:latin typeface="Calibri" panose="020F0502020204030204"/>
                <a:cs typeface="Calibri" panose="020F0502020204030204"/>
              </a:rPr>
              <a:t>group </a:t>
            </a:r>
            <a:r>
              <a:rPr spc="-5" dirty="0">
                <a:latin typeface="Calibri" panose="020F0502020204030204"/>
                <a:cs typeface="Calibri" panose="020F0502020204030204"/>
              </a:rPr>
              <a:t>of </a:t>
            </a:r>
            <a:r>
              <a:rPr spc="-20" dirty="0">
                <a:latin typeface="Calibri" panose="020F0502020204030204"/>
                <a:cs typeface="Calibri" panose="020F0502020204030204"/>
              </a:rPr>
              <a:t>connected </a:t>
            </a:r>
            <a:r>
              <a:rPr spc="-25" dirty="0">
                <a:latin typeface="Calibri" panose="020F0502020204030204"/>
                <a:cs typeface="Calibri" panose="020F0502020204030204"/>
              </a:rPr>
              <a:t>pixels  </a:t>
            </a:r>
            <a:r>
              <a:rPr spc="-10" dirty="0">
                <a:latin typeface="Calibri" panose="020F0502020204030204"/>
                <a:cs typeface="Calibri" panose="020F0502020204030204"/>
              </a:rPr>
              <a:t>with </a:t>
            </a:r>
            <a:r>
              <a:rPr spc="-30" dirty="0">
                <a:uFill>
                  <a:solidFill>
                    <a:srgbClr val="000000"/>
                  </a:solidFill>
                </a:uFill>
                <a:latin typeface="Calibri" panose="020F0502020204030204"/>
                <a:cs typeface="Calibri" panose="020F0502020204030204"/>
              </a:rPr>
              <a:t>similar</a:t>
            </a:r>
            <a:r>
              <a:rPr spc="170" dirty="0">
                <a:latin typeface="Calibri" panose="020F0502020204030204"/>
                <a:cs typeface="Calibri" panose="020F0502020204030204"/>
              </a:rPr>
              <a:t> </a:t>
            </a:r>
            <a:r>
              <a:rPr spc="-15" dirty="0">
                <a:latin typeface="Calibri" panose="020F0502020204030204"/>
                <a:cs typeface="Calibri" panose="020F0502020204030204"/>
              </a:rPr>
              <a:t>properties</a:t>
            </a:r>
            <a:endParaRPr>
              <a:latin typeface="Calibri" panose="020F0502020204030204"/>
              <a:cs typeface="Calibri" panose="020F0502020204030204"/>
            </a:endParaRPr>
          </a:p>
          <a:p>
            <a:pPr>
              <a:lnSpc>
                <a:spcPct val="100000"/>
              </a:lnSpc>
            </a:pPr>
            <a:endParaRPr>
              <a:latin typeface="Calibri" panose="020F0502020204030204"/>
              <a:cs typeface="Calibri" panose="020F0502020204030204"/>
            </a:endParaRPr>
          </a:p>
          <a:p>
            <a:pPr marL="12700">
              <a:lnSpc>
                <a:spcPct val="100000"/>
              </a:lnSpc>
            </a:pPr>
            <a:r>
              <a:rPr spc="-30" dirty="0">
                <a:latin typeface="Calibri" panose="020F0502020204030204"/>
                <a:cs typeface="Calibri" panose="020F0502020204030204"/>
              </a:rPr>
              <a:t>Closed</a:t>
            </a:r>
            <a:r>
              <a:rPr spc="120" dirty="0">
                <a:latin typeface="Calibri" panose="020F0502020204030204"/>
                <a:cs typeface="Calibri" panose="020F0502020204030204"/>
              </a:rPr>
              <a:t> </a:t>
            </a:r>
            <a:r>
              <a:rPr spc="-10" dirty="0">
                <a:latin typeface="Calibri" panose="020F0502020204030204"/>
                <a:cs typeface="Calibri" panose="020F0502020204030204"/>
              </a:rPr>
              <a:t>boundaries</a:t>
            </a:r>
            <a:endParaRPr>
              <a:latin typeface="Calibri" panose="020F0502020204030204"/>
              <a:cs typeface="Calibri" panose="020F0502020204030204"/>
            </a:endParaRPr>
          </a:p>
          <a:p>
            <a:pPr>
              <a:lnSpc>
                <a:spcPct val="100000"/>
              </a:lnSpc>
              <a:spcBef>
                <a:spcPts val="20"/>
              </a:spcBef>
            </a:pPr>
            <a:endParaRPr>
              <a:latin typeface="Calibri" panose="020F0502020204030204"/>
              <a:cs typeface="Calibri" panose="020F0502020204030204"/>
            </a:endParaRPr>
          </a:p>
          <a:p>
            <a:pPr marL="12700" marR="224155">
              <a:lnSpc>
                <a:spcPts val="2200"/>
              </a:lnSpc>
            </a:pPr>
            <a:r>
              <a:rPr spc="-20" dirty="0">
                <a:latin typeface="Calibri" panose="020F0502020204030204"/>
                <a:cs typeface="Calibri" panose="020F0502020204030204"/>
              </a:rPr>
              <a:t>Computation </a:t>
            </a:r>
            <a:r>
              <a:rPr spc="-5" dirty="0">
                <a:latin typeface="Calibri" panose="020F0502020204030204"/>
                <a:cs typeface="Calibri" panose="020F0502020204030204"/>
              </a:rPr>
              <a:t>of </a:t>
            </a:r>
            <a:r>
              <a:rPr spc="-10" dirty="0">
                <a:latin typeface="Calibri" panose="020F0502020204030204"/>
                <a:cs typeface="Calibri" panose="020F0502020204030204"/>
              </a:rPr>
              <a:t>regions </a:t>
            </a:r>
            <a:r>
              <a:rPr spc="-20" dirty="0">
                <a:latin typeface="Calibri" panose="020F0502020204030204"/>
                <a:cs typeface="Calibri" panose="020F0502020204030204"/>
              </a:rPr>
              <a:t>is  </a:t>
            </a:r>
            <a:r>
              <a:rPr spc="-25" dirty="0">
                <a:latin typeface="Calibri" panose="020F0502020204030204"/>
                <a:cs typeface="Calibri" panose="020F0502020204030204"/>
              </a:rPr>
              <a:t>based </a:t>
            </a:r>
            <a:r>
              <a:rPr spc="-5" dirty="0">
                <a:latin typeface="Calibri" panose="020F0502020204030204"/>
                <a:cs typeface="Calibri" panose="020F0502020204030204"/>
              </a:rPr>
              <a:t>on</a:t>
            </a:r>
            <a:r>
              <a:rPr spc="155" dirty="0">
                <a:latin typeface="Calibri" panose="020F0502020204030204"/>
                <a:cs typeface="Calibri" panose="020F0502020204030204"/>
              </a:rPr>
              <a:t> </a:t>
            </a:r>
            <a:r>
              <a:rPr spc="-25" dirty="0">
                <a:uFill>
                  <a:solidFill>
                    <a:srgbClr val="000000"/>
                  </a:solidFill>
                </a:uFill>
                <a:latin typeface="Calibri" panose="020F0502020204030204"/>
                <a:cs typeface="Calibri" panose="020F0502020204030204"/>
              </a:rPr>
              <a:t>similarity</a:t>
            </a:r>
            <a:endParaRPr>
              <a:latin typeface="Calibri" panose="020F0502020204030204"/>
              <a:cs typeface="Calibri" panose="020F0502020204030204"/>
            </a:endParaRPr>
          </a:p>
          <a:p>
            <a:pPr>
              <a:lnSpc>
                <a:spcPct val="100000"/>
              </a:lnSpc>
              <a:spcBef>
                <a:spcPts val="40"/>
              </a:spcBef>
            </a:pPr>
            <a:endParaRPr sz="1600">
              <a:latin typeface="Calibri" panose="020F0502020204030204"/>
              <a:cs typeface="Calibri" panose="020F0502020204030204"/>
            </a:endParaRPr>
          </a:p>
          <a:p>
            <a:pPr marL="12700" marR="77470" algn="just">
              <a:lnSpc>
                <a:spcPct val="101000"/>
              </a:lnSpc>
            </a:pPr>
            <a:r>
              <a:rPr spc="-20" dirty="0">
                <a:latin typeface="Calibri" panose="020F0502020204030204"/>
                <a:cs typeface="Calibri" panose="020F0502020204030204"/>
              </a:rPr>
              <a:t>Regions </a:t>
            </a:r>
            <a:r>
              <a:rPr spc="-15" dirty="0">
                <a:latin typeface="Calibri" panose="020F0502020204030204"/>
                <a:cs typeface="Calibri" panose="020F0502020204030204"/>
              </a:rPr>
              <a:t>may </a:t>
            </a:r>
            <a:r>
              <a:rPr spc="-5" dirty="0">
                <a:latin typeface="Calibri" panose="020F0502020204030204"/>
                <a:cs typeface="Calibri" panose="020F0502020204030204"/>
              </a:rPr>
              <a:t>correspond </a:t>
            </a:r>
            <a:r>
              <a:rPr spc="-20" dirty="0">
                <a:latin typeface="Calibri" panose="020F0502020204030204"/>
                <a:cs typeface="Calibri" panose="020F0502020204030204"/>
              </a:rPr>
              <a:t>to  </a:t>
            </a:r>
            <a:r>
              <a:rPr spc="-5" dirty="0">
                <a:latin typeface="Calibri" panose="020F0502020204030204"/>
                <a:cs typeface="Calibri" panose="020F0502020204030204"/>
              </a:rPr>
              <a:t>Objects </a:t>
            </a:r>
            <a:r>
              <a:rPr spc="-20" dirty="0">
                <a:latin typeface="Calibri" panose="020F0502020204030204"/>
                <a:cs typeface="Calibri" panose="020F0502020204030204"/>
              </a:rPr>
              <a:t>in </a:t>
            </a:r>
            <a:r>
              <a:rPr dirty="0">
                <a:latin typeface="Calibri" panose="020F0502020204030204"/>
                <a:cs typeface="Calibri" panose="020F0502020204030204"/>
              </a:rPr>
              <a:t>a </a:t>
            </a:r>
            <a:r>
              <a:rPr spc="-20" dirty="0">
                <a:latin typeface="Calibri" panose="020F0502020204030204"/>
                <a:cs typeface="Calibri" panose="020F0502020204030204"/>
              </a:rPr>
              <a:t>scene </a:t>
            </a:r>
            <a:r>
              <a:rPr spc="-5" dirty="0">
                <a:latin typeface="Calibri" panose="020F0502020204030204"/>
                <a:cs typeface="Calibri" panose="020F0502020204030204"/>
              </a:rPr>
              <a:t>or parts  of</a:t>
            </a:r>
            <a:r>
              <a:rPr spc="-15" dirty="0">
                <a:latin typeface="Calibri" panose="020F0502020204030204"/>
                <a:cs typeface="Calibri" panose="020F0502020204030204"/>
              </a:rPr>
              <a:t> </a:t>
            </a:r>
            <a:r>
              <a:rPr spc="-10" dirty="0">
                <a:latin typeface="Calibri" panose="020F0502020204030204"/>
                <a:cs typeface="Calibri" panose="020F0502020204030204"/>
              </a:rPr>
              <a:t>objects</a:t>
            </a:r>
            <a:endParaRPr>
              <a:latin typeface="Calibri" panose="020F0502020204030204"/>
              <a:cs typeface="Calibri" panose="020F0502020204030204"/>
            </a:endParaRPr>
          </a:p>
          <a:p>
            <a:pPr>
              <a:lnSpc>
                <a:spcPct val="100000"/>
              </a:lnSpc>
              <a:spcBef>
                <a:spcPts val="25"/>
              </a:spcBef>
            </a:pPr>
            <a:endParaRPr sz="1600">
              <a:latin typeface="Calibri" panose="020F0502020204030204"/>
              <a:cs typeface="Calibri" panose="020F0502020204030204"/>
            </a:endParaRPr>
          </a:p>
          <a:p>
            <a:pPr marL="12700">
              <a:lnSpc>
                <a:spcPct val="100000"/>
              </a:lnSpc>
            </a:pPr>
            <a:r>
              <a:rPr lang="en-US" spc="-15" dirty="0">
                <a:latin typeface="Calibri" panose="020F0502020204030204"/>
                <a:cs typeface="Calibri" panose="020F0502020204030204"/>
              </a:rPr>
              <a:t>Neighborhood in </a:t>
            </a:r>
            <a:r>
              <a:rPr spc="-15" dirty="0">
                <a:latin typeface="Calibri" panose="020F0502020204030204"/>
                <a:cs typeface="Calibri" panose="020F0502020204030204"/>
              </a:rPr>
              <a:t>Spatial </a:t>
            </a:r>
            <a:r>
              <a:rPr dirty="0">
                <a:latin typeface="Calibri" panose="020F0502020204030204"/>
                <a:cs typeface="Calibri" panose="020F0502020204030204"/>
              </a:rPr>
              <a:t>+</a:t>
            </a:r>
            <a:r>
              <a:rPr spc="30" dirty="0">
                <a:latin typeface="Calibri" panose="020F0502020204030204"/>
                <a:cs typeface="Calibri" panose="020F0502020204030204"/>
              </a:rPr>
              <a:t> </a:t>
            </a:r>
            <a:r>
              <a:rPr spc="-25" dirty="0">
                <a:latin typeface="Calibri" panose="020F0502020204030204"/>
                <a:cs typeface="Calibri" panose="020F0502020204030204"/>
              </a:rPr>
              <a:t>similarity</a:t>
            </a:r>
          </a:p>
        </p:txBody>
      </p:sp>
      <p:sp>
        <p:nvSpPr>
          <p:cNvPr id="6" name="object 6"/>
          <p:cNvSpPr txBox="1">
            <a:spLocks noGrp="1"/>
          </p:cNvSpPr>
          <p:nvPr>
            <p:ph type="sldNum" sz="quarter" idx="7"/>
          </p:nvPr>
        </p:nvSpPr>
        <p:spPr>
          <a:xfrm>
            <a:off x="6457950" y="6455729"/>
            <a:ext cx="2057400" cy="166370"/>
          </a:xfrm>
          <a:prstGeom prst="rect">
            <a:avLst/>
          </a:prstGeom>
        </p:spPr>
        <p:txBody>
          <a:bodyPr vert="horz" wrap="square" lIns="0" tIns="3922" rIns="0" bIns="0" rtlCol="0">
            <a:spAutoFit/>
          </a:bodyPr>
          <a:lstStyle/>
          <a:p>
            <a:pPr marL="38100">
              <a:lnSpc>
                <a:spcPct val="100000"/>
              </a:lnSpc>
              <a:spcBef>
                <a:spcPts val="35"/>
              </a:spcBef>
            </a:pPr>
            <a:fld id="{81D60167-4931-47E6-BA6A-407CBD079E47}" type="slidenum">
              <a:rPr sz="1060" dirty="0"/>
              <a:t>7</a:t>
            </a:fld>
            <a:endParaRPr sz="1060"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28820" y="230713"/>
            <a:ext cx="6236275" cy="578136"/>
          </a:xfrm>
          <a:prstGeom prst="rect">
            <a:avLst/>
          </a:prstGeom>
        </p:spPr>
        <p:txBody>
          <a:bodyPr vert="horz" wrap="square" lIns="0" tIns="11205" rIns="0" bIns="0" rtlCol="0">
            <a:spAutoFit/>
          </a:bodyPr>
          <a:lstStyle/>
          <a:p>
            <a:pPr marL="12700">
              <a:lnSpc>
                <a:spcPct val="100000"/>
              </a:lnSpc>
              <a:spcBef>
                <a:spcPts val="100"/>
              </a:spcBef>
            </a:pPr>
            <a:r>
              <a:rPr sz="3600" spc="-15" dirty="0"/>
              <a:t>Region</a:t>
            </a:r>
            <a:r>
              <a:rPr sz="3600" spc="-204" dirty="0"/>
              <a:t> </a:t>
            </a:r>
            <a:r>
              <a:rPr sz="3600" dirty="0"/>
              <a:t>Growing</a:t>
            </a:r>
            <a:r>
              <a:rPr lang="zh-CN" altLang="en-US" sz="3600" dirty="0"/>
              <a:t> （区域生长法）</a:t>
            </a:r>
            <a:endParaRPr sz="3600" dirty="0"/>
          </a:p>
        </p:txBody>
      </p:sp>
      <p:sp>
        <p:nvSpPr>
          <p:cNvPr id="5" name="object 5"/>
          <p:cNvSpPr txBox="1">
            <a:spLocks noGrp="1"/>
          </p:cNvSpPr>
          <p:nvPr>
            <p:ph type="sldNum" sz="quarter" idx="7"/>
          </p:nvPr>
        </p:nvSpPr>
        <p:spPr>
          <a:xfrm>
            <a:off x="6457950" y="6455729"/>
            <a:ext cx="2057400" cy="166370"/>
          </a:xfrm>
          <a:prstGeom prst="rect">
            <a:avLst/>
          </a:prstGeom>
        </p:spPr>
        <p:txBody>
          <a:bodyPr vert="horz" wrap="square" lIns="0" tIns="3922" rIns="0" bIns="0" rtlCol="0">
            <a:spAutoFit/>
          </a:bodyPr>
          <a:lstStyle/>
          <a:p>
            <a:pPr marL="38100">
              <a:lnSpc>
                <a:spcPct val="100000"/>
              </a:lnSpc>
              <a:spcBef>
                <a:spcPts val="35"/>
              </a:spcBef>
            </a:pPr>
            <a:fld id="{81D60167-4931-47E6-BA6A-407CBD079E47}" type="slidenum">
              <a:rPr sz="1060" dirty="0"/>
              <a:t>8</a:t>
            </a:fld>
            <a:endParaRPr sz="1060" dirty="0"/>
          </a:p>
        </p:txBody>
      </p:sp>
      <p:sp>
        <p:nvSpPr>
          <p:cNvPr id="3" name="object 3"/>
          <p:cNvSpPr txBox="1"/>
          <p:nvPr/>
        </p:nvSpPr>
        <p:spPr>
          <a:xfrm>
            <a:off x="659528" y="1132894"/>
            <a:ext cx="8028454" cy="2078306"/>
          </a:xfrm>
          <a:prstGeom prst="rect">
            <a:avLst/>
          </a:prstGeom>
        </p:spPr>
        <p:txBody>
          <a:bodyPr vert="horz" wrap="square" lIns="0" tIns="7283" rIns="0" bIns="0" rtlCol="0">
            <a:spAutoFit/>
          </a:bodyPr>
          <a:lstStyle/>
          <a:p>
            <a:pPr marL="381000" marR="5080" indent="-368300">
              <a:lnSpc>
                <a:spcPct val="101000"/>
              </a:lnSpc>
              <a:spcBef>
                <a:spcPts val="65"/>
              </a:spcBef>
              <a:buFont typeface="Arial" panose="020B0604020202020204"/>
              <a:buChar char="•"/>
              <a:tabLst>
                <a:tab pos="380365" algn="l"/>
                <a:tab pos="381000" algn="l"/>
              </a:tabLst>
            </a:pPr>
            <a:r>
              <a:rPr sz="2205" spc="-25" dirty="0">
                <a:latin typeface="Calibri" panose="020F0502020204030204"/>
                <a:cs typeface="Calibri" panose="020F0502020204030204"/>
              </a:rPr>
              <a:t>For </a:t>
            </a:r>
            <a:r>
              <a:rPr sz="2205" spc="-10" dirty="0">
                <a:latin typeface="Calibri" panose="020F0502020204030204"/>
                <a:cs typeface="Calibri" panose="020F0502020204030204"/>
              </a:rPr>
              <a:t>segment </a:t>
            </a:r>
            <a:r>
              <a:rPr sz="2205" spc="-20" dirty="0">
                <a:latin typeface="Calibri" panose="020F0502020204030204"/>
                <a:cs typeface="Calibri" panose="020F0502020204030204"/>
              </a:rPr>
              <a:t>generation </a:t>
            </a:r>
            <a:r>
              <a:rPr sz="2205" spc="10" dirty="0">
                <a:latin typeface="Calibri" panose="020F0502020204030204"/>
                <a:cs typeface="Calibri" panose="020F0502020204030204"/>
              </a:rPr>
              <a:t>in </a:t>
            </a:r>
            <a:r>
              <a:rPr sz="2205" spc="-25" dirty="0">
                <a:latin typeface="Calibri" panose="020F0502020204030204"/>
                <a:cs typeface="Calibri" panose="020F0502020204030204"/>
              </a:rPr>
              <a:t>grey-level </a:t>
            </a:r>
            <a:r>
              <a:rPr sz="2205" spc="-10" dirty="0">
                <a:latin typeface="Calibri" panose="020F0502020204030204"/>
                <a:cs typeface="Calibri" panose="020F0502020204030204"/>
              </a:rPr>
              <a:t>or </a:t>
            </a:r>
            <a:r>
              <a:rPr sz="2205" spc="5" dirty="0">
                <a:latin typeface="Calibri" panose="020F0502020204030204"/>
                <a:cs typeface="Calibri" panose="020F0502020204030204"/>
              </a:rPr>
              <a:t>color </a:t>
            </a:r>
            <a:r>
              <a:rPr sz="2205" dirty="0">
                <a:latin typeface="Calibri" panose="020F0502020204030204"/>
                <a:cs typeface="Calibri" panose="020F0502020204030204"/>
              </a:rPr>
              <a:t>images, </a:t>
            </a:r>
            <a:r>
              <a:rPr sz="2205" spc="5" dirty="0">
                <a:latin typeface="Calibri" panose="020F0502020204030204"/>
                <a:cs typeface="Calibri" panose="020F0502020204030204"/>
              </a:rPr>
              <a:t>we </a:t>
            </a:r>
            <a:r>
              <a:rPr sz="2205" dirty="0">
                <a:latin typeface="Calibri" panose="020F0502020204030204"/>
                <a:cs typeface="Calibri" panose="020F0502020204030204"/>
              </a:rPr>
              <a:t>may </a:t>
            </a:r>
            <a:r>
              <a:rPr sz="2205" spc="5" dirty="0">
                <a:latin typeface="Calibri" panose="020F0502020204030204"/>
                <a:cs typeface="Calibri" panose="020F0502020204030204"/>
              </a:rPr>
              <a:t>start  </a:t>
            </a:r>
            <a:r>
              <a:rPr sz="2205" dirty="0">
                <a:latin typeface="Calibri" panose="020F0502020204030204"/>
                <a:cs typeface="Calibri" panose="020F0502020204030204"/>
              </a:rPr>
              <a:t>at </a:t>
            </a:r>
            <a:r>
              <a:rPr sz="2205" spc="-15" dirty="0">
                <a:latin typeface="Calibri" panose="020F0502020204030204"/>
                <a:cs typeface="Calibri" panose="020F0502020204030204"/>
              </a:rPr>
              <a:t>one </a:t>
            </a:r>
            <a:r>
              <a:rPr sz="2205" i="1" u="sng" spc="5" dirty="0">
                <a:uFill>
                  <a:solidFill>
                    <a:srgbClr val="000000"/>
                  </a:solidFill>
                </a:uFill>
                <a:latin typeface="Calibri" panose="020F0502020204030204"/>
                <a:cs typeface="Calibri" panose="020F0502020204030204"/>
              </a:rPr>
              <a:t>seed </a:t>
            </a:r>
            <a:r>
              <a:rPr sz="2205" i="1" u="sng" spc="-10" dirty="0">
                <a:uFill>
                  <a:solidFill>
                    <a:srgbClr val="000000"/>
                  </a:solidFill>
                </a:uFill>
                <a:latin typeface="Calibri" panose="020F0502020204030204"/>
                <a:cs typeface="Calibri" panose="020F0502020204030204"/>
              </a:rPr>
              <a:t>pixel</a:t>
            </a:r>
            <a:r>
              <a:rPr sz="2205" i="1" spc="-10" dirty="0">
                <a:latin typeface="Calibri" panose="020F0502020204030204"/>
                <a:cs typeface="Calibri" panose="020F0502020204030204"/>
              </a:rPr>
              <a:t> </a:t>
            </a:r>
            <a:r>
              <a:rPr sz="2205" spc="-20" dirty="0">
                <a:solidFill>
                  <a:srgbClr val="0000FF"/>
                </a:solidFill>
                <a:latin typeface="Calibri" panose="020F0502020204030204"/>
                <a:cs typeface="Calibri" panose="020F0502020204030204"/>
              </a:rPr>
              <a:t>(x,y,I(x,y)) </a:t>
            </a:r>
            <a:endParaRPr lang="en-US" sz="2205" spc="-5" dirty="0">
              <a:latin typeface="Calibri" panose="020F0502020204030204"/>
              <a:cs typeface="Calibri" panose="020F0502020204030204"/>
            </a:endParaRPr>
          </a:p>
          <a:p>
            <a:pPr marL="381000" marR="5080" indent="-368300">
              <a:lnSpc>
                <a:spcPct val="101000"/>
              </a:lnSpc>
              <a:spcBef>
                <a:spcPts val="65"/>
              </a:spcBef>
              <a:buFont typeface="Arial" panose="020B0604020202020204"/>
              <a:buChar char="•"/>
              <a:tabLst>
                <a:tab pos="380365" algn="l"/>
                <a:tab pos="381000" algn="l"/>
              </a:tabLst>
            </a:pPr>
            <a:endParaRPr lang="en-US" sz="2205" spc="-5" dirty="0">
              <a:latin typeface="Calibri" panose="020F0502020204030204"/>
              <a:cs typeface="Calibri" panose="020F0502020204030204"/>
            </a:endParaRPr>
          </a:p>
          <a:p>
            <a:pPr marL="381000" marR="5080" indent="-368300">
              <a:lnSpc>
                <a:spcPct val="101000"/>
              </a:lnSpc>
              <a:spcBef>
                <a:spcPts val="65"/>
              </a:spcBef>
              <a:buFont typeface="Arial" panose="020B0604020202020204"/>
              <a:buChar char="•"/>
              <a:tabLst>
                <a:tab pos="380365" algn="l"/>
                <a:tab pos="381000" algn="l"/>
              </a:tabLst>
            </a:pPr>
            <a:r>
              <a:rPr sz="2205" spc="-5" dirty="0">
                <a:latin typeface="Calibri" panose="020F0502020204030204"/>
                <a:cs typeface="Calibri" panose="020F0502020204030204"/>
              </a:rPr>
              <a:t>add </a:t>
            </a:r>
            <a:r>
              <a:rPr sz="2205" dirty="0">
                <a:latin typeface="Calibri" panose="020F0502020204030204"/>
                <a:cs typeface="Calibri" panose="020F0502020204030204"/>
              </a:rPr>
              <a:t>recursively </a:t>
            </a:r>
            <a:r>
              <a:rPr sz="2205" spc="-5" dirty="0">
                <a:latin typeface="Calibri" panose="020F0502020204030204"/>
                <a:cs typeface="Calibri" panose="020F0502020204030204"/>
              </a:rPr>
              <a:t>adjacent </a:t>
            </a:r>
            <a:r>
              <a:rPr sz="2205" spc="-20" dirty="0">
                <a:latin typeface="Calibri" panose="020F0502020204030204"/>
                <a:cs typeface="Calibri" panose="020F0502020204030204"/>
              </a:rPr>
              <a:t>pixels </a:t>
            </a:r>
            <a:r>
              <a:rPr sz="2205" spc="-15" dirty="0">
                <a:latin typeface="Calibri" panose="020F0502020204030204"/>
                <a:cs typeface="Calibri" panose="020F0502020204030204"/>
              </a:rPr>
              <a:t>that  </a:t>
            </a:r>
            <a:r>
              <a:rPr sz="2205" spc="5" dirty="0">
                <a:latin typeface="Calibri" panose="020F0502020204030204"/>
                <a:cs typeface="Calibri" panose="020F0502020204030204"/>
              </a:rPr>
              <a:t>satisfy </a:t>
            </a:r>
            <a:r>
              <a:rPr sz="2205" dirty="0">
                <a:latin typeface="Calibri" panose="020F0502020204030204"/>
                <a:cs typeface="Calibri" panose="020F0502020204030204"/>
              </a:rPr>
              <a:t>a </a:t>
            </a:r>
            <a:r>
              <a:rPr sz="2205" spc="-5" dirty="0">
                <a:latin typeface="Calibri" panose="020F0502020204030204"/>
                <a:cs typeface="Calibri" panose="020F0502020204030204"/>
              </a:rPr>
              <a:t>“similarity </a:t>
            </a:r>
            <a:r>
              <a:rPr sz="2205" dirty="0">
                <a:latin typeface="Calibri" panose="020F0502020204030204"/>
                <a:cs typeface="Calibri" panose="020F0502020204030204"/>
              </a:rPr>
              <a:t>criterion” </a:t>
            </a:r>
            <a:r>
              <a:rPr sz="2205" spc="-5" dirty="0">
                <a:latin typeface="Calibri" panose="020F0502020204030204"/>
                <a:cs typeface="Calibri" panose="020F0502020204030204"/>
              </a:rPr>
              <a:t>with </a:t>
            </a:r>
            <a:r>
              <a:rPr sz="2205" spc="-20" dirty="0">
                <a:latin typeface="Calibri" panose="020F0502020204030204"/>
                <a:cs typeface="Calibri" panose="020F0502020204030204"/>
              </a:rPr>
              <a:t>pixels </a:t>
            </a:r>
            <a:r>
              <a:rPr sz="2205" spc="-10" dirty="0">
                <a:latin typeface="Calibri" panose="020F0502020204030204"/>
                <a:cs typeface="Calibri" panose="020F0502020204030204"/>
              </a:rPr>
              <a:t>contained </a:t>
            </a:r>
            <a:r>
              <a:rPr sz="2205" spc="10" dirty="0">
                <a:latin typeface="Calibri" panose="020F0502020204030204"/>
                <a:cs typeface="Calibri" panose="020F0502020204030204"/>
              </a:rPr>
              <a:t>in </a:t>
            </a:r>
            <a:r>
              <a:rPr sz="2205" spc="-20" dirty="0">
                <a:latin typeface="Calibri" panose="020F0502020204030204"/>
                <a:cs typeface="Calibri" panose="020F0502020204030204"/>
              </a:rPr>
              <a:t>the </a:t>
            </a:r>
            <a:r>
              <a:rPr sz="2205" spc="10" dirty="0">
                <a:latin typeface="Calibri" panose="020F0502020204030204"/>
                <a:cs typeface="Calibri" panose="020F0502020204030204"/>
              </a:rPr>
              <a:t>so-far  </a:t>
            </a:r>
            <a:r>
              <a:rPr sz="2205" spc="5" dirty="0">
                <a:latin typeface="Calibri" panose="020F0502020204030204"/>
                <a:cs typeface="Calibri" panose="020F0502020204030204"/>
              </a:rPr>
              <a:t>grown </a:t>
            </a:r>
            <a:r>
              <a:rPr sz="2205" dirty="0">
                <a:latin typeface="Calibri" panose="020F0502020204030204"/>
                <a:cs typeface="Calibri" panose="020F0502020204030204"/>
              </a:rPr>
              <a:t>region </a:t>
            </a:r>
            <a:r>
              <a:rPr sz="2205" spc="-5" dirty="0">
                <a:latin typeface="Calibri" panose="020F0502020204030204"/>
                <a:cs typeface="Calibri" panose="020F0502020204030204"/>
              </a:rPr>
              <a:t>around </a:t>
            </a:r>
            <a:r>
              <a:rPr sz="2205" spc="-20" dirty="0">
                <a:latin typeface="Calibri" panose="020F0502020204030204"/>
                <a:cs typeface="Calibri" panose="020F0502020204030204"/>
              </a:rPr>
              <a:t>the </a:t>
            </a:r>
            <a:r>
              <a:rPr sz="2205" i="1" u="sng" spc="5" dirty="0">
                <a:uFill>
                  <a:solidFill>
                    <a:srgbClr val="000000"/>
                  </a:solidFill>
                </a:uFill>
                <a:latin typeface="Calibri" panose="020F0502020204030204"/>
                <a:cs typeface="Calibri" panose="020F0502020204030204"/>
              </a:rPr>
              <a:t>seed</a:t>
            </a:r>
            <a:r>
              <a:rPr sz="2205" i="1" u="sng" spc="200" dirty="0">
                <a:uFill>
                  <a:solidFill>
                    <a:srgbClr val="000000"/>
                  </a:solidFill>
                </a:uFill>
                <a:latin typeface="Calibri" panose="020F0502020204030204"/>
                <a:cs typeface="Calibri" panose="020F0502020204030204"/>
              </a:rPr>
              <a:t> </a:t>
            </a:r>
            <a:r>
              <a:rPr sz="2205" i="1" u="sng" dirty="0">
                <a:uFill>
                  <a:solidFill>
                    <a:srgbClr val="000000"/>
                  </a:solidFill>
                </a:uFill>
                <a:latin typeface="Calibri" panose="020F0502020204030204"/>
                <a:cs typeface="Calibri" panose="020F0502020204030204"/>
              </a:rPr>
              <a:t>pixel.</a:t>
            </a:r>
            <a:endParaRPr sz="2205" dirty="0">
              <a:latin typeface="Calibri" panose="020F0502020204030204"/>
              <a:cs typeface="Calibri" panose="020F0502020204030204"/>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object 9"/>
          <p:cNvSpPr txBox="1"/>
          <p:nvPr/>
        </p:nvSpPr>
        <p:spPr>
          <a:xfrm>
            <a:off x="442632" y="1578279"/>
            <a:ext cx="7486343" cy="2536770"/>
          </a:xfrm>
          <a:prstGeom prst="rect">
            <a:avLst/>
          </a:prstGeom>
          <a:ln w="12700">
            <a:solidFill>
              <a:srgbClr val="F69240"/>
            </a:solidFill>
          </a:ln>
        </p:spPr>
        <p:txBody>
          <a:bodyPr vert="horz" wrap="square" lIns="0" tIns="127747" rIns="0" bIns="0" rtlCol="0">
            <a:spAutoFit/>
          </a:bodyPr>
          <a:lstStyle/>
          <a:p>
            <a:pPr marL="388620" marR="694690" indent="-304800">
              <a:lnSpc>
                <a:spcPct val="101000"/>
              </a:lnSpc>
              <a:spcBef>
                <a:spcPts val="1140"/>
              </a:spcBef>
              <a:buFont typeface="Arial" panose="020B0604020202020204"/>
              <a:buChar char="•"/>
              <a:tabLst>
                <a:tab pos="388620" algn="l"/>
                <a:tab pos="389255" algn="l"/>
              </a:tabLst>
            </a:pPr>
            <a:r>
              <a:rPr sz="3200" spc="-15" dirty="0">
                <a:latin typeface="Calibri" panose="020F0502020204030204"/>
                <a:cs typeface="Calibri" panose="020F0502020204030204"/>
              </a:rPr>
              <a:t>Defining </a:t>
            </a:r>
            <a:r>
              <a:rPr sz="3200" spc="-25" dirty="0">
                <a:latin typeface="Calibri" panose="020F0502020204030204"/>
                <a:cs typeface="Calibri" panose="020F0502020204030204"/>
              </a:rPr>
              <a:t>similarity </a:t>
            </a:r>
            <a:r>
              <a:rPr sz="3200" spc="-15" dirty="0">
                <a:latin typeface="Calibri" panose="020F0502020204030204"/>
                <a:cs typeface="Calibri" panose="020F0502020204030204"/>
              </a:rPr>
              <a:t>criteria alone </a:t>
            </a:r>
            <a:r>
              <a:rPr sz="3200" spc="-20" dirty="0">
                <a:latin typeface="Calibri" panose="020F0502020204030204"/>
                <a:cs typeface="Calibri" panose="020F0502020204030204"/>
              </a:rPr>
              <a:t>is </a:t>
            </a:r>
            <a:r>
              <a:rPr sz="3200" spc="-5" dirty="0">
                <a:latin typeface="Calibri" panose="020F0502020204030204"/>
                <a:cs typeface="Calibri" panose="020F0502020204030204"/>
              </a:rPr>
              <a:t>not </a:t>
            </a:r>
            <a:r>
              <a:rPr sz="3200" spc="-10" dirty="0">
                <a:latin typeface="Calibri" panose="020F0502020204030204"/>
                <a:cs typeface="Calibri" panose="020F0502020204030204"/>
              </a:rPr>
              <a:t>an  </a:t>
            </a:r>
            <a:r>
              <a:rPr sz="3200" spc="-15" dirty="0">
                <a:latin typeface="Calibri" panose="020F0502020204030204"/>
                <a:cs typeface="Calibri" panose="020F0502020204030204"/>
              </a:rPr>
              <a:t>effective </a:t>
            </a:r>
            <a:r>
              <a:rPr sz="3200" spc="-20" dirty="0">
                <a:latin typeface="Calibri" panose="020F0502020204030204"/>
                <a:cs typeface="Calibri" panose="020F0502020204030204"/>
              </a:rPr>
              <a:t>basis </a:t>
            </a:r>
            <a:r>
              <a:rPr sz="3200" spc="5" dirty="0">
                <a:latin typeface="Calibri" panose="020F0502020204030204"/>
                <a:cs typeface="Calibri" panose="020F0502020204030204"/>
              </a:rPr>
              <a:t>for</a:t>
            </a:r>
            <a:r>
              <a:rPr sz="3200" spc="75" dirty="0">
                <a:latin typeface="Calibri" panose="020F0502020204030204"/>
                <a:cs typeface="Calibri" panose="020F0502020204030204"/>
              </a:rPr>
              <a:t> </a:t>
            </a:r>
            <a:r>
              <a:rPr sz="3200" spc="-25" dirty="0">
                <a:latin typeface="Calibri" panose="020F0502020204030204"/>
                <a:cs typeface="Calibri" panose="020F0502020204030204"/>
              </a:rPr>
              <a:t>segmentation</a:t>
            </a:r>
            <a:endParaRPr lang="en-US" sz="3200" spc="-25" dirty="0">
              <a:latin typeface="Calibri" panose="020F0502020204030204"/>
              <a:cs typeface="Calibri" panose="020F0502020204030204"/>
            </a:endParaRPr>
          </a:p>
          <a:p>
            <a:pPr marL="388620" marR="694690" indent="-304800">
              <a:lnSpc>
                <a:spcPct val="101000"/>
              </a:lnSpc>
              <a:spcBef>
                <a:spcPts val="1140"/>
              </a:spcBef>
              <a:buFont typeface="Arial" panose="020B0604020202020204"/>
              <a:buChar char="•"/>
              <a:tabLst>
                <a:tab pos="388620" algn="l"/>
                <a:tab pos="389255" algn="l"/>
              </a:tabLst>
            </a:pPr>
            <a:endParaRPr sz="3200" dirty="0">
              <a:latin typeface="Calibri" panose="020F0502020204030204"/>
              <a:cs typeface="Calibri" panose="020F0502020204030204"/>
            </a:endParaRPr>
          </a:p>
          <a:p>
            <a:pPr marL="388620" indent="-305435">
              <a:lnSpc>
                <a:spcPts val="2200"/>
              </a:lnSpc>
              <a:buFont typeface="Arial" panose="020B0604020202020204"/>
              <a:buChar char="•"/>
              <a:tabLst>
                <a:tab pos="388620" algn="l"/>
                <a:tab pos="389255" algn="l"/>
              </a:tabLst>
            </a:pPr>
            <a:r>
              <a:rPr sz="3200" spc="10" dirty="0">
                <a:latin typeface="Calibri" panose="020F0502020204030204"/>
                <a:cs typeface="Calibri" panose="020F0502020204030204"/>
              </a:rPr>
              <a:t>It </a:t>
            </a:r>
            <a:r>
              <a:rPr sz="3200" spc="-20" dirty="0">
                <a:latin typeface="Calibri" panose="020F0502020204030204"/>
                <a:cs typeface="Calibri" panose="020F0502020204030204"/>
              </a:rPr>
              <a:t>is necessary to consider </a:t>
            </a:r>
            <a:r>
              <a:rPr sz="3200" spc="-15" dirty="0">
                <a:latin typeface="Calibri" panose="020F0502020204030204"/>
                <a:cs typeface="Calibri" panose="020F0502020204030204"/>
              </a:rPr>
              <a:t>the </a:t>
            </a:r>
            <a:r>
              <a:rPr sz="3200" spc="-5" dirty="0">
                <a:latin typeface="Calibri" panose="020F0502020204030204"/>
                <a:cs typeface="Calibri" panose="020F0502020204030204"/>
              </a:rPr>
              <a:t>adjacency</a:t>
            </a:r>
            <a:endParaRPr sz="3200" dirty="0">
              <a:latin typeface="Calibri" panose="020F0502020204030204"/>
              <a:cs typeface="Calibri" panose="020F0502020204030204"/>
            </a:endParaRPr>
          </a:p>
          <a:p>
            <a:pPr marL="388620">
              <a:lnSpc>
                <a:spcPct val="100000"/>
              </a:lnSpc>
              <a:spcBef>
                <a:spcPts val="20"/>
              </a:spcBef>
            </a:pPr>
            <a:r>
              <a:rPr sz="3200" spc="-25" dirty="0">
                <a:latin typeface="Calibri" panose="020F0502020204030204"/>
                <a:cs typeface="Calibri" panose="020F0502020204030204"/>
              </a:rPr>
              <a:t>spatial </a:t>
            </a:r>
            <a:r>
              <a:rPr sz="3200" spc="-20" dirty="0">
                <a:latin typeface="Calibri" panose="020F0502020204030204"/>
                <a:cs typeface="Calibri" panose="020F0502020204030204"/>
              </a:rPr>
              <a:t>relationship </a:t>
            </a:r>
            <a:r>
              <a:rPr sz="3200" spc="-25" dirty="0">
                <a:latin typeface="Calibri" panose="020F0502020204030204"/>
                <a:cs typeface="Calibri" panose="020F0502020204030204"/>
              </a:rPr>
              <a:t>between</a:t>
            </a:r>
            <a:r>
              <a:rPr sz="3200" dirty="0">
                <a:latin typeface="Calibri" panose="020F0502020204030204"/>
                <a:cs typeface="Calibri" panose="020F0502020204030204"/>
              </a:rPr>
              <a:t> </a:t>
            </a:r>
            <a:r>
              <a:rPr sz="3200" spc="-30" dirty="0">
                <a:latin typeface="Calibri" panose="020F0502020204030204"/>
                <a:cs typeface="Calibri" panose="020F0502020204030204"/>
              </a:rPr>
              <a:t>pixels</a:t>
            </a:r>
            <a:endParaRPr sz="3200" dirty="0">
              <a:latin typeface="Calibri" panose="020F0502020204030204"/>
              <a:cs typeface="Calibri" panose="020F0502020204030204"/>
            </a:endParaRPr>
          </a:p>
        </p:txBody>
      </p:sp>
      <p:sp>
        <p:nvSpPr>
          <p:cNvPr id="10" name="object 10"/>
          <p:cNvSpPr txBox="1">
            <a:spLocks noGrp="1"/>
          </p:cNvSpPr>
          <p:nvPr>
            <p:ph type="sldNum" sz="quarter" idx="7"/>
          </p:nvPr>
        </p:nvSpPr>
        <p:spPr>
          <a:xfrm>
            <a:off x="6457950" y="6455729"/>
            <a:ext cx="2057400" cy="166370"/>
          </a:xfrm>
          <a:prstGeom prst="rect">
            <a:avLst/>
          </a:prstGeom>
        </p:spPr>
        <p:txBody>
          <a:bodyPr vert="horz" wrap="square" lIns="0" tIns="3922" rIns="0" bIns="0" rtlCol="0">
            <a:spAutoFit/>
          </a:bodyPr>
          <a:lstStyle/>
          <a:p>
            <a:pPr marL="38100">
              <a:lnSpc>
                <a:spcPct val="100000"/>
              </a:lnSpc>
              <a:spcBef>
                <a:spcPts val="35"/>
              </a:spcBef>
            </a:pPr>
            <a:fld id="{81D60167-4931-47E6-BA6A-407CBD079E47}" type="slidenum">
              <a:rPr sz="1060" dirty="0"/>
              <a:t>9</a:t>
            </a:fld>
            <a:endParaRPr sz="1060" dirty="0"/>
          </a:p>
        </p:txBody>
      </p:sp>
      <p:sp>
        <p:nvSpPr>
          <p:cNvPr id="13" name="object 2"/>
          <p:cNvSpPr txBox="1"/>
          <p:nvPr/>
        </p:nvSpPr>
        <p:spPr>
          <a:xfrm>
            <a:off x="1028820" y="230713"/>
            <a:ext cx="6236275" cy="578136"/>
          </a:xfrm>
          <a:prstGeom prst="rect">
            <a:avLst/>
          </a:prstGeom>
          <a:noFill/>
          <a:ln>
            <a:noFill/>
          </a:ln>
        </p:spPr>
        <p:txBody>
          <a:bodyPr spcFirstLastPara="1" vert="horz" wrap="square" lIns="0" tIns="11205" rIns="0" bIns="0" rtlCol="0" anchor="ctr" anchorCtr="0">
            <a:spAutoFit/>
          </a:bodyPr>
          <a:lstStyle>
            <a:lvl1pPr lvl="0" algn="l" defTabSz="914400" rtl="0" eaLnBrk="1" latinLnBrk="0" hangingPunct="1">
              <a:lnSpc>
                <a:spcPct val="100000"/>
              </a:lnSpc>
              <a:spcBef>
                <a:spcPts val="0"/>
              </a:spcBef>
              <a:spcAft>
                <a:spcPts val="0"/>
              </a:spcAft>
              <a:buClr>
                <a:srgbClr val="000000"/>
              </a:buClr>
              <a:buSzPts val="1800"/>
              <a:buNone/>
              <a:defRPr sz="4400" kern="1200">
                <a:solidFill>
                  <a:schemeClr val="tx1"/>
                </a:solidFill>
                <a:latin typeface="+mj-lt"/>
                <a:ea typeface="+mj-ea"/>
                <a:cs typeface="+mj-cs"/>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a:pPr marL="12700">
              <a:spcBef>
                <a:spcPts val="100"/>
              </a:spcBef>
            </a:pPr>
            <a:r>
              <a:rPr lang="en-US" sz="3600" spc="-15"/>
              <a:t>Region</a:t>
            </a:r>
            <a:r>
              <a:rPr lang="en-US" sz="3600" spc="-204"/>
              <a:t> </a:t>
            </a:r>
            <a:r>
              <a:rPr lang="en-US" sz="3600"/>
              <a:t>Growing</a:t>
            </a:r>
            <a:r>
              <a:rPr lang="en-US" altLang="zh-CN" sz="3600"/>
              <a:t> </a:t>
            </a:r>
            <a:r>
              <a:rPr lang="zh-CN" altLang="en-US" sz="3600"/>
              <a:t>（</a:t>
            </a:r>
            <a:r>
              <a:rPr lang="ja-JP" altLang="en-US" sz="3600"/>
              <a:t>区域生长法）</a:t>
            </a:r>
            <a:endParaRPr lang="ja-JP" altLang="en-US" sz="3600" dirty="0"/>
          </a:p>
        </p:txBody>
      </p:sp>
    </p:spTree>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4713,&quot;width&quot;:4743}"/>
</p:tagLst>
</file>

<file path=ppt/tags/tag2.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4840,&quot;width&quot;:14400}"/>
</p:tagLst>
</file>

<file path=ppt/tags/tag3.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3780,&quot;width&quot;:5880}"/>
</p:tagLst>
</file>

<file path=ppt/tags/tag4.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3780,&quot;width&quot;:5880}"/>
</p:tagLst>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F1AE05"/>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43</TotalTime>
  <Words>1741</Words>
  <Application>Microsoft Office PowerPoint</Application>
  <PresentationFormat>全屏显示(4:3)</PresentationFormat>
  <Paragraphs>355</Paragraphs>
  <Slides>50</Slides>
  <Notes>9</Notes>
  <HiddenSlides>0</HiddenSlides>
  <MMClips>1</MMClips>
  <ScaleCrop>false</ScaleCrop>
  <HeadingPairs>
    <vt:vector size="6" baseType="variant">
      <vt:variant>
        <vt:lpstr>主题</vt:lpstr>
      </vt:variant>
      <vt:variant>
        <vt:i4>2</vt:i4>
      </vt:variant>
      <vt:variant>
        <vt:lpstr>嵌入 OLE 服务器</vt:lpstr>
      </vt:variant>
      <vt:variant>
        <vt:i4>1</vt:i4>
      </vt:variant>
      <vt:variant>
        <vt:lpstr>幻灯片标题</vt:lpstr>
      </vt:variant>
      <vt:variant>
        <vt:i4>50</vt:i4>
      </vt:variant>
    </vt:vector>
  </HeadingPairs>
  <TitlesOfParts>
    <vt:vector size="53" baseType="lpstr">
      <vt:lpstr>Office 主题​​</vt:lpstr>
      <vt:lpstr>Office Theme</vt:lpstr>
      <vt:lpstr>Microsoft 公式 3.0</vt:lpstr>
      <vt:lpstr>Image Segmentation 图像分割</vt:lpstr>
      <vt:lpstr>什么是图像分割？</vt:lpstr>
      <vt:lpstr>PowerPoint 演示文稿</vt:lpstr>
      <vt:lpstr>本章内容</vt:lpstr>
      <vt:lpstr>阈值分割法</vt:lpstr>
      <vt:lpstr>阈值分割法</vt:lpstr>
      <vt:lpstr>Region Based Segmentation-Basics</vt:lpstr>
      <vt:lpstr>Region Growing （区域生长法）</vt:lpstr>
      <vt:lpstr>PowerPoint 演示文稿</vt:lpstr>
      <vt:lpstr>Region Growing （区域生长法）</vt:lpstr>
      <vt:lpstr>PowerPoint 演示文稿</vt:lpstr>
      <vt:lpstr>Seeded Segmentation (Region Growing)</vt:lpstr>
      <vt:lpstr>Seeded Segmentation (Region Growing)</vt:lpstr>
      <vt:lpstr>分水岭分割算法</vt:lpstr>
      <vt:lpstr>分水岭分割算法</vt:lpstr>
      <vt:lpstr>分水岭分割算法</vt:lpstr>
      <vt:lpstr>分水岭分割算法在硬币分割的应用</vt:lpstr>
      <vt:lpstr>基于聚类的分割</vt:lpstr>
      <vt:lpstr>基本原理</vt:lpstr>
      <vt:lpstr>基本原理</vt:lpstr>
      <vt:lpstr>基本原理</vt:lpstr>
      <vt:lpstr>基本原理</vt:lpstr>
      <vt:lpstr>基本原理</vt:lpstr>
      <vt:lpstr>基本原理</vt:lpstr>
      <vt:lpstr>基本原理</vt:lpstr>
      <vt:lpstr>Mean Shift Algorithm</vt:lpstr>
      <vt:lpstr>PowerPoint 演示文稿</vt:lpstr>
      <vt:lpstr>PowerPoint 演示文稿</vt:lpstr>
      <vt:lpstr>Segmentation by Energy Minimization:  Graph Cuts</vt:lpstr>
      <vt:lpstr>Graph theoretic clustering</vt:lpstr>
      <vt:lpstr>Graphs Representations</vt:lpstr>
      <vt:lpstr>Weighted Graphs and Their Representations</vt:lpstr>
      <vt:lpstr>Minimum Cut （Min Cut）</vt:lpstr>
      <vt:lpstr>Minimum Cut and Clustering</vt:lpstr>
      <vt:lpstr>Image Segmentation &amp; Minimum Cut</vt:lpstr>
      <vt:lpstr>Minimum Cut</vt:lpstr>
      <vt:lpstr>Drawbacks of Minimum Cut</vt:lpstr>
      <vt:lpstr>Normalized Cuts1</vt:lpstr>
      <vt:lpstr>GrabCut Interactive Foreground Extraction  using Iterated Graph Cuts</vt:lpstr>
      <vt:lpstr>PowerPoint 演示文稿</vt:lpstr>
      <vt:lpstr>What GrabCut does</vt:lpstr>
      <vt:lpstr>Framework</vt:lpstr>
      <vt:lpstr>Graph Cuts</vt:lpstr>
      <vt:lpstr>Iterated Graph Cut</vt:lpstr>
      <vt:lpstr>Iterated Graph Cuts</vt:lpstr>
      <vt:lpstr>Colour Model</vt:lpstr>
      <vt:lpstr>Coherence Model</vt:lpstr>
      <vt:lpstr>Moderately straightforward  examples</vt:lpstr>
      <vt:lpstr>Difficult Examples</vt:lpstr>
      <vt:lpstr>Ex7: 图像分割</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xj.peng@siat.ac.cn</dc:creator>
  <cp:lastModifiedBy>admin</cp:lastModifiedBy>
  <cp:revision>224</cp:revision>
  <dcterms:created xsi:type="dcterms:W3CDTF">2020-11-26T04:12:00Z</dcterms:created>
  <dcterms:modified xsi:type="dcterms:W3CDTF">2021-10-30T02:00:26Z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D5B455E213524E3D878CD9A4A21CEAE9</vt:lpwstr>
  </property>
  <property fmtid="{D5CDD505-2E9C-101B-9397-08002B2CF9AE}" pid="3" name="KSOProductBuildVer">
    <vt:lpwstr>2052-11.1.0.10938</vt:lpwstr>
  </property>
</Properties>
</file>